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 id="2147483761" r:id="rId2"/>
    <p:sldMasterId id="2147483788" r:id="rId3"/>
    <p:sldMasterId id="2147483812" r:id="rId4"/>
    <p:sldMasterId id="2147483862" r:id="rId5"/>
  </p:sldMasterIdLst>
  <p:notesMasterIdLst>
    <p:notesMasterId r:id="rId121"/>
  </p:notesMasterIdLst>
  <p:sldIdLst>
    <p:sldId id="278" r:id="rId6"/>
    <p:sldId id="351" r:id="rId7"/>
    <p:sldId id="288" r:id="rId8"/>
    <p:sldId id="280" r:id="rId9"/>
    <p:sldId id="759" r:id="rId10"/>
    <p:sldId id="760" r:id="rId11"/>
    <p:sldId id="761" r:id="rId12"/>
    <p:sldId id="300" r:id="rId13"/>
    <p:sldId id="764" r:id="rId14"/>
    <p:sldId id="762" r:id="rId15"/>
    <p:sldId id="763" r:id="rId16"/>
    <p:sldId id="257" r:id="rId17"/>
    <p:sldId id="258" r:id="rId18"/>
    <p:sldId id="259" r:id="rId19"/>
    <p:sldId id="304" r:id="rId20"/>
    <p:sldId id="765" r:id="rId21"/>
    <p:sldId id="766" r:id="rId22"/>
    <p:sldId id="274" r:id="rId23"/>
    <p:sldId id="768" r:id="rId24"/>
    <p:sldId id="769" r:id="rId25"/>
    <p:sldId id="770" r:id="rId26"/>
    <p:sldId id="293" r:id="rId27"/>
    <p:sldId id="296" r:id="rId28"/>
    <p:sldId id="771" r:id="rId29"/>
    <p:sldId id="772" r:id="rId30"/>
    <p:sldId id="773" r:id="rId31"/>
    <p:sldId id="316" r:id="rId32"/>
    <p:sldId id="289" r:id="rId33"/>
    <p:sldId id="298" r:id="rId34"/>
    <p:sldId id="301" r:id="rId35"/>
    <p:sldId id="733" r:id="rId36"/>
    <p:sldId id="734" r:id="rId37"/>
    <p:sldId id="736" r:id="rId38"/>
    <p:sldId id="737" r:id="rId39"/>
    <p:sldId id="738" r:id="rId40"/>
    <p:sldId id="739" r:id="rId41"/>
    <p:sldId id="281" r:id="rId42"/>
    <p:sldId id="260" r:id="rId43"/>
    <p:sldId id="314" r:id="rId44"/>
    <p:sldId id="775" r:id="rId45"/>
    <p:sldId id="776" r:id="rId46"/>
    <p:sldId id="777" r:id="rId47"/>
    <p:sldId id="264" r:id="rId48"/>
    <p:sldId id="778" r:id="rId49"/>
    <p:sldId id="266" r:id="rId50"/>
    <p:sldId id="779" r:id="rId51"/>
    <p:sldId id="780" r:id="rId52"/>
    <p:sldId id="275" r:id="rId53"/>
    <p:sldId id="318" r:id="rId54"/>
    <p:sldId id="781" r:id="rId55"/>
    <p:sldId id="782" r:id="rId56"/>
    <p:sldId id="319" r:id="rId57"/>
    <p:sldId id="320" r:id="rId58"/>
    <p:sldId id="783" r:id="rId59"/>
    <p:sldId id="784" r:id="rId60"/>
    <p:sldId id="785" r:id="rId61"/>
    <p:sldId id="786" r:id="rId62"/>
    <p:sldId id="787" r:id="rId63"/>
    <p:sldId id="444" r:id="rId64"/>
    <p:sldId id="788" r:id="rId65"/>
    <p:sldId id="307" r:id="rId66"/>
    <p:sldId id="789" r:id="rId67"/>
    <p:sldId id="794" r:id="rId68"/>
    <p:sldId id="792" r:id="rId69"/>
    <p:sldId id="793" r:id="rId70"/>
    <p:sldId id="795" r:id="rId71"/>
    <p:sldId id="796" r:id="rId72"/>
    <p:sldId id="457" r:id="rId73"/>
    <p:sldId id="383" r:id="rId74"/>
    <p:sldId id="797" r:id="rId75"/>
    <p:sldId id="362" r:id="rId76"/>
    <p:sldId id="357" r:id="rId77"/>
    <p:sldId id="358" r:id="rId78"/>
    <p:sldId id="359" r:id="rId79"/>
    <p:sldId id="798" r:id="rId80"/>
    <p:sldId id="360" r:id="rId81"/>
    <p:sldId id="268" r:id="rId82"/>
    <p:sldId id="799" r:id="rId83"/>
    <p:sldId id="334" r:id="rId84"/>
    <p:sldId id="335" r:id="rId85"/>
    <p:sldId id="352" r:id="rId86"/>
    <p:sldId id="354" r:id="rId87"/>
    <p:sldId id="356" r:id="rId88"/>
    <p:sldId id="355" r:id="rId89"/>
    <p:sldId id="286" r:id="rId90"/>
    <p:sldId id="800" r:id="rId91"/>
    <p:sldId id="801" r:id="rId92"/>
    <p:sldId id="310" r:id="rId93"/>
    <p:sldId id="802" r:id="rId94"/>
    <p:sldId id="269" r:id="rId95"/>
    <p:sldId id="292" r:id="rId96"/>
    <p:sldId id="803" r:id="rId97"/>
    <p:sldId id="804" r:id="rId98"/>
    <p:sldId id="806" r:id="rId99"/>
    <p:sldId id="294" r:id="rId100"/>
    <p:sldId id="295" r:id="rId101"/>
    <p:sldId id="807" r:id="rId102"/>
    <p:sldId id="311" r:id="rId103"/>
    <p:sldId id="462" r:id="rId104"/>
    <p:sldId id="465" r:id="rId105"/>
    <p:sldId id="466" r:id="rId106"/>
    <p:sldId id="810" r:id="rId107"/>
    <p:sldId id="812" r:id="rId108"/>
    <p:sldId id="813" r:id="rId109"/>
    <p:sldId id="814" r:id="rId110"/>
    <p:sldId id="308" r:id="rId111"/>
    <p:sldId id="309" r:id="rId112"/>
    <p:sldId id="479" r:id="rId113"/>
    <p:sldId id="299" r:id="rId114"/>
    <p:sldId id="815" r:id="rId115"/>
    <p:sldId id="484" r:id="rId116"/>
    <p:sldId id="483" r:id="rId117"/>
    <p:sldId id="485" r:id="rId118"/>
    <p:sldId id="272" r:id="rId119"/>
    <p:sldId id="287" r:id="rId1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2" autoAdjust="0"/>
    <p:restoredTop sz="74370" autoAdjust="0"/>
  </p:normalViewPr>
  <p:slideViewPr>
    <p:cSldViewPr snapToGrid="0">
      <p:cViewPr varScale="1">
        <p:scale>
          <a:sx n="48" d="100"/>
          <a:sy n="48" d="100"/>
        </p:scale>
        <p:origin x="161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man Kollar" userId="8c670d8daa4f286c" providerId="LiveId" clId="{A79F3389-557D-4F1D-AEFB-4FC1BAC3A41E}"/>
    <pc:docChg chg="custSel modSld">
      <pc:chgData name="Roman Kollar" userId="8c670d8daa4f286c" providerId="LiveId" clId="{A79F3389-557D-4F1D-AEFB-4FC1BAC3A41E}" dt="2022-12-18T12:47:34.982" v="78" actId="313"/>
      <pc:docMkLst>
        <pc:docMk/>
      </pc:docMkLst>
      <pc:sldChg chg="modNotesTx">
        <pc:chgData name="Roman Kollar" userId="8c670d8daa4f286c" providerId="LiveId" clId="{A79F3389-557D-4F1D-AEFB-4FC1BAC3A41E}" dt="2022-12-18T12:47:34.982" v="78" actId="313"/>
        <pc:sldMkLst>
          <pc:docMk/>
          <pc:sldMk cId="896854445" sldId="296"/>
        </pc:sldMkLst>
      </pc:sldChg>
      <pc:sldChg chg="modNotesTx">
        <pc:chgData name="Roman Kollar" userId="8c670d8daa4f286c" providerId="LiveId" clId="{A79F3389-557D-4F1D-AEFB-4FC1BAC3A41E}" dt="2022-12-18T10:26:46.766" v="77" actId="20577"/>
        <pc:sldMkLst>
          <pc:docMk/>
          <pc:sldMk cId="717733385" sldId="776"/>
        </pc:sldMkLst>
      </pc:sldChg>
      <pc:sldChg chg="modNotesTx">
        <pc:chgData name="Roman Kollar" userId="8c670d8daa4f286c" providerId="LiveId" clId="{A79F3389-557D-4F1D-AEFB-4FC1BAC3A41E}" dt="2022-12-14T14:10:11.704" v="43" actId="20577"/>
        <pc:sldMkLst>
          <pc:docMk/>
          <pc:sldMk cId="1300987514" sldId="786"/>
        </pc:sldMkLst>
      </pc:sldChg>
    </pc:docChg>
  </pc:docChgLst>
  <pc:docChgLst>
    <pc:chgData name="Ali Chelli" userId="3aa269f6-8966-43ae-8498-e2d93c1902a5" providerId="ADAL" clId="{40AD1555-6F59-4A72-969F-25D2194F00A1}"/>
    <pc:docChg chg="custSel addSld delSld modSld sldOrd delMainMaster">
      <pc:chgData name="Ali Chelli" userId="3aa269f6-8966-43ae-8498-e2d93c1902a5" providerId="ADAL" clId="{40AD1555-6F59-4A72-969F-25D2194F00A1}" dt="2022-11-17T07:14:50.107" v="213" actId="20577"/>
      <pc:docMkLst>
        <pc:docMk/>
      </pc:docMkLst>
      <pc:sldChg chg="modNotesTx">
        <pc:chgData name="Ali Chelli" userId="3aa269f6-8966-43ae-8498-e2d93c1902a5" providerId="ADAL" clId="{40AD1555-6F59-4A72-969F-25D2194F00A1}" dt="2022-11-15T18:59:44.175" v="68" actId="5793"/>
        <pc:sldMkLst>
          <pc:docMk/>
          <pc:sldMk cId="535356122" sldId="257"/>
        </pc:sldMkLst>
      </pc:sldChg>
      <pc:sldChg chg="modSp mod">
        <pc:chgData name="Ali Chelli" userId="3aa269f6-8966-43ae-8498-e2d93c1902a5" providerId="ADAL" clId="{40AD1555-6F59-4A72-969F-25D2194F00A1}" dt="2022-11-15T18:39:37.832" v="20" actId="790"/>
        <pc:sldMkLst>
          <pc:docMk/>
          <pc:sldMk cId="2931326656" sldId="258"/>
        </pc:sldMkLst>
        <pc:spChg chg="mod">
          <ac:chgData name="Ali Chelli" userId="3aa269f6-8966-43ae-8498-e2d93c1902a5" providerId="ADAL" clId="{40AD1555-6F59-4A72-969F-25D2194F00A1}" dt="2022-11-15T18:39:37.832" v="20" actId="790"/>
          <ac:spMkLst>
            <pc:docMk/>
            <pc:sldMk cId="2931326656" sldId="258"/>
            <ac:spMk id="2" creationId="{00000000-0000-0000-0000-000000000000}"/>
          </ac:spMkLst>
        </pc:spChg>
      </pc:sldChg>
      <pc:sldChg chg="addSp modSp mod modAnim">
        <pc:chgData name="Ali Chelli" userId="3aa269f6-8966-43ae-8498-e2d93c1902a5" providerId="ADAL" clId="{40AD1555-6F59-4A72-969F-25D2194F00A1}" dt="2022-11-15T18:49:20.581" v="60" actId="20577"/>
        <pc:sldMkLst>
          <pc:docMk/>
          <pc:sldMk cId="1105397051" sldId="259"/>
        </pc:sldMkLst>
        <pc:spChg chg="add mod">
          <ac:chgData name="Ali Chelli" userId="3aa269f6-8966-43ae-8498-e2d93c1902a5" providerId="ADAL" clId="{40AD1555-6F59-4A72-969F-25D2194F00A1}" dt="2022-11-15T18:45:26.911" v="56" actId="1036"/>
          <ac:spMkLst>
            <pc:docMk/>
            <pc:sldMk cId="1105397051" sldId="259"/>
            <ac:spMk id="2" creationId="{48187097-05A1-A12C-BAF3-8755F45966FC}"/>
          </ac:spMkLst>
        </pc:spChg>
        <pc:spChg chg="mod">
          <ac:chgData name="Ali Chelli" userId="3aa269f6-8966-43ae-8498-e2d93c1902a5" providerId="ADAL" clId="{40AD1555-6F59-4A72-969F-25D2194F00A1}" dt="2022-11-15T18:49:20.581" v="60" actId="20577"/>
          <ac:spMkLst>
            <pc:docMk/>
            <pc:sldMk cId="1105397051" sldId="259"/>
            <ac:spMk id="17" creationId="{00000000-0000-0000-0000-000000000000}"/>
          </ac:spMkLst>
        </pc:spChg>
        <pc:spChg chg="mod">
          <ac:chgData name="Ali Chelli" userId="3aa269f6-8966-43ae-8498-e2d93c1902a5" providerId="ADAL" clId="{40AD1555-6F59-4A72-969F-25D2194F00A1}" dt="2022-11-15T18:45:16.976" v="51" actId="1038"/>
          <ac:spMkLst>
            <pc:docMk/>
            <pc:sldMk cId="1105397051" sldId="259"/>
            <ac:spMk id="18" creationId="{00000000-0000-0000-0000-000000000000}"/>
          </ac:spMkLst>
        </pc:spChg>
        <pc:spChg chg="mod">
          <ac:chgData name="Ali Chelli" userId="3aa269f6-8966-43ae-8498-e2d93c1902a5" providerId="ADAL" clId="{40AD1555-6F59-4A72-969F-25D2194F00A1}" dt="2022-11-15T18:45:16.976" v="51" actId="1038"/>
          <ac:spMkLst>
            <pc:docMk/>
            <pc:sldMk cId="1105397051" sldId="259"/>
            <ac:spMk id="27" creationId="{00000000-0000-0000-0000-000000000000}"/>
          </ac:spMkLst>
        </pc:spChg>
        <pc:spChg chg="mod">
          <ac:chgData name="Ali Chelli" userId="3aa269f6-8966-43ae-8498-e2d93c1902a5" providerId="ADAL" clId="{40AD1555-6F59-4A72-969F-25D2194F00A1}" dt="2022-11-15T18:45:16.976" v="51" actId="1038"/>
          <ac:spMkLst>
            <pc:docMk/>
            <pc:sldMk cId="1105397051" sldId="259"/>
            <ac:spMk id="29" creationId="{00000000-0000-0000-0000-000000000000}"/>
          </ac:spMkLst>
        </pc:spChg>
        <pc:spChg chg="mod">
          <ac:chgData name="Ali Chelli" userId="3aa269f6-8966-43ae-8498-e2d93c1902a5" providerId="ADAL" clId="{40AD1555-6F59-4A72-969F-25D2194F00A1}" dt="2022-11-15T18:45:16.976" v="51" actId="1038"/>
          <ac:spMkLst>
            <pc:docMk/>
            <pc:sldMk cId="1105397051" sldId="259"/>
            <ac:spMk id="30" creationId="{00000000-0000-0000-0000-000000000000}"/>
          </ac:spMkLst>
        </pc:spChg>
        <pc:spChg chg="mod">
          <ac:chgData name="Ali Chelli" userId="3aa269f6-8966-43ae-8498-e2d93c1902a5" providerId="ADAL" clId="{40AD1555-6F59-4A72-969F-25D2194F00A1}" dt="2022-11-15T18:45:16.976" v="51" actId="1038"/>
          <ac:spMkLst>
            <pc:docMk/>
            <pc:sldMk cId="1105397051" sldId="259"/>
            <ac:spMk id="38" creationId="{00000000-0000-0000-0000-000000000000}"/>
          </ac:spMkLst>
        </pc:spChg>
        <pc:picChg chg="mod">
          <ac:chgData name="Ali Chelli" userId="3aa269f6-8966-43ae-8498-e2d93c1902a5" providerId="ADAL" clId="{40AD1555-6F59-4A72-969F-25D2194F00A1}" dt="2022-11-15T18:45:16.976" v="51" actId="1038"/>
          <ac:picMkLst>
            <pc:docMk/>
            <pc:sldMk cId="1105397051" sldId="259"/>
            <ac:picMk id="4" creationId="{00000000-0000-0000-0000-000000000000}"/>
          </ac:picMkLst>
        </pc:picChg>
        <pc:picChg chg="mod">
          <ac:chgData name="Ali Chelli" userId="3aa269f6-8966-43ae-8498-e2d93c1902a5" providerId="ADAL" clId="{40AD1555-6F59-4A72-969F-25D2194F00A1}" dt="2022-11-15T18:45:16.976" v="51" actId="1038"/>
          <ac:picMkLst>
            <pc:docMk/>
            <pc:sldMk cId="1105397051" sldId="259"/>
            <ac:picMk id="5" creationId="{00000000-0000-0000-0000-000000000000}"/>
          </ac:picMkLst>
        </pc:picChg>
        <pc:picChg chg="mod">
          <ac:chgData name="Ali Chelli" userId="3aa269f6-8966-43ae-8498-e2d93c1902a5" providerId="ADAL" clId="{40AD1555-6F59-4A72-969F-25D2194F00A1}" dt="2022-11-15T18:45:16.976" v="51" actId="1038"/>
          <ac:picMkLst>
            <pc:docMk/>
            <pc:sldMk cId="1105397051" sldId="259"/>
            <ac:picMk id="7" creationId="{00000000-0000-0000-0000-000000000000}"/>
          </ac:picMkLst>
        </pc:picChg>
        <pc:picChg chg="mod">
          <ac:chgData name="Ali Chelli" userId="3aa269f6-8966-43ae-8498-e2d93c1902a5" providerId="ADAL" clId="{40AD1555-6F59-4A72-969F-25D2194F00A1}" dt="2022-11-15T18:45:16.976" v="51" actId="1038"/>
          <ac:picMkLst>
            <pc:docMk/>
            <pc:sldMk cId="1105397051" sldId="259"/>
            <ac:picMk id="8" creationId="{00000000-0000-0000-0000-000000000000}"/>
          </ac:picMkLst>
        </pc:picChg>
        <pc:picChg chg="mod">
          <ac:chgData name="Ali Chelli" userId="3aa269f6-8966-43ae-8498-e2d93c1902a5" providerId="ADAL" clId="{40AD1555-6F59-4A72-969F-25D2194F00A1}" dt="2022-11-15T18:45:16.976" v="51" actId="1038"/>
          <ac:picMkLst>
            <pc:docMk/>
            <pc:sldMk cId="1105397051" sldId="259"/>
            <ac:picMk id="1026" creationId="{00000000-0000-0000-0000-000000000000}"/>
          </ac:picMkLst>
        </pc:picChg>
        <pc:picChg chg="mod">
          <ac:chgData name="Ali Chelli" userId="3aa269f6-8966-43ae-8498-e2d93c1902a5" providerId="ADAL" clId="{40AD1555-6F59-4A72-969F-25D2194F00A1}" dt="2022-11-15T18:45:16.976" v="51" actId="1038"/>
          <ac:picMkLst>
            <pc:docMk/>
            <pc:sldMk cId="1105397051" sldId="259"/>
            <ac:picMk id="1028" creationId="{00000000-0000-0000-0000-000000000000}"/>
          </ac:picMkLst>
        </pc:picChg>
        <pc:picChg chg="mod">
          <ac:chgData name="Ali Chelli" userId="3aa269f6-8966-43ae-8498-e2d93c1902a5" providerId="ADAL" clId="{40AD1555-6F59-4A72-969F-25D2194F00A1}" dt="2022-11-15T18:45:16.976" v="51" actId="1038"/>
          <ac:picMkLst>
            <pc:docMk/>
            <pc:sldMk cId="1105397051" sldId="259"/>
            <ac:picMk id="1030" creationId="{00000000-0000-0000-0000-000000000000}"/>
          </ac:picMkLst>
        </pc:picChg>
        <pc:picChg chg="mod">
          <ac:chgData name="Ali Chelli" userId="3aa269f6-8966-43ae-8498-e2d93c1902a5" providerId="ADAL" clId="{40AD1555-6F59-4A72-969F-25D2194F00A1}" dt="2022-11-15T18:45:16.976" v="51" actId="1038"/>
          <ac:picMkLst>
            <pc:docMk/>
            <pc:sldMk cId="1105397051" sldId="259"/>
            <ac:picMk id="1032" creationId="{00000000-0000-0000-0000-000000000000}"/>
          </ac:picMkLst>
        </pc:picChg>
        <pc:picChg chg="mod">
          <ac:chgData name="Ali Chelli" userId="3aa269f6-8966-43ae-8498-e2d93c1902a5" providerId="ADAL" clId="{40AD1555-6F59-4A72-969F-25D2194F00A1}" dt="2022-11-15T18:45:16.976" v="51" actId="1038"/>
          <ac:picMkLst>
            <pc:docMk/>
            <pc:sldMk cId="1105397051" sldId="259"/>
            <ac:picMk id="1034" creationId="{00000000-0000-0000-0000-000000000000}"/>
          </ac:picMkLst>
        </pc:picChg>
        <pc:picChg chg="mod">
          <ac:chgData name="Ali Chelli" userId="3aa269f6-8966-43ae-8498-e2d93c1902a5" providerId="ADAL" clId="{40AD1555-6F59-4A72-969F-25D2194F00A1}" dt="2022-11-15T18:45:16.976" v="51" actId="1038"/>
          <ac:picMkLst>
            <pc:docMk/>
            <pc:sldMk cId="1105397051" sldId="259"/>
            <ac:picMk id="1040" creationId="{00000000-0000-0000-0000-000000000000}"/>
          </ac:picMkLst>
        </pc:picChg>
        <pc:picChg chg="mod">
          <ac:chgData name="Ali Chelli" userId="3aa269f6-8966-43ae-8498-e2d93c1902a5" providerId="ADAL" clId="{40AD1555-6F59-4A72-969F-25D2194F00A1}" dt="2022-11-15T18:45:16.976" v="51" actId="1038"/>
          <ac:picMkLst>
            <pc:docMk/>
            <pc:sldMk cId="1105397051" sldId="259"/>
            <ac:picMk id="3074" creationId="{00000000-0000-0000-0000-000000000000}"/>
          </ac:picMkLst>
        </pc:picChg>
        <pc:cxnChg chg="mod">
          <ac:chgData name="Ali Chelli" userId="3aa269f6-8966-43ae-8498-e2d93c1902a5" providerId="ADAL" clId="{40AD1555-6F59-4A72-969F-25D2194F00A1}" dt="2022-11-15T18:45:16.976" v="51" actId="1038"/>
          <ac:cxnSpMkLst>
            <pc:docMk/>
            <pc:sldMk cId="1105397051" sldId="259"/>
            <ac:cxnSpMk id="6" creationId="{00000000-0000-0000-0000-000000000000}"/>
          </ac:cxnSpMkLst>
        </pc:cxnChg>
        <pc:cxnChg chg="mod">
          <ac:chgData name="Ali Chelli" userId="3aa269f6-8966-43ae-8498-e2d93c1902a5" providerId="ADAL" clId="{40AD1555-6F59-4A72-969F-25D2194F00A1}" dt="2022-11-15T18:45:16.976" v="51" actId="1038"/>
          <ac:cxnSpMkLst>
            <pc:docMk/>
            <pc:sldMk cId="1105397051" sldId="259"/>
            <ac:cxnSpMk id="10" creationId="{00000000-0000-0000-0000-000000000000}"/>
          </ac:cxnSpMkLst>
        </pc:cxnChg>
        <pc:cxnChg chg="mod">
          <ac:chgData name="Ali Chelli" userId="3aa269f6-8966-43ae-8498-e2d93c1902a5" providerId="ADAL" clId="{40AD1555-6F59-4A72-969F-25D2194F00A1}" dt="2022-11-15T18:45:16.976" v="51" actId="1038"/>
          <ac:cxnSpMkLst>
            <pc:docMk/>
            <pc:sldMk cId="1105397051" sldId="259"/>
            <ac:cxnSpMk id="13" creationId="{00000000-0000-0000-0000-000000000000}"/>
          </ac:cxnSpMkLst>
        </pc:cxnChg>
        <pc:cxnChg chg="mod">
          <ac:chgData name="Ali Chelli" userId="3aa269f6-8966-43ae-8498-e2d93c1902a5" providerId="ADAL" clId="{40AD1555-6F59-4A72-969F-25D2194F00A1}" dt="2022-11-15T18:45:16.976" v="51" actId="1038"/>
          <ac:cxnSpMkLst>
            <pc:docMk/>
            <pc:sldMk cId="1105397051" sldId="259"/>
            <ac:cxnSpMk id="15" creationId="{00000000-0000-0000-0000-000000000000}"/>
          </ac:cxnSpMkLst>
        </pc:cxnChg>
        <pc:cxnChg chg="mod">
          <ac:chgData name="Ali Chelli" userId="3aa269f6-8966-43ae-8498-e2d93c1902a5" providerId="ADAL" clId="{40AD1555-6F59-4A72-969F-25D2194F00A1}" dt="2022-11-15T18:45:16.976" v="51" actId="1038"/>
          <ac:cxnSpMkLst>
            <pc:docMk/>
            <pc:sldMk cId="1105397051" sldId="259"/>
            <ac:cxnSpMk id="20" creationId="{00000000-0000-0000-0000-000000000000}"/>
          </ac:cxnSpMkLst>
        </pc:cxnChg>
        <pc:cxnChg chg="mod">
          <ac:chgData name="Ali Chelli" userId="3aa269f6-8966-43ae-8498-e2d93c1902a5" providerId="ADAL" clId="{40AD1555-6F59-4A72-969F-25D2194F00A1}" dt="2022-11-15T18:45:16.976" v="51" actId="1038"/>
          <ac:cxnSpMkLst>
            <pc:docMk/>
            <pc:sldMk cId="1105397051" sldId="259"/>
            <ac:cxnSpMk id="22" creationId="{00000000-0000-0000-0000-000000000000}"/>
          </ac:cxnSpMkLst>
        </pc:cxnChg>
        <pc:cxnChg chg="mod">
          <ac:chgData name="Ali Chelli" userId="3aa269f6-8966-43ae-8498-e2d93c1902a5" providerId="ADAL" clId="{40AD1555-6F59-4A72-969F-25D2194F00A1}" dt="2022-11-15T18:45:16.976" v="51" actId="1038"/>
          <ac:cxnSpMkLst>
            <pc:docMk/>
            <pc:sldMk cId="1105397051" sldId="259"/>
            <ac:cxnSpMk id="24" creationId="{00000000-0000-0000-0000-000000000000}"/>
          </ac:cxnSpMkLst>
        </pc:cxnChg>
        <pc:cxnChg chg="mod">
          <ac:chgData name="Ali Chelli" userId="3aa269f6-8966-43ae-8498-e2d93c1902a5" providerId="ADAL" clId="{40AD1555-6F59-4A72-969F-25D2194F00A1}" dt="2022-11-15T18:45:16.976" v="51" actId="1038"/>
          <ac:cxnSpMkLst>
            <pc:docMk/>
            <pc:sldMk cId="1105397051" sldId="259"/>
            <ac:cxnSpMk id="32" creationId="{00000000-0000-0000-0000-000000000000}"/>
          </ac:cxnSpMkLst>
        </pc:cxnChg>
      </pc:sldChg>
      <pc:sldChg chg="del">
        <pc:chgData name="Ali Chelli" userId="3aa269f6-8966-43ae-8498-e2d93c1902a5" providerId="ADAL" clId="{40AD1555-6F59-4A72-969F-25D2194F00A1}" dt="2022-11-16T13:51:50.185" v="186" actId="47"/>
        <pc:sldMkLst>
          <pc:docMk/>
          <pc:sldMk cId="3505143790" sldId="261"/>
        </pc:sldMkLst>
      </pc:sldChg>
      <pc:sldChg chg="del">
        <pc:chgData name="Ali Chelli" userId="3aa269f6-8966-43ae-8498-e2d93c1902a5" providerId="ADAL" clId="{40AD1555-6F59-4A72-969F-25D2194F00A1}" dt="2022-11-16T15:10:12.967" v="206" actId="2696"/>
        <pc:sldMkLst>
          <pc:docMk/>
          <pc:sldMk cId="1470429582" sldId="265"/>
        </pc:sldMkLst>
      </pc:sldChg>
      <pc:sldChg chg="del">
        <pc:chgData name="Ali Chelli" userId="3aa269f6-8966-43ae-8498-e2d93c1902a5" providerId="ADAL" clId="{40AD1555-6F59-4A72-969F-25D2194F00A1}" dt="2022-11-16T15:10:12.967" v="206" actId="2696"/>
        <pc:sldMkLst>
          <pc:docMk/>
          <pc:sldMk cId="3573449858" sldId="267"/>
        </pc:sldMkLst>
      </pc:sldChg>
      <pc:sldChg chg="del">
        <pc:chgData name="Ali Chelli" userId="3aa269f6-8966-43ae-8498-e2d93c1902a5" providerId="ADAL" clId="{40AD1555-6F59-4A72-969F-25D2194F00A1}" dt="2022-11-15T19:06:48.268" v="69" actId="47"/>
        <pc:sldMkLst>
          <pc:docMk/>
          <pc:sldMk cId="1450123070" sldId="272"/>
        </pc:sldMkLst>
      </pc:sldChg>
      <pc:sldChg chg="del">
        <pc:chgData name="Ali Chelli" userId="3aa269f6-8966-43ae-8498-e2d93c1902a5" providerId="ADAL" clId="{40AD1555-6F59-4A72-969F-25D2194F00A1}" dt="2022-11-15T19:06:51.934" v="70" actId="47"/>
        <pc:sldMkLst>
          <pc:docMk/>
          <pc:sldMk cId="2907885994" sldId="273"/>
        </pc:sldMkLst>
      </pc:sldChg>
      <pc:sldChg chg="del">
        <pc:chgData name="Ali Chelli" userId="3aa269f6-8966-43ae-8498-e2d93c1902a5" providerId="ADAL" clId="{40AD1555-6F59-4A72-969F-25D2194F00A1}" dt="2022-11-15T19:07:57.895" v="73" actId="47"/>
        <pc:sldMkLst>
          <pc:docMk/>
          <pc:sldMk cId="3582515846" sldId="275"/>
        </pc:sldMkLst>
      </pc:sldChg>
      <pc:sldChg chg="del">
        <pc:chgData name="Ali Chelli" userId="3aa269f6-8966-43ae-8498-e2d93c1902a5" providerId="ADAL" clId="{40AD1555-6F59-4A72-969F-25D2194F00A1}" dt="2022-11-16T13:59:38.273" v="197" actId="47"/>
        <pc:sldMkLst>
          <pc:docMk/>
          <pc:sldMk cId="1874150166" sldId="276"/>
        </pc:sldMkLst>
      </pc:sldChg>
      <pc:sldChg chg="del">
        <pc:chgData name="Ali Chelli" userId="3aa269f6-8966-43ae-8498-e2d93c1902a5" providerId="ADAL" clId="{40AD1555-6F59-4A72-969F-25D2194F00A1}" dt="2022-11-16T13:51:50.185" v="186" actId="47"/>
        <pc:sldMkLst>
          <pc:docMk/>
          <pc:sldMk cId="2257454568" sldId="277"/>
        </pc:sldMkLst>
      </pc:sldChg>
      <pc:sldChg chg="modSp mod">
        <pc:chgData name="Ali Chelli" userId="3aa269f6-8966-43ae-8498-e2d93c1902a5" providerId="ADAL" clId="{40AD1555-6F59-4A72-969F-25D2194F00A1}" dt="2022-11-17T07:14:50.107" v="213" actId="20577"/>
        <pc:sldMkLst>
          <pc:docMk/>
          <pc:sldMk cId="804839519" sldId="278"/>
        </pc:sldMkLst>
        <pc:spChg chg="mod">
          <ac:chgData name="Ali Chelli" userId="3aa269f6-8966-43ae-8498-e2d93c1902a5" providerId="ADAL" clId="{40AD1555-6F59-4A72-969F-25D2194F00A1}" dt="2022-11-17T07:14:50.107" v="213" actId="20577"/>
          <ac:spMkLst>
            <pc:docMk/>
            <pc:sldMk cId="804839519" sldId="278"/>
            <ac:spMk id="2" creationId="{00000000-0000-0000-0000-000000000000}"/>
          </ac:spMkLst>
        </pc:spChg>
      </pc:sldChg>
      <pc:sldChg chg="modSp del mod">
        <pc:chgData name="Ali Chelli" userId="3aa269f6-8966-43ae-8498-e2d93c1902a5" providerId="ADAL" clId="{40AD1555-6F59-4A72-969F-25D2194F00A1}" dt="2022-11-17T07:13:27.557" v="208" actId="47"/>
        <pc:sldMkLst>
          <pc:docMk/>
          <pc:sldMk cId="3752880885" sldId="279"/>
        </pc:sldMkLst>
        <pc:spChg chg="mod">
          <ac:chgData name="Ali Chelli" userId="3aa269f6-8966-43ae-8498-e2d93c1902a5" providerId="ADAL" clId="{40AD1555-6F59-4A72-969F-25D2194F00A1}" dt="2022-11-15T11:58:18.898" v="19" actId="13926"/>
          <ac:spMkLst>
            <pc:docMk/>
            <pc:sldMk cId="3752880885" sldId="279"/>
            <ac:spMk id="2" creationId="{00000000-0000-0000-0000-000000000000}"/>
          </ac:spMkLst>
        </pc:spChg>
      </pc:sldChg>
      <pc:sldChg chg="modSp mod">
        <pc:chgData name="Ali Chelli" userId="3aa269f6-8966-43ae-8498-e2d93c1902a5" providerId="ADAL" clId="{40AD1555-6F59-4A72-969F-25D2194F00A1}" dt="2022-11-15T19:31:39.657" v="120" actId="790"/>
        <pc:sldMkLst>
          <pc:docMk/>
          <pc:sldMk cId="1405194697" sldId="281"/>
        </pc:sldMkLst>
        <pc:spChg chg="mod">
          <ac:chgData name="Ali Chelli" userId="3aa269f6-8966-43ae-8498-e2d93c1902a5" providerId="ADAL" clId="{40AD1555-6F59-4A72-969F-25D2194F00A1}" dt="2022-11-15T19:31:39.657" v="120" actId="790"/>
          <ac:spMkLst>
            <pc:docMk/>
            <pc:sldMk cId="1405194697" sldId="281"/>
            <ac:spMk id="4" creationId="{00000000-0000-0000-0000-000000000000}"/>
          </ac:spMkLst>
        </pc:spChg>
      </pc:sldChg>
      <pc:sldChg chg="modSp del mod">
        <pc:chgData name="Ali Chelli" userId="3aa269f6-8966-43ae-8498-e2d93c1902a5" providerId="ADAL" clId="{40AD1555-6F59-4A72-969F-25D2194F00A1}" dt="2022-11-16T15:10:12.967" v="206" actId="2696"/>
        <pc:sldMkLst>
          <pc:docMk/>
          <pc:sldMk cId="459860422" sldId="283"/>
        </pc:sldMkLst>
        <pc:spChg chg="mod">
          <ac:chgData name="Ali Chelli" userId="3aa269f6-8966-43ae-8498-e2d93c1902a5" providerId="ADAL" clId="{40AD1555-6F59-4A72-969F-25D2194F00A1}" dt="2022-11-16T13:55:10.439" v="194" actId="13926"/>
          <ac:spMkLst>
            <pc:docMk/>
            <pc:sldMk cId="459860422" sldId="283"/>
            <ac:spMk id="4" creationId="{00000000-0000-0000-0000-000000000000}"/>
          </ac:spMkLst>
        </pc:spChg>
      </pc:sldChg>
      <pc:sldChg chg="modSp del mod">
        <pc:chgData name="Ali Chelli" userId="3aa269f6-8966-43ae-8498-e2d93c1902a5" providerId="ADAL" clId="{40AD1555-6F59-4A72-969F-25D2194F00A1}" dt="2022-11-16T15:10:27.966" v="207" actId="2696"/>
        <pc:sldMkLst>
          <pc:docMk/>
          <pc:sldMk cId="1929599130" sldId="284"/>
        </pc:sldMkLst>
        <pc:spChg chg="mod">
          <ac:chgData name="Ali Chelli" userId="3aa269f6-8966-43ae-8498-e2d93c1902a5" providerId="ADAL" clId="{40AD1555-6F59-4A72-969F-25D2194F00A1}" dt="2022-11-16T13:55:18.612" v="195" actId="13926"/>
          <ac:spMkLst>
            <pc:docMk/>
            <pc:sldMk cId="1929599130" sldId="284"/>
            <ac:spMk id="4" creationId="{00000000-0000-0000-0000-000000000000}"/>
          </ac:spMkLst>
        </pc:spChg>
      </pc:sldChg>
      <pc:sldChg chg="del">
        <pc:chgData name="Ali Chelli" userId="3aa269f6-8966-43ae-8498-e2d93c1902a5" providerId="ADAL" clId="{40AD1555-6F59-4A72-969F-25D2194F00A1}" dt="2022-11-16T13:59:36.151" v="196" actId="47"/>
        <pc:sldMkLst>
          <pc:docMk/>
          <pc:sldMk cId="196613903" sldId="285"/>
        </pc:sldMkLst>
      </pc:sldChg>
      <pc:sldChg chg="del">
        <pc:chgData name="Ali Chelli" userId="3aa269f6-8966-43ae-8498-e2d93c1902a5" providerId="ADAL" clId="{40AD1555-6F59-4A72-969F-25D2194F00A1}" dt="2022-11-15T19:10:11.166" v="76" actId="47"/>
        <pc:sldMkLst>
          <pc:docMk/>
          <pc:sldMk cId="3548457941" sldId="294"/>
        </pc:sldMkLst>
      </pc:sldChg>
      <pc:sldChg chg="del">
        <pc:chgData name="Ali Chelli" userId="3aa269f6-8966-43ae-8498-e2d93c1902a5" providerId="ADAL" clId="{40AD1555-6F59-4A72-969F-25D2194F00A1}" dt="2022-11-15T19:15:03.005" v="116" actId="47"/>
        <pc:sldMkLst>
          <pc:docMk/>
          <pc:sldMk cId="4077794147" sldId="295"/>
        </pc:sldMkLst>
      </pc:sldChg>
      <pc:sldChg chg="modSp modAnim">
        <pc:chgData name="Ali Chelli" userId="3aa269f6-8966-43ae-8498-e2d93c1902a5" providerId="ADAL" clId="{40AD1555-6F59-4A72-969F-25D2194F00A1}" dt="2022-11-15T19:12:56.016" v="115" actId="20577"/>
        <pc:sldMkLst>
          <pc:docMk/>
          <pc:sldMk cId="896854445" sldId="296"/>
        </pc:sldMkLst>
        <pc:spChg chg="mod">
          <ac:chgData name="Ali Chelli" userId="3aa269f6-8966-43ae-8498-e2d93c1902a5" providerId="ADAL" clId="{40AD1555-6F59-4A72-969F-25D2194F00A1}" dt="2022-11-15T19:12:56.016" v="115" actId="20577"/>
          <ac:spMkLst>
            <pc:docMk/>
            <pc:sldMk cId="896854445" sldId="296"/>
            <ac:spMk id="3" creationId="{00000000-0000-0000-0000-000000000000}"/>
          </ac:spMkLst>
        </pc:spChg>
      </pc:sldChg>
      <pc:sldChg chg="del">
        <pc:chgData name="Ali Chelli" userId="3aa269f6-8966-43ae-8498-e2d93c1902a5" providerId="ADAL" clId="{40AD1555-6F59-4A72-969F-25D2194F00A1}" dt="2022-11-16T14:25:42.338" v="203" actId="47"/>
        <pc:sldMkLst>
          <pc:docMk/>
          <pc:sldMk cId="4189840111" sldId="297"/>
        </pc:sldMkLst>
      </pc:sldChg>
      <pc:sldChg chg="del">
        <pc:chgData name="Ali Chelli" userId="3aa269f6-8966-43ae-8498-e2d93c1902a5" providerId="ADAL" clId="{40AD1555-6F59-4A72-969F-25D2194F00A1}" dt="2022-11-16T13:51:50.185" v="186" actId="47"/>
        <pc:sldMkLst>
          <pc:docMk/>
          <pc:sldMk cId="1088610964" sldId="305"/>
        </pc:sldMkLst>
      </pc:sldChg>
      <pc:sldChg chg="del">
        <pc:chgData name="Ali Chelli" userId="3aa269f6-8966-43ae-8498-e2d93c1902a5" providerId="ADAL" clId="{40AD1555-6F59-4A72-969F-25D2194F00A1}" dt="2022-11-16T14:25:42.338" v="203" actId="47"/>
        <pc:sldMkLst>
          <pc:docMk/>
          <pc:sldMk cId="1602256750" sldId="306"/>
        </pc:sldMkLst>
      </pc:sldChg>
      <pc:sldChg chg="ord">
        <pc:chgData name="Ali Chelli" userId="3aa269f6-8966-43ae-8498-e2d93c1902a5" providerId="ADAL" clId="{40AD1555-6F59-4A72-969F-25D2194F00A1}" dt="2022-11-16T13:18:11.818" v="174"/>
        <pc:sldMkLst>
          <pc:docMk/>
          <pc:sldMk cId="955332284" sldId="307"/>
        </pc:sldMkLst>
      </pc:sldChg>
      <pc:sldChg chg="del">
        <pc:chgData name="Ali Chelli" userId="3aa269f6-8966-43ae-8498-e2d93c1902a5" providerId="ADAL" clId="{40AD1555-6F59-4A72-969F-25D2194F00A1}" dt="2022-11-15T19:08:00.159" v="74" actId="47"/>
        <pc:sldMkLst>
          <pc:docMk/>
          <pc:sldMk cId="1709693988" sldId="308"/>
        </pc:sldMkLst>
      </pc:sldChg>
      <pc:sldChg chg="del mod modShow">
        <pc:chgData name="Ali Chelli" userId="3aa269f6-8966-43ae-8498-e2d93c1902a5" providerId="ADAL" clId="{40AD1555-6F59-4A72-969F-25D2194F00A1}" dt="2022-11-16T13:34:46.587" v="180" actId="47"/>
        <pc:sldMkLst>
          <pc:docMk/>
          <pc:sldMk cId="3184301173" sldId="308"/>
        </pc:sldMkLst>
      </pc:sldChg>
      <pc:sldChg chg="del">
        <pc:chgData name="Ali Chelli" userId="3aa269f6-8966-43ae-8498-e2d93c1902a5" providerId="ADAL" clId="{40AD1555-6F59-4A72-969F-25D2194F00A1}" dt="2022-11-16T13:51:50.185" v="186" actId="47"/>
        <pc:sldMkLst>
          <pc:docMk/>
          <pc:sldMk cId="3601235048" sldId="309"/>
        </pc:sldMkLst>
      </pc:sldChg>
      <pc:sldChg chg="del">
        <pc:chgData name="Ali Chelli" userId="3aa269f6-8966-43ae-8498-e2d93c1902a5" providerId="ADAL" clId="{40AD1555-6F59-4A72-969F-25D2194F00A1}" dt="2022-11-16T13:51:50.185" v="186" actId="47"/>
        <pc:sldMkLst>
          <pc:docMk/>
          <pc:sldMk cId="964199169" sldId="310"/>
        </pc:sldMkLst>
      </pc:sldChg>
      <pc:sldChg chg="del">
        <pc:chgData name="Ali Chelli" userId="3aa269f6-8966-43ae-8498-e2d93c1902a5" providerId="ADAL" clId="{40AD1555-6F59-4A72-969F-25D2194F00A1}" dt="2022-11-16T13:51:50.185" v="186" actId="47"/>
        <pc:sldMkLst>
          <pc:docMk/>
          <pc:sldMk cId="619873160" sldId="311"/>
        </pc:sldMkLst>
      </pc:sldChg>
      <pc:sldChg chg="del">
        <pc:chgData name="Ali Chelli" userId="3aa269f6-8966-43ae-8498-e2d93c1902a5" providerId="ADAL" clId="{40AD1555-6F59-4A72-969F-25D2194F00A1}" dt="2022-11-16T14:25:42.338" v="203" actId="47"/>
        <pc:sldMkLst>
          <pc:docMk/>
          <pc:sldMk cId="1014039442" sldId="312"/>
        </pc:sldMkLst>
      </pc:sldChg>
      <pc:sldChg chg="modSp del">
        <pc:chgData name="Ali Chelli" userId="3aa269f6-8966-43ae-8498-e2d93c1902a5" providerId="ADAL" clId="{40AD1555-6F59-4A72-969F-25D2194F00A1}" dt="2022-11-16T15:10:12.967" v="206" actId="2696"/>
        <pc:sldMkLst>
          <pc:docMk/>
          <pc:sldMk cId="2799782458" sldId="313"/>
        </pc:sldMkLst>
        <pc:spChg chg="mod">
          <ac:chgData name="Ali Chelli" userId="3aa269f6-8966-43ae-8498-e2d93c1902a5" providerId="ADAL" clId="{40AD1555-6F59-4A72-969F-25D2194F00A1}" dt="2022-11-16T13:52:26.656" v="193" actId="20577"/>
          <ac:spMkLst>
            <pc:docMk/>
            <pc:sldMk cId="2799782458" sldId="313"/>
            <ac:spMk id="61445" creationId="{00000000-0000-0000-0000-000000000000}"/>
          </ac:spMkLst>
        </pc:spChg>
      </pc:sldChg>
      <pc:sldChg chg="del">
        <pc:chgData name="Ali Chelli" userId="3aa269f6-8966-43ae-8498-e2d93c1902a5" providerId="ADAL" clId="{40AD1555-6F59-4A72-969F-25D2194F00A1}" dt="2022-11-16T15:10:27.966" v="207" actId="2696"/>
        <pc:sldMkLst>
          <pc:docMk/>
          <pc:sldMk cId="193191240" sldId="321"/>
        </pc:sldMkLst>
      </pc:sldChg>
      <pc:sldChg chg="del">
        <pc:chgData name="Ali Chelli" userId="3aa269f6-8966-43ae-8498-e2d93c1902a5" providerId="ADAL" clId="{40AD1555-6F59-4A72-969F-25D2194F00A1}" dt="2022-11-16T15:10:27.966" v="207" actId="2696"/>
        <pc:sldMkLst>
          <pc:docMk/>
          <pc:sldMk cId="3350555808" sldId="322"/>
        </pc:sldMkLst>
      </pc:sldChg>
      <pc:sldChg chg="del">
        <pc:chgData name="Ali Chelli" userId="3aa269f6-8966-43ae-8498-e2d93c1902a5" providerId="ADAL" clId="{40AD1555-6F59-4A72-969F-25D2194F00A1}" dt="2022-11-16T15:10:12.967" v="206" actId="2696"/>
        <pc:sldMkLst>
          <pc:docMk/>
          <pc:sldMk cId="1781407745" sldId="323"/>
        </pc:sldMkLst>
      </pc:sldChg>
      <pc:sldChg chg="del">
        <pc:chgData name="Ali Chelli" userId="3aa269f6-8966-43ae-8498-e2d93c1902a5" providerId="ADAL" clId="{40AD1555-6F59-4A72-969F-25D2194F00A1}" dt="2022-11-16T14:25:42.338" v="203" actId="47"/>
        <pc:sldMkLst>
          <pc:docMk/>
          <pc:sldMk cId="752848460" sldId="325"/>
        </pc:sldMkLst>
      </pc:sldChg>
      <pc:sldChg chg="del">
        <pc:chgData name="Ali Chelli" userId="3aa269f6-8966-43ae-8498-e2d93c1902a5" providerId="ADAL" clId="{40AD1555-6F59-4A72-969F-25D2194F00A1}" dt="2022-11-16T14:25:42.338" v="203" actId="47"/>
        <pc:sldMkLst>
          <pc:docMk/>
          <pc:sldMk cId="4158959018" sldId="326"/>
        </pc:sldMkLst>
      </pc:sldChg>
      <pc:sldChg chg="del">
        <pc:chgData name="Ali Chelli" userId="3aa269f6-8966-43ae-8498-e2d93c1902a5" providerId="ADAL" clId="{40AD1555-6F59-4A72-969F-25D2194F00A1}" dt="2022-11-16T14:25:42.338" v="203" actId="47"/>
        <pc:sldMkLst>
          <pc:docMk/>
          <pc:sldMk cId="3897309453" sldId="327"/>
        </pc:sldMkLst>
      </pc:sldChg>
      <pc:sldChg chg="del">
        <pc:chgData name="Ali Chelli" userId="3aa269f6-8966-43ae-8498-e2d93c1902a5" providerId="ADAL" clId="{40AD1555-6F59-4A72-969F-25D2194F00A1}" dt="2022-11-16T14:25:42.338" v="203" actId="47"/>
        <pc:sldMkLst>
          <pc:docMk/>
          <pc:sldMk cId="2679790915" sldId="328"/>
        </pc:sldMkLst>
      </pc:sldChg>
      <pc:sldChg chg="modSp mod">
        <pc:chgData name="Ali Chelli" userId="3aa269f6-8966-43ae-8498-e2d93c1902a5" providerId="ADAL" clId="{40AD1555-6F59-4A72-969F-25D2194F00A1}" dt="2022-11-17T07:13:48.692" v="209" actId="400"/>
        <pc:sldMkLst>
          <pc:docMk/>
          <pc:sldMk cId="1137818026" sldId="351"/>
        </pc:sldMkLst>
        <pc:spChg chg="mod">
          <ac:chgData name="Ali Chelli" userId="3aa269f6-8966-43ae-8498-e2d93c1902a5" providerId="ADAL" clId="{40AD1555-6F59-4A72-969F-25D2194F00A1}" dt="2022-11-15T11:57:35.698" v="17"/>
          <ac:spMkLst>
            <pc:docMk/>
            <pc:sldMk cId="1137818026" sldId="351"/>
            <ac:spMk id="3" creationId="{00000000-0000-0000-0000-000000000000}"/>
          </ac:spMkLst>
        </pc:spChg>
        <pc:graphicFrameChg chg="mod modGraphic">
          <ac:chgData name="Ali Chelli" userId="3aa269f6-8966-43ae-8498-e2d93c1902a5" providerId="ADAL" clId="{40AD1555-6F59-4A72-969F-25D2194F00A1}" dt="2022-11-17T07:13:48.692" v="209" actId="400"/>
          <ac:graphicFrameMkLst>
            <pc:docMk/>
            <pc:sldMk cId="1137818026" sldId="351"/>
            <ac:graphicFrameMk id="4" creationId="{00000000-0000-0000-0000-000000000000}"/>
          </ac:graphicFrameMkLst>
        </pc:graphicFrameChg>
      </pc:sldChg>
      <pc:sldChg chg="del">
        <pc:chgData name="Ali Chelli" userId="3aa269f6-8966-43ae-8498-e2d93c1902a5" providerId="ADAL" clId="{40AD1555-6F59-4A72-969F-25D2194F00A1}" dt="2022-11-15T19:07:54.722" v="72" actId="47"/>
        <pc:sldMkLst>
          <pc:docMk/>
          <pc:sldMk cId="1809744685" sldId="353"/>
        </pc:sldMkLst>
      </pc:sldChg>
      <pc:sldChg chg="add">
        <pc:chgData name="Ali Chelli" userId="3aa269f6-8966-43ae-8498-e2d93c1902a5" providerId="ADAL" clId="{40AD1555-6F59-4A72-969F-25D2194F00A1}" dt="2022-11-16T13:51:07.857" v="185"/>
        <pc:sldMkLst>
          <pc:docMk/>
          <pc:sldMk cId="3327129453" sldId="354"/>
        </pc:sldMkLst>
      </pc:sldChg>
      <pc:sldChg chg="add">
        <pc:chgData name="Ali Chelli" userId="3aa269f6-8966-43ae-8498-e2d93c1902a5" providerId="ADAL" clId="{40AD1555-6F59-4A72-969F-25D2194F00A1}" dt="2022-11-16T13:51:07.857" v="185"/>
        <pc:sldMkLst>
          <pc:docMk/>
          <pc:sldMk cId="2485491455" sldId="355"/>
        </pc:sldMkLst>
      </pc:sldChg>
      <pc:sldChg chg="add">
        <pc:chgData name="Ali Chelli" userId="3aa269f6-8966-43ae-8498-e2d93c1902a5" providerId="ADAL" clId="{40AD1555-6F59-4A72-969F-25D2194F00A1}" dt="2022-11-16T13:51:07.857" v="185"/>
        <pc:sldMkLst>
          <pc:docMk/>
          <pc:sldMk cId="3604227272" sldId="356"/>
        </pc:sldMkLst>
      </pc:sldChg>
      <pc:sldChg chg="del">
        <pc:chgData name="Ali Chelli" userId="3aa269f6-8966-43ae-8498-e2d93c1902a5" providerId="ADAL" clId="{40AD1555-6F59-4A72-969F-25D2194F00A1}" dt="2022-11-16T15:10:12.967" v="206" actId="2696"/>
        <pc:sldMkLst>
          <pc:docMk/>
          <pc:sldMk cId="1595591391" sldId="376"/>
        </pc:sldMkLst>
      </pc:sldChg>
      <pc:sldChg chg="modSp mod">
        <pc:chgData name="Ali Chelli" userId="3aa269f6-8966-43ae-8498-e2d93c1902a5" providerId="ADAL" clId="{40AD1555-6F59-4A72-969F-25D2194F00A1}" dt="2022-11-16T13:10:02.812" v="147" actId="113"/>
        <pc:sldMkLst>
          <pc:docMk/>
          <pc:sldMk cId="0" sldId="383"/>
        </pc:sldMkLst>
        <pc:spChg chg="mod">
          <ac:chgData name="Ali Chelli" userId="3aa269f6-8966-43ae-8498-e2d93c1902a5" providerId="ADAL" clId="{40AD1555-6F59-4A72-969F-25D2194F00A1}" dt="2022-11-16T13:10:02.812" v="147" actId="113"/>
          <ac:spMkLst>
            <pc:docMk/>
            <pc:sldMk cId="0" sldId="383"/>
            <ac:spMk id="37891" creationId="{22162B0D-B51D-446C-A191-D7BE1B40440C}"/>
          </ac:spMkLst>
        </pc:spChg>
      </pc:sldChg>
      <pc:sldChg chg="del">
        <pc:chgData name="Ali Chelli" userId="3aa269f6-8966-43ae-8498-e2d93c1902a5" providerId="ADAL" clId="{40AD1555-6F59-4A72-969F-25D2194F00A1}" dt="2022-11-16T15:10:12.967" v="206" actId="2696"/>
        <pc:sldMkLst>
          <pc:docMk/>
          <pc:sldMk cId="1132863641" sldId="390"/>
        </pc:sldMkLst>
      </pc:sldChg>
      <pc:sldChg chg="del mod modShow">
        <pc:chgData name="Ali Chelli" userId="3aa269f6-8966-43ae-8498-e2d93c1902a5" providerId="ADAL" clId="{40AD1555-6F59-4A72-969F-25D2194F00A1}" dt="2022-11-16T14:26:24.016" v="205" actId="47"/>
        <pc:sldMkLst>
          <pc:docMk/>
          <pc:sldMk cId="0" sldId="393"/>
        </pc:sldMkLst>
      </pc:sldChg>
      <pc:sldChg chg="del">
        <pc:chgData name="Ali Chelli" userId="3aa269f6-8966-43ae-8498-e2d93c1902a5" providerId="ADAL" clId="{40AD1555-6F59-4A72-969F-25D2194F00A1}" dt="2022-11-16T14:25:42.338" v="203" actId="47"/>
        <pc:sldMkLst>
          <pc:docMk/>
          <pc:sldMk cId="0" sldId="467"/>
        </pc:sldMkLst>
      </pc:sldChg>
      <pc:sldChg chg="del mod modShow">
        <pc:chgData name="Ali Chelli" userId="3aa269f6-8966-43ae-8498-e2d93c1902a5" providerId="ADAL" clId="{40AD1555-6F59-4A72-969F-25D2194F00A1}" dt="2022-11-16T14:26:24.016" v="205" actId="47"/>
        <pc:sldMkLst>
          <pc:docMk/>
          <pc:sldMk cId="0" sldId="468"/>
        </pc:sldMkLst>
      </pc:sldChg>
      <pc:sldChg chg="del mod modShow">
        <pc:chgData name="Ali Chelli" userId="3aa269f6-8966-43ae-8498-e2d93c1902a5" providerId="ADAL" clId="{40AD1555-6F59-4A72-969F-25D2194F00A1}" dt="2022-11-16T14:26:24.016" v="205" actId="47"/>
        <pc:sldMkLst>
          <pc:docMk/>
          <pc:sldMk cId="0" sldId="469"/>
        </pc:sldMkLst>
      </pc:sldChg>
      <pc:sldChg chg="del">
        <pc:chgData name="Ali Chelli" userId="3aa269f6-8966-43ae-8498-e2d93c1902a5" providerId="ADAL" clId="{40AD1555-6F59-4A72-969F-25D2194F00A1}" dt="2022-11-16T14:25:42.338" v="203" actId="47"/>
        <pc:sldMkLst>
          <pc:docMk/>
          <pc:sldMk cId="215588969" sldId="471"/>
        </pc:sldMkLst>
      </pc:sldChg>
      <pc:sldChg chg="del">
        <pc:chgData name="Ali Chelli" userId="3aa269f6-8966-43ae-8498-e2d93c1902a5" providerId="ADAL" clId="{40AD1555-6F59-4A72-969F-25D2194F00A1}" dt="2022-11-16T14:25:42.338" v="203" actId="47"/>
        <pc:sldMkLst>
          <pc:docMk/>
          <pc:sldMk cId="3613592396" sldId="473"/>
        </pc:sldMkLst>
      </pc:sldChg>
      <pc:sldChg chg="del">
        <pc:chgData name="Ali Chelli" userId="3aa269f6-8966-43ae-8498-e2d93c1902a5" providerId="ADAL" clId="{40AD1555-6F59-4A72-969F-25D2194F00A1}" dt="2022-11-16T14:25:42.338" v="203" actId="47"/>
        <pc:sldMkLst>
          <pc:docMk/>
          <pc:sldMk cId="3097269486" sldId="475"/>
        </pc:sldMkLst>
      </pc:sldChg>
      <pc:sldChg chg="del mod modShow">
        <pc:chgData name="Ali Chelli" userId="3aa269f6-8966-43ae-8498-e2d93c1902a5" providerId="ADAL" clId="{40AD1555-6F59-4A72-969F-25D2194F00A1}" dt="2022-11-16T14:26:24.016" v="205" actId="47"/>
        <pc:sldMkLst>
          <pc:docMk/>
          <pc:sldMk cId="131952858" sldId="478"/>
        </pc:sldMkLst>
      </pc:sldChg>
      <pc:sldChg chg="modSp">
        <pc:chgData name="Ali Chelli" userId="3aa269f6-8966-43ae-8498-e2d93c1902a5" providerId="ADAL" clId="{40AD1555-6F59-4A72-969F-25D2194F00A1}" dt="2022-11-16T14:23:51.825" v="202" actId="113"/>
        <pc:sldMkLst>
          <pc:docMk/>
          <pc:sldMk cId="3551571709" sldId="479"/>
        </pc:sldMkLst>
        <pc:spChg chg="mod">
          <ac:chgData name="Ali Chelli" userId="3aa269f6-8966-43ae-8498-e2d93c1902a5" providerId="ADAL" clId="{40AD1555-6F59-4A72-969F-25D2194F00A1}" dt="2022-11-16T14:23:51.825" v="202" actId="113"/>
          <ac:spMkLst>
            <pc:docMk/>
            <pc:sldMk cId="3551571709" sldId="479"/>
            <ac:spMk id="3" creationId="{00000000-0000-0000-0000-000000000000}"/>
          </ac:spMkLst>
        </pc:spChg>
      </pc:sldChg>
      <pc:sldChg chg="modSp">
        <pc:chgData name="Ali Chelli" userId="3aa269f6-8966-43ae-8498-e2d93c1902a5" providerId="ADAL" clId="{40AD1555-6F59-4A72-969F-25D2194F00A1}" dt="2022-11-15T19:23:24.023" v="118" actId="6549"/>
        <pc:sldMkLst>
          <pc:docMk/>
          <pc:sldMk cId="778998120" sldId="739"/>
        </pc:sldMkLst>
        <pc:spChg chg="mod">
          <ac:chgData name="Ali Chelli" userId="3aa269f6-8966-43ae-8498-e2d93c1902a5" providerId="ADAL" clId="{40AD1555-6F59-4A72-969F-25D2194F00A1}" dt="2022-11-15T19:23:24.023" v="118" actId="6549"/>
          <ac:spMkLst>
            <pc:docMk/>
            <pc:sldMk cId="778998120" sldId="739"/>
            <ac:spMk id="3" creationId="{00000000-0000-0000-0000-000000000000}"/>
          </ac:spMkLst>
        </pc:spChg>
      </pc:sldChg>
      <pc:sldChg chg="del">
        <pc:chgData name="Ali Chelli" userId="3aa269f6-8966-43ae-8498-e2d93c1902a5" providerId="ADAL" clId="{40AD1555-6F59-4A72-969F-25D2194F00A1}" dt="2022-11-16T13:51:50.185" v="186" actId="47"/>
        <pc:sldMkLst>
          <pc:docMk/>
          <pc:sldMk cId="1115458848" sldId="740"/>
        </pc:sldMkLst>
      </pc:sldChg>
      <pc:sldChg chg="del">
        <pc:chgData name="Ali Chelli" userId="3aa269f6-8966-43ae-8498-e2d93c1902a5" providerId="ADAL" clId="{40AD1555-6F59-4A72-969F-25D2194F00A1}" dt="2022-11-16T13:51:50.185" v="186" actId="47"/>
        <pc:sldMkLst>
          <pc:docMk/>
          <pc:sldMk cId="180292265" sldId="741"/>
        </pc:sldMkLst>
      </pc:sldChg>
      <pc:sldChg chg="del">
        <pc:chgData name="Ali Chelli" userId="3aa269f6-8966-43ae-8498-e2d93c1902a5" providerId="ADAL" clId="{40AD1555-6F59-4A72-969F-25D2194F00A1}" dt="2022-11-16T13:51:50.185" v="186" actId="47"/>
        <pc:sldMkLst>
          <pc:docMk/>
          <pc:sldMk cId="708868187" sldId="742"/>
        </pc:sldMkLst>
      </pc:sldChg>
      <pc:sldChg chg="del">
        <pc:chgData name="Ali Chelli" userId="3aa269f6-8966-43ae-8498-e2d93c1902a5" providerId="ADAL" clId="{40AD1555-6F59-4A72-969F-25D2194F00A1}" dt="2022-11-16T13:51:50.185" v="186" actId="47"/>
        <pc:sldMkLst>
          <pc:docMk/>
          <pc:sldMk cId="3194712374" sldId="743"/>
        </pc:sldMkLst>
      </pc:sldChg>
      <pc:sldChg chg="del">
        <pc:chgData name="Ali Chelli" userId="3aa269f6-8966-43ae-8498-e2d93c1902a5" providerId="ADAL" clId="{40AD1555-6F59-4A72-969F-25D2194F00A1}" dt="2022-11-16T13:51:50.185" v="186" actId="47"/>
        <pc:sldMkLst>
          <pc:docMk/>
          <pc:sldMk cId="3069535705" sldId="744"/>
        </pc:sldMkLst>
      </pc:sldChg>
      <pc:sldChg chg="del">
        <pc:chgData name="Ali Chelli" userId="3aa269f6-8966-43ae-8498-e2d93c1902a5" providerId="ADAL" clId="{40AD1555-6F59-4A72-969F-25D2194F00A1}" dt="2022-11-16T13:51:50.185" v="186" actId="47"/>
        <pc:sldMkLst>
          <pc:docMk/>
          <pc:sldMk cId="1619373948" sldId="745"/>
        </pc:sldMkLst>
      </pc:sldChg>
      <pc:sldChg chg="del">
        <pc:chgData name="Ali Chelli" userId="3aa269f6-8966-43ae-8498-e2d93c1902a5" providerId="ADAL" clId="{40AD1555-6F59-4A72-969F-25D2194F00A1}" dt="2022-11-16T13:51:50.185" v="186" actId="47"/>
        <pc:sldMkLst>
          <pc:docMk/>
          <pc:sldMk cId="3017216298" sldId="746"/>
        </pc:sldMkLst>
      </pc:sldChg>
      <pc:sldChg chg="del">
        <pc:chgData name="Ali Chelli" userId="3aa269f6-8966-43ae-8498-e2d93c1902a5" providerId="ADAL" clId="{40AD1555-6F59-4A72-969F-25D2194F00A1}" dt="2022-11-16T13:51:50.185" v="186" actId="47"/>
        <pc:sldMkLst>
          <pc:docMk/>
          <pc:sldMk cId="1628101495" sldId="747"/>
        </pc:sldMkLst>
      </pc:sldChg>
      <pc:sldChg chg="del">
        <pc:chgData name="Ali Chelli" userId="3aa269f6-8966-43ae-8498-e2d93c1902a5" providerId="ADAL" clId="{40AD1555-6F59-4A72-969F-25D2194F00A1}" dt="2022-11-16T15:10:12.967" v="206" actId="2696"/>
        <pc:sldMkLst>
          <pc:docMk/>
          <pc:sldMk cId="1656774733" sldId="748"/>
        </pc:sldMkLst>
      </pc:sldChg>
      <pc:sldChg chg="del">
        <pc:chgData name="Ali Chelli" userId="3aa269f6-8966-43ae-8498-e2d93c1902a5" providerId="ADAL" clId="{40AD1555-6F59-4A72-969F-25D2194F00A1}" dt="2022-11-16T15:10:12.967" v="206" actId="2696"/>
        <pc:sldMkLst>
          <pc:docMk/>
          <pc:sldMk cId="23939063" sldId="749"/>
        </pc:sldMkLst>
      </pc:sldChg>
      <pc:sldChg chg="del">
        <pc:chgData name="Ali Chelli" userId="3aa269f6-8966-43ae-8498-e2d93c1902a5" providerId="ADAL" clId="{40AD1555-6F59-4A72-969F-25D2194F00A1}" dt="2022-11-16T15:10:12.967" v="206" actId="2696"/>
        <pc:sldMkLst>
          <pc:docMk/>
          <pc:sldMk cId="1570190884" sldId="750"/>
        </pc:sldMkLst>
      </pc:sldChg>
      <pc:sldChg chg="del">
        <pc:chgData name="Ali Chelli" userId="3aa269f6-8966-43ae-8498-e2d93c1902a5" providerId="ADAL" clId="{40AD1555-6F59-4A72-969F-25D2194F00A1}" dt="2022-11-16T15:10:12.967" v="206" actId="2696"/>
        <pc:sldMkLst>
          <pc:docMk/>
          <pc:sldMk cId="3689783753" sldId="751"/>
        </pc:sldMkLst>
      </pc:sldChg>
      <pc:sldChg chg="del">
        <pc:chgData name="Ali Chelli" userId="3aa269f6-8966-43ae-8498-e2d93c1902a5" providerId="ADAL" clId="{40AD1555-6F59-4A72-969F-25D2194F00A1}" dt="2022-11-16T15:10:12.967" v="206" actId="2696"/>
        <pc:sldMkLst>
          <pc:docMk/>
          <pc:sldMk cId="3733057837" sldId="752"/>
        </pc:sldMkLst>
      </pc:sldChg>
      <pc:sldChg chg="del">
        <pc:chgData name="Ali Chelli" userId="3aa269f6-8966-43ae-8498-e2d93c1902a5" providerId="ADAL" clId="{40AD1555-6F59-4A72-969F-25D2194F00A1}" dt="2022-11-16T15:10:12.967" v="206" actId="2696"/>
        <pc:sldMkLst>
          <pc:docMk/>
          <pc:sldMk cId="3297655623" sldId="753"/>
        </pc:sldMkLst>
      </pc:sldChg>
      <pc:sldChg chg="del">
        <pc:chgData name="Ali Chelli" userId="3aa269f6-8966-43ae-8498-e2d93c1902a5" providerId="ADAL" clId="{40AD1555-6F59-4A72-969F-25D2194F00A1}" dt="2022-11-16T14:25:42.338" v="203" actId="47"/>
        <pc:sldMkLst>
          <pc:docMk/>
          <pc:sldMk cId="2174564928" sldId="754"/>
        </pc:sldMkLst>
      </pc:sldChg>
      <pc:sldChg chg="del">
        <pc:chgData name="Ali Chelli" userId="3aa269f6-8966-43ae-8498-e2d93c1902a5" providerId="ADAL" clId="{40AD1555-6F59-4A72-969F-25D2194F00A1}" dt="2022-11-16T14:25:42.338" v="203" actId="47"/>
        <pc:sldMkLst>
          <pc:docMk/>
          <pc:sldMk cId="1056324145" sldId="755"/>
        </pc:sldMkLst>
      </pc:sldChg>
      <pc:sldChg chg="del">
        <pc:chgData name="Ali Chelli" userId="3aa269f6-8966-43ae-8498-e2d93c1902a5" providerId="ADAL" clId="{40AD1555-6F59-4A72-969F-25D2194F00A1}" dt="2022-11-16T14:25:42.338" v="203" actId="47"/>
        <pc:sldMkLst>
          <pc:docMk/>
          <pc:sldMk cId="2017668811" sldId="756"/>
        </pc:sldMkLst>
      </pc:sldChg>
      <pc:sldChg chg="del">
        <pc:chgData name="Ali Chelli" userId="3aa269f6-8966-43ae-8498-e2d93c1902a5" providerId="ADAL" clId="{40AD1555-6F59-4A72-969F-25D2194F00A1}" dt="2022-11-16T14:25:42.338" v="203" actId="47"/>
        <pc:sldMkLst>
          <pc:docMk/>
          <pc:sldMk cId="3974845934" sldId="757"/>
        </pc:sldMkLst>
      </pc:sldChg>
      <pc:sldChg chg="del">
        <pc:chgData name="Ali Chelli" userId="3aa269f6-8966-43ae-8498-e2d93c1902a5" providerId="ADAL" clId="{40AD1555-6F59-4A72-969F-25D2194F00A1}" dt="2022-11-16T14:25:42.338" v="203" actId="47"/>
        <pc:sldMkLst>
          <pc:docMk/>
          <pc:sldMk cId="2562459797" sldId="758"/>
        </pc:sldMkLst>
      </pc:sldChg>
      <pc:sldChg chg="new del">
        <pc:chgData name="Ali Chelli" userId="3aa269f6-8966-43ae-8498-e2d93c1902a5" providerId="ADAL" clId="{40AD1555-6F59-4A72-969F-25D2194F00A1}" dt="2022-11-15T19:08:03.519" v="75" actId="47"/>
        <pc:sldMkLst>
          <pc:docMk/>
          <pc:sldMk cId="973763388" sldId="767"/>
        </pc:sldMkLst>
      </pc:sldChg>
      <pc:sldChg chg="modSp new del mod">
        <pc:chgData name="Ali Chelli" userId="3aa269f6-8966-43ae-8498-e2d93c1902a5" providerId="ADAL" clId="{40AD1555-6F59-4A72-969F-25D2194F00A1}" dt="2022-11-16T15:10:12.967" v="206" actId="2696"/>
        <pc:sldMkLst>
          <pc:docMk/>
          <pc:sldMk cId="790758035" sldId="774"/>
        </pc:sldMkLst>
        <pc:spChg chg="mod">
          <ac:chgData name="Ali Chelli" userId="3aa269f6-8966-43ae-8498-e2d93c1902a5" providerId="ADAL" clId="{40AD1555-6F59-4A72-969F-25D2194F00A1}" dt="2022-11-16T07:55:24.162" v="137" actId="20577"/>
          <ac:spMkLst>
            <pc:docMk/>
            <pc:sldMk cId="790758035" sldId="774"/>
            <ac:spMk id="2" creationId="{619362A7-EC0C-56E6-9454-547C182A3CA1}"/>
          </ac:spMkLst>
        </pc:spChg>
      </pc:sldChg>
      <pc:sldChg chg="modSp mod">
        <pc:chgData name="Ali Chelli" userId="3aa269f6-8966-43ae-8498-e2d93c1902a5" providerId="ADAL" clId="{40AD1555-6F59-4A72-969F-25D2194F00A1}" dt="2022-11-16T13:15:12.416" v="172" actId="20577"/>
        <pc:sldMkLst>
          <pc:docMk/>
          <pc:sldMk cId="4035903009" sldId="789"/>
        </pc:sldMkLst>
        <pc:spChg chg="mod">
          <ac:chgData name="Ali Chelli" userId="3aa269f6-8966-43ae-8498-e2d93c1902a5" providerId="ADAL" clId="{40AD1555-6F59-4A72-969F-25D2194F00A1}" dt="2022-11-16T13:15:12.416" v="172" actId="20577"/>
          <ac:spMkLst>
            <pc:docMk/>
            <pc:sldMk cId="4035903009" sldId="789"/>
            <ac:spMk id="2" creationId="{00000000-0000-0000-0000-000000000000}"/>
          </ac:spMkLst>
        </pc:spChg>
        <pc:spChg chg="mod">
          <ac:chgData name="Ali Chelli" userId="3aa269f6-8966-43ae-8498-e2d93c1902a5" providerId="ADAL" clId="{40AD1555-6F59-4A72-969F-25D2194F00A1}" dt="2022-11-16T13:14:45.576" v="150" actId="6549"/>
          <ac:spMkLst>
            <pc:docMk/>
            <pc:sldMk cId="4035903009" sldId="789"/>
            <ac:spMk id="3" creationId="{00000000-0000-0000-0000-000000000000}"/>
          </ac:spMkLst>
        </pc:spChg>
      </pc:sldChg>
      <pc:sldChg chg="del mod modShow">
        <pc:chgData name="Ali Chelli" userId="3aa269f6-8966-43ae-8498-e2d93c1902a5" providerId="ADAL" clId="{40AD1555-6F59-4A72-969F-25D2194F00A1}" dt="2022-11-16T13:34:44.111" v="179" actId="47"/>
        <pc:sldMkLst>
          <pc:docMk/>
          <pc:sldMk cId="2207324569" sldId="790"/>
        </pc:sldMkLst>
      </pc:sldChg>
      <pc:sldChg chg="del mod modShow">
        <pc:chgData name="Ali Chelli" userId="3aa269f6-8966-43ae-8498-e2d93c1902a5" providerId="ADAL" clId="{40AD1555-6F59-4A72-969F-25D2194F00A1}" dt="2022-11-16T13:34:41.786" v="178" actId="47"/>
        <pc:sldMkLst>
          <pc:docMk/>
          <pc:sldMk cId="1956333463" sldId="791"/>
        </pc:sldMkLst>
      </pc:sldChg>
      <pc:sldChg chg="ord">
        <pc:chgData name="Ali Chelli" userId="3aa269f6-8966-43ae-8498-e2d93c1902a5" providerId="ADAL" clId="{40AD1555-6F59-4A72-969F-25D2194F00A1}" dt="2022-11-16T13:04:38.405" v="141"/>
        <pc:sldMkLst>
          <pc:docMk/>
          <pc:sldMk cId="224560657" sldId="794"/>
        </pc:sldMkLst>
      </pc:sldChg>
      <pc:sldChg chg="modSp del mod modShow">
        <pc:chgData name="Ali Chelli" userId="3aa269f6-8966-43ae-8498-e2d93c1902a5" providerId="ADAL" clId="{40AD1555-6F59-4A72-969F-25D2194F00A1}" dt="2022-11-16T13:34:37.657" v="177" actId="47"/>
        <pc:sldMkLst>
          <pc:docMk/>
          <pc:sldMk cId="1044973712" sldId="797"/>
        </pc:sldMkLst>
        <pc:spChg chg="mod">
          <ac:chgData name="Ali Chelli" userId="3aa269f6-8966-43ae-8498-e2d93c1902a5" providerId="ADAL" clId="{40AD1555-6F59-4A72-969F-25D2194F00A1}" dt="2022-11-16T13:11:50.471" v="149" actId="13926"/>
          <ac:spMkLst>
            <pc:docMk/>
            <pc:sldMk cId="1044973712" sldId="797"/>
            <ac:spMk id="2" creationId="{00000000-0000-0000-0000-000000000000}"/>
          </ac:spMkLst>
        </pc:spChg>
      </pc:sldChg>
      <pc:sldChg chg="modSp add mod ord">
        <pc:chgData name="Ali Chelli" userId="3aa269f6-8966-43ae-8498-e2d93c1902a5" providerId="ADAL" clId="{40AD1555-6F59-4A72-969F-25D2194F00A1}" dt="2022-11-16T13:35:29.789" v="184"/>
        <pc:sldMkLst>
          <pc:docMk/>
          <pc:sldMk cId="1797964124" sldId="797"/>
        </pc:sldMkLst>
        <pc:spChg chg="mod">
          <ac:chgData name="Ali Chelli" userId="3aa269f6-8966-43ae-8498-e2d93c1902a5" providerId="ADAL" clId="{40AD1555-6F59-4A72-969F-25D2194F00A1}" dt="2022-11-16T13:35:29.789" v="184"/>
          <ac:spMkLst>
            <pc:docMk/>
            <pc:sldMk cId="1797964124" sldId="797"/>
            <ac:spMk id="4" creationId="{00000000-0000-0000-0000-000000000000}"/>
          </ac:spMkLst>
        </pc:spChg>
      </pc:sldChg>
      <pc:sldChg chg="new">
        <pc:chgData name="Ali Chelli" userId="3aa269f6-8966-43ae-8498-e2d93c1902a5" providerId="ADAL" clId="{40AD1555-6F59-4A72-969F-25D2194F00A1}" dt="2022-11-16T14:01:48.964" v="198" actId="680"/>
        <pc:sldMkLst>
          <pc:docMk/>
          <pc:sldMk cId="1407486500" sldId="804"/>
        </pc:sldMkLst>
      </pc:sldChg>
      <pc:sldChg chg="new del">
        <pc:chgData name="Ali Chelli" userId="3aa269f6-8966-43ae-8498-e2d93c1902a5" providerId="ADAL" clId="{40AD1555-6F59-4A72-969F-25D2194F00A1}" dt="2022-11-16T14:25:56.087" v="204" actId="47"/>
        <pc:sldMkLst>
          <pc:docMk/>
          <pc:sldMk cId="2602650143" sldId="805"/>
        </pc:sldMkLst>
      </pc:sldChg>
      <pc:sldChg chg="del mod modShow">
        <pc:chgData name="Ali Chelli" userId="3aa269f6-8966-43ae-8498-e2d93c1902a5" providerId="ADAL" clId="{40AD1555-6F59-4A72-969F-25D2194F00A1}" dt="2022-11-16T14:26:24.016" v="205" actId="47"/>
        <pc:sldMkLst>
          <pc:docMk/>
          <pc:sldMk cId="23985615" sldId="808"/>
        </pc:sldMkLst>
      </pc:sldChg>
      <pc:sldChg chg="del mod modShow">
        <pc:chgData name="Ali Chelli" userId="3aa269f6-8966-43ae-8498-e2d93c1902a5" providerId="ADAL" clId="{40AD1555-6F59-4A72-969F-25D2194F00A1}" dt="2022-11-16T14:26:24.016" v="205" actId="47"/>
        <pc:sldMkLst>
          <pc:docMk/>
          <pc:sldMk cId="501407699" sldId="809"/>
        </pc:sldMkLst>
      </pc:sldChg>
      <pc:sldChg chg="del mod modShow">
        <pc:chgData name="Ali Chelli" userId="3aa269f6-8966-43ae-8498-e2d93c1902a5" providerId="ADAL" clId="{40AD1555-6F59-4A72-969F-25D2194F00A1}" dt="2022-11-16T14:26:24.016" v="205" actId="47"/>
        <pc:sldMkLst>
          <pc:docMk/>
          <pc:sldMk cId="2143832374" sldId="811"/>
        </pc:sldMkLst>
      </pc:sldChg>
      <pc:sldMasterChg chg="del delSldLayout">
        <pc:chgData name="Ali Chelli" userId="3aa269f6-8966-43ae-8498-e2d93c1902a5" providerId="ADAL" clId="{40AD1555-6F59-4A72-969F-25D2194F00A1}" dt="2022-11-16T15:10:12.967" v="206" actId="2696"/>
        <pc:sldMasterMkLst>
          <pc:docMk/>
          <pc:sldMasterMk cId="3452567354" sldId="2147483834"/>
        </pc:sldMasterMkLst>
        <pc:sldLayoutChg chg="del">
          <pc:chgData name="Ali Chelli" userId="3aa269f6-8966-43ae-8498-e2d93c1902a5" providerId="ADAL" clId="{40AD1555-6F59-4A72-969F-25D2194F00A1}" dt="2022-11-16T15:10:12.967" v="206" actId="2696"/>
          <pc:sldLayoutMkLst>
            <pc:docMk/>
            <pc:sldMasterMk cId="3452567354" sldId="2147483834"/>
            <pc:sldLayoutMk cId="385939101" sldId="2147483835"/>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4137265250" sldId="2147483836"/>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967937109" sldId="2147483837"/>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2718024408" sldId="2147483838"/>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2911779041" sldId="2147483839"/>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650363634" sldId="2147483840"/>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2649792311" sldId="2147483841"/>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4250565525" sldId="2147483842"/>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1802273768" sldId="2147483843"/>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2477277679" sldId="2147483844"/>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1428973319" sldId="2147483845"/>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1563187197" sldId="2147483846"/>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2113896684" sldId="2147483847"/>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2720120951" sldId="2147483848"/>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904715784" sldId="2147483849"/>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4293651816" sldId="2147483850"/>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2418758411" sldId="2147483851"/>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3591663761" sldId="2147483852"/>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3769344918" sldId="2147483853"/>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659937293" sldId="2147483854"/>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64109309" sldId="2147483855"/>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1771325804" sldId="2147483856"/>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1515187945" sldId="2147483857"/>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3580589745" sldId="2147483858"/>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3493020786" sldId="2147483859"/>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1617221110" sldId="2147483860"/>
          </pc:sldLayoutMkLst>
        </pc:sldLayoutChg>
        <pc:sldLayoutChg chg="del">
          <pc:chgData name="Ali Chelli" userId="3aa269f6-8966-43ae-8498-e2d93c1902a5" providerId="ADAL" clId="{40AD1555-6F59-4A72-969F-25D2194F00A1}" dt="2022-11-16T15:10:12.967" v="206" actId="2696"/>
          <pc:sldLayoutMkLst>
            <pc:docMk/>
            <pc:sldMasterMk cId="3452567354" sldId="2147483834"/>
            <pc:sldLayoutMk cId="1354761155" sldId="21474838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679C0-4231-479D-AEB1-D558D32A2F67}" type="datetimeFigureOut">
              <a:rPr lang="en-US" smtClean="0"/>
              <a:t>12/18/2022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7E2B3-377A-4B0A-A481-819C03D4A7F7}" type="slidenum">
              <a:rPr lang="en-US" smtClean="0"/>
              <a:t>‹#›</a:t>
            </a:fld>
            <a:endParaRPr lang="en-US"/>
          </a:p>
        </p:txBody>
      </p:sp>
    </p:spTree>
    <p:extLst>
      <p:ext uri="{BB962C8B-B14F-4D97-AF65-F5344CB8AC3E}">
        <p14:creationId xmlns:p14="http://schemas.microsoft.com/office/powerpoint/2010/main" val="253416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647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Grey color : Cloud Service Provider Responsibility</a:t>
            </a:r>
          </a:p>
          <a:p>
            <a:r>
              <a:rPr lang="en-US" dirty="0"/>
              <a:t>Blue Color: Functionality assured by the customer/organization.</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818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52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Volatile: </a:t>
            </a:r>
            <a:r>
              <a:rPr lang="nb-NO" dirty="0" err="1"/>
              <a:t>the</a:t>
            </a:r>
            <a:r>
              <a:rPr lang="nb-NO" dirty="0"/>
              <a:t> data </a:t>
            </a:r>
            <a:r>
              <a:rPr lang="nb-NO" dirty="0" err="1"/>
              <a:t>will</a:t>
            </a:r>
            <a:r>
              <a:rPr lang="nb-NO" dirty="0"/>
              <a:t> be lost in a </a:t>
            </a:r>
            <a:r>
              <a:rPr lang="nb-NO" dirty="0" err="1"/>
              <a:t>power</a:t>
            </a:r>
            <a:r>
              <a:rPr lang="nb-NO" dirty="0"/>
              <a:t> </a:t>
            </a:r>
            <a:r>
              <a:rPr lang="nb-NO" dirty="0" err="1"/>
              <a:t>outage</a:t>
            </a:r>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745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5">
            <a:extLst>
              <a:ext uri="{FF2B5EF4-FFF2-40B4-BE49-F238E27FC236}">
                <a16:creationId xmlns:a16="http://schemas.microsoft.com/office/drawing/2014/main" id="{B0D1AD39-010C-BC1C-7A5C-693A5C51DF53}"/>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BF2D9C1-AA13-4B0F-A71E-BC9DAE7BDE29}"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24578" name="Rectangle 2">
            <a:extLst>
              <a:ext uri="{FF2B5EF4-FFF2-40B4-BE49-F238E27FC236}">
                <a16:creationId xmlns:a16="http://schemas.microsoft.com/office/drawing/2014/main" id="{C3E1DD8C-9AFD-7DFB-14CB-55407491D54D}"/>
              </a:ext>
            </a:extLst>
          </p:cNvPr>
          <p:cNvSpPr>
            <a:spLocks noGrp="1" noRot="1" noChangeAspect="1" noChangeArrowheads="1" noTextEdit="1"/>
          </p:cNvSpPr>
          <p:nvPr>
            <p:ph type="sldImg"/>
          </p:nvPr>
        </p:nvSpPr>
        <p:spPr>
          <a:xfrm>
            <a:off x="393700" y="692150"/>
            <a:ext cx="6070600" cy="3416300"/>
          </a:xfrm>
          <a:ln/>
        </p:spPr>
      </p:sp>
      <p:sp>
        <p:nvSpPr>
          <p:cNvPr id="24579" name="Rectangle 3">
            <a:extLst>
              <a:ext uri="{FF2B5EF4-FFF2-40B4-BE49-F238E27FC236}">
                <a16:creationId xmlns:a16="http://schemas.microsoft.com/office/drawing/2014/main" id="{882664F6-54E8-90E5-677D-D50889B14CE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7530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5">
            <a:extLst>
              <a:ext uri="{FF2B5EF4-FFF2-40B4-BE49-F238E27FC236}">
                <a16:creationId xmlns:a16="http://schemas.microsoft.com/office/drawing/2014/main" id="{C91FAC62-204F-650F-2BAC-138F25C34F9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03E4851-2368-4453-B097-2611AE867D6C}"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26626" name="Rectangle 2">
            <a:extLst>
              <a:ext uri="{FF2B5EF4-FFF2-40B4-BE49-F238E27FC236}">
                <a16:creationId xmlns:a16="http://schemas.microsoft.com/office/drawing/2014/main" id="{CBA589A4-95A8-534A-B25D-C8A0A1F66D4E}"/>
              </a:ext>
            </a:extLst>
          </p:cNvPr>
          <p:cNvSpPr>
            <a:spLocks noGrp="1" noRot="1" noChangeAspect="1" noChangeArrowheads="1" noTextEdit="1"/>
          </p:cNvSpPr>
          <p:nvPr>
            <p:ph type="sldImg"/>
          </p:nvPr>
        </p:nvSpPr>
        <p:spPr>
          <a:xfrm>
            <a:off x="393700" y="692150"/>
            <a:ext cx="6070600" cy="3416300"/>
          </a:xfrm>
          <a:ln/>
        </p:spPr>
      </p:sp>
      <p:sp>
        <p:nvSpPr>
          <p:cNvPr id="26627" name="Rectangle 3">
            <a:extLst>
              <a:ext uri="{FF2B5EF4-FFF2-40B4-BE49-F238E27FC236}">
                <a16:creationId xmlns:a16="http://schemas.microsoft.com/office/drawing/2014/main" id="{E39071D4-8AC0-7EA9-3BEF-89B847B4F1C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1386488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5">
            <a:extLst>
              <a:ext uri="{FF2B5EF4-FFF2-40B4-BE49-F238E27FC236}">
                <a16:creationId xmlns:a16="http://schemas.microsoft.com/office/drawing/2014/main" id="{8F8BAFF7-792A-24E2-9178-6A2EC97F0B3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EF5C4BB-4936-42D3-98BA-6C0A0751D7AD}"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28674" name="Rectangle 2">
            <a:extLst>
              <a:ext uri="{FF2B5EF4-FFF2-40B4-BE49-F238E27FC236}">
                <a16:creationId xmlns:a16="http://schemas.microsoft.com/office/drawing/2014/main" id="{814DFE2D-E8FF-163D-183F-C5E4144EB9E9}"/>
              </a:ext>
            </a:extLst>
          </p:cNvPr>
          <p:cNvSpPr>
            <a:spLocks noGrp="1" noRot="1" noChangeAspect="1" noChangeArrowheads="1" noTextEdit="1"/>
          </p:cNvSpPr>
          <p:nvPr>
            <p:ph type="sldImg"/>
          </p:nvPr>
        </p:nvSpPr>
        <p:spPr>
          <a:xfrm>
            <a:off x="393700" y="692150"/>
            <a:ext cx="6070600" cy="3416300"/>
          </a:xfrm>
          <a:ln/>
        </p:spPr>
      </p:sp>
      <p:sp>
        <p:nvSpPr>
          <p:cNvPr id="28675" name="Rectangle 3">
            <a:extLst>
              <a:ext uri="{FF2B5EF4-FFF2-40B4-BE49-F238E27FC236}">
                <a16:creationId xmlns:a16="http://schemas.microsoft.com/office/drawing/2014/main" id="{ABFF9459-1E3A-1E37-3044-1D43B5C9D04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414371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5">
            <a:extLst>
              <a:ext uri="{FF2B5EF4-FFF2-40B4-BE49-F238E27FC236}">
                <a16:creationId xmlns:a16="http://schemas.microsoft.com/office/drawing/2014/main" id="{E2BF4C23-2779-E25E-80F1-25F284DC389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E3AAD74-FA03-4CE1-8562-B5EF0899AADC}"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0722" name="Rectangle 2">
            <a:extLst>
              <a:ext uri="{FF2B5EF4-FFF2-40B4-BE49-F238E27FC236}">
                <a16:creationId xmlns:a16="http://schemas.microsoft.com/office/drawing/2014/main" id="{E3E98F7A-12B5-0F36-6EA6-62EFC62E0F4E}"/>
              </a:ext>
            </a:extLst>
          </p:cNvPr>
          <p:cNvSpPr>
            <a:spLocks noGrp="1" noRot="1" noChangeAspect="1" noChangeArrowheads="1" noTextEdit="1"/>
          </p:cNvSpPr>
          <p:nvPr>
            <p:ph type="sldImg"/>
          </p:nvPr>
        </p:nvSpPr>
        <p:spPr>
          <a:xfrm>
            <a:off x="393700" y="692150"/>
            <a:ext cx="6070600" cy="3416300"/>
          </a:xfrm>
          <a:ln/>
        </p:spPr>
      </p:sp>
      <p:sp>
        <p:nvSpPr>
          <p:cNvPr id="30723" name="Rectangle 3">
            <a:extLst>
              <a:ext uri="{FF2B5EF4-FFF2-40B4-BE49-F238E27FC236}">
                <a16:creationId xmlns:a16="http://schemas.microsoft.com/office/drawing/2014/main" id="{805FAFDB-172A-236E-C901-10175C29F22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5">
            <a:extLst>
              <a:ext uri="{FF2B5EF4-FFF2-40B4-BE49-F238E27FC236}">
                <a16:creationId xmlns:a16="http://schemas.microsoft.com/office/drawing/2014/main" id="{95684A50-9238-EB92-98A5-8866F89CE17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DA77CC5-1449-4022-A3A6-54065B536D2C}"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4818" name="Rectangle 2">
            <a:extLst>
              <a:ext uri="{FF2B5EF4-FFF2-40B4-BE49-F238E27FC236}">
                <a16:creationId xmlns:a16="http://schemas.microsoft.com/office/drawing/2014/main" id="{69496B88-0AF8-4D4E-2337-69D6C64DB11F}"/>
              </a:ext>
            </a:extLst>
          </p:cNvPr>
          <p:cNvSpPr>
            <a:spLocks noGrp="1" noRot="1" noChangeAspect="1" noChangeArrowheads="1" noTextEdit="1"/>
          </p:cNvSpPr>
          <p:nvPr>
            <p:ph type="sldImg"/>
          </p:nvPr>
        </p:nvSpPr>
        <p:spPr>
          <a:xfrm>
            <a:off x="393700" y="692150"/>
            <a:ext cx="6070600" cy="3416300"/>
          </a:xfrm>
          <a:ln/>
        </p:spPr>
      </p:sp>
      <p:sp>
        <p:nvSpPr>
          <p:cNvPr id="34819" name="Rectangle 3">
            <a:extLst>
              <a:ext uri="{FF2B5EF4-FFF2-40B4-BE49-F238E27FC236}">
                <a16:creationId xmlns:a16="http://schemas.microsoft.com/office/drawing/2014/main" id="{54C10CDE-0A3D-A0F7-001A-1DD5F064791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849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805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0" b="0" i="0" u="none" strike="noStrike" baseline="0" dirty="0">
                <a:latin typeface="GillSans"/>
              </a:rPr>
              <a:t>– </a:t>
            </a:r>
            <a:r>
              <a:rPr lang="en-US" sz="8000" b="0" i="0" u="none" strike="noStrike" baseline="0" dirty="0">
                <a:latin typeface="NewBaskervilleITCbyBT-Roman"/>
              </a:rPr>
              <a:t>a security system, which prevents unauthorized users accessing the database;</a:t>
            </a:r>
          </a:p>
          <a:p>
            <a:pPr algn="l"/>
            <a:r>
              <a:rPr lang="en-US" sz="8000" b="0" i="0" u="none" strike="noStrike" baseline="0" dirty="0">
                <a:latin typeface="GillSans"/>
              </a:rPr>
              <a:t>– </a:t>
            </a:r>
            <a:r>
              <a:rPr lang="en-US" sz="8000" b="0" i="0" u="none" strike="noStrike" baseline="0" dirty="0">
                <a:latin typeface="NewBaskervilleITCbyBT-Roman"/>
              </a:rPr>
              <a:t>an integrity system, which maintains the consistency of stored data;</a:t>
            </a:r>
          </a:p>
          <a:p>
            <a:pPr algn="l"/>
            <a:r>
              <a:rPr lang="en-US" sz="8000" b="0" i="0" u="none" strike="noStrike" baseline="0" dirty="0">
                <a:latin typeface="GillSans"/>
              </a:rPr>
              <a:t>– </a:t>
            </a:r>
            <a:r>
              <a:rPr lang="en-US" sz="8000" b="0" i="0" u="none" strike="noStrike" baseline="0" dirty="0">
                <a:latin typeface="NewBaskervilleITCbyBT-Roman"/>
              </a:rPr>
              <a:t>a concurrency control system, which allows shared access of the database;</a:t>
            </a:r>
          </a:p>
          <a:p>
            <a:pPr algn="l"/>
            <a:r>
              <a:rPr lang="en-US" sz="8000" b="0" i="0" u="none" strike="noStrike" baseline="0" dirty="0">
                <a:latin typeface="GillSans"/>
              </a:rPr>
              <a:t>– </a:t>
            </a:r>
            <a:r>
              <a:rPr lang="en-US" sz="8000" b="0" i="0" u="none" strike="noStrike" baseline="0" dirty="0">
                <a:latin typeface="NewBaskervilleITCbyBT-Roman"/>
              </a:rPr>
              <a:t>a recovery control system, which restores the database to a previous consistent</a:t>
            </a:r>
          </a:p>
          <a:p>
            <a:pPr algn="l"/>
            <a:r>
              <a:rPr lang="en-US" sz="8000" b="0" i="0" u="none" strike="noStrike" baseline="0" dirty="0">
                <a:latin typeface="NewBaskervilleITCbyBT-Roman"/>
              </a:rPr>
              <a:t>state following a hardware or software failure;</a:t>
            </a:r>
          </a:p>
          <a:p>
            <a:pPr algn="l"/>
            <a:r>
              <a:rPr lang="en-US" sz="8000" b="0" i="0" u="none" strike="noStrike" baseline="0" dirty="0">
                <a:latin typeface="GillSans"/>
              </a:rPr>
              <a:t>– </a:t>
            </a:r>
            <a:r>
              <a:rPr lang="en-US" sz="8000" b="0" i="0" u="none" strike="noStrike" baseline="0" dirty="0">
                <a:latin typeface="NewBaskervilleITCbyBT-Roman"/>
              </a:rPr>
              <a:t>a user-accessible catalog, which contains descriptions of the data in the database.</a:t>
            </a:r>
            <a:endParaRPr lang="nb-NO" sz="8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A184A3-973F-474C-B11B-141CC5E306A2}"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792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5">
            <a:extLst>
              <a:ext uri="{FF2B5EF4-FFF2-40B4-BE49-F238E27FC236}">
                <a16:creationId xmlns:a16="http://schemas.microsoft.com/office/drawing/2014/main" id="{1A1D62B4-EA0B-9B35-C660-E745B267D81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40765C6-EEEF-421C-997A-35D761DE218A}"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40962" name="Rectangle 2">
            <a:extLst>
              <a:ext uri="{FF2B5EF4-FFF2-40B4-BE49-F238E27FC236}">
                <a16:creationId xmlns:a16="http://schemas.microsoft.com/office/drawing/2014/main" id="{B86CE910-4A81-B766-43B3-12F453C1A107}"/>
              </a:ext>
            </a:extLst>
          </p:cNvPr>
          <p:cNvSpPr>
            <a:spLocks noGrp="1" noRot="1" noChangeAspect="1" noChangeArrowheads="1" noTextEdit="1"/>
          </p:cNvSpPr>
          <p:nvPr>
            <p:ph type="sldImg"/>
          </p:nvPr>
        </p:nvSpPr>
        <p:spPr>
          <a:xfrm>
            <a:off x="393700" y="692150"/>
            <a:ext cx="6070600" cy="3416300"/>
          </a:xfrm>
          <a:solidFill>
            <a:srgbClr val="FFFFFF"/>
          </a:solidFill>
          <a:ln/>
        </p:spPr>
      </p:sp>
      <p:sp>
        <p:nvSpPr>
          <p:cNvPr id="40963" name="Rectangle 3">
            <a:extLst>
              <a:ext uri="{FF2B5EF4-FFF2-40B4-BE49-F238E27FC236}">
                <a16:creationId xmlns:a16="http://schemas.microsoft.com/office/drawing/2014/main" id="{5A149EDD-85E6-BDD5-7703-DD64B1F62B94}"/>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3873219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296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BaskervilleBT-Roman"/>
              </a:rPr>
              <a:t>The binary search proceeds as follows:</a:t>
            </a:r>
          </a:p>
          <a:p>
            <a:pPr algn="l"/>
            <a:r>
              <a:rPr lang="en-US" sz="1800" b="0" i="0" u="none" strike="noStrike" baseline="0" dirty="0">
                <a:latin typeface="BaskervilleBT-Roman"/>
              </a:rPr>
              <a:t>(1) Retrieve the mid-page of the file. Check whether the required record is between the first and last records of this page. If so, the required record lies on this page and no more pages need to be retrieved.</a:t>
            </a:r>
          </a:p>
          <a:p>
            <a:pPr algn="l"/>
            <a:r>
              <a:rPr lang="en-US" sz="1800" b="0" i="0" u="none" strike="noStrike" baseline="0" dirty="0">
                <a:latin typeface="BaskervilleBT-Roman"/>
              </a:rPr>
              <a:t>(2) If the value of the key field in the first record on the page is greater than the required value; the required value, if it exists, occurs on an earlier page. Therefore, we repeat the previous steps using the lower half of the file as the</a:t>
            </a:r>
          </a:p>
          <a:p>
            <a:pPr algn="l"/>
            <a:r>
              <a:rPr lang="en-US" sz="1800" b="0" i="0" u="none" strike="noStrike" baseline="0" dirty="0">
                <a:latin typeface="BaskervilleBT-Roman"/>
              </a:rPr>
              <a:t>new search area.</a:t>
            </a:r>
          </a:p>
          <a:p>
            <a:pPr algn="l"/>
            <a:r>
              <a:rPr lang="en-US" sz="1800" b="0" i="0" u="none" strike="noStrike" baseline="0" dirty="0">
                <a:latin typeface="BaskervilleBT-Roman"/>
              </a:rPr>
              <a:t>(3) If the value of the key field in the last record on the page is less than the required value, the required value occurs on a later page, and so we repeat the previous steps using the top half of the file as the new search area. In this way,</a:t>
            </a:r>
          </a:p>
          <a:p>
            <a:pPr algn="l"/>
            <a:r>
              <a:rPr lang="en-US" sz="1800" b="0" i="0" u="none" strike="noStrike" baseline="0" dirty="0">
                <a:latin typeface="BaskervilleBT-Roman"/>
              </a:rPr>
              <a:t>half the search space is eliminated from the search with each page retrieved.</a:t>
            </a:r>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77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264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This is an </a:t>
            </a:r>
            <a:r>
              <a:rPr lang="nb-NO" dirty="0" err="1"/>
              <a:t>example</a:t>
            </a:r>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487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Auxiliary structure: </a:t>
            </a:r>
            <a:r>
              <a:rPr lang="en-US" dirty="0" err="1"/>
              <a:t>tilleggsstruktør</a:t>
            </a:r>
            <a:r>
              <a:rPr lang="en-US"/>
              <a:t>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7E2B3-377A-4B0A-A481-819C03D4A7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931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1" fontAlgn="auto" latinLnBrk="0" hangingPunct="1">
              <a:lnSpc>
                <a:spcPct val="100000"/>
              </a:lnSpc>
              <a:spcBef>
                <a:spcPts val="0"/>
              </a:spcBef>
              <a:spcAft>
                <a:spcPts val="0"/>
              </a:spcAft>
              <a:buClrTx/>
              <a:buSzTx/>
              <a:buFontTx/>
              <a:buNone/>
              <a:tabLst/>
              <a:defRPr/>
            </a:pPr>
            <a:fld id="{0CD13F24-5BFF-454F-A8F8-2726B16156DD}"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39299"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1BF28AF8-9B2D-4963-86D2-BBEBC97D6D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1" fontAlgn="auto" latinLnBrk="0" hangingPunct="1">
              <a:lnSpc>
                <a:spcPct val="100000"/>
              </a:lnSpc>
              <a:spcBef>
                <a:spcPts val="0"/>
              </a:spcBef>
              <a:spcAft>
                <a:spcPts val="0"/>
              </a:spcAft>
              <a:buClrTx/>
              <a:buSzTx/>
              <a:buFontTx/>
              <a:buNone/>
              <a:tabLst/>
              <a:defRPr/>
            </a:pPr>
            <a:fld id="{A4765B5E-7FCE-4A95-AFC7-1258CDB9992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39299"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66915" name="Rectangle 2">
            <a:extLst>
              <a:ext uri="{FF2B5EF4-FFF2-40B4-BE49-F238E27FC236}">
                <a16:creationId xmlns:a16="http://schemas.microsoft.com/office/drawing/2014/main" id="{3BFDE343-20E1-47B3-8D0E-FE9DF029339F}"/>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476F0EE-68F0-4A04-B2D0-73ED070621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7257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986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7E2B3-377A-4B0A-A481-819C03D4A7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108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627E2B3-377A-4B0A-A481-819C03D4A7F7}" type="slidenum">
              <a:rPr lang="en-US" smtClean="0"/>
              <a:t>12</a:t>
            </a:fld>
            <a:endParaRPr lang="en-US"/>
          </a:p>
        </p:txBody>
      </p:sp>
    </p:spTree>
    <p:extLst>
      <p:ext uri="{BB962C8B-B14F-4D97-AF65-F5344CB8AC3E}">
        <p14:creationId xmlns:p14="http://schemas.microsoft.com/office/powerpoint/2010/main" val="3805819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cs typeface="Times New Roman" panose="02020603050405020304" pitchFamily="18" charset="0"/>
              </a:rPr>
              <a:t>If ordering attribute chosen is key of relation, index will be a </a:t>
            </a:r>
            <a:r>
              <a:rPr lang="en-US" altLang="en-US" sz="1200" b="1" dirty="0">
                <a:cs typeface="Times New Roman" panose="02020603050405020304" pitchFamily="18" charset="0"/>
              </a:rPr>
              <a:t>primary index</a:t>
            </a:r>
            <a:r>
              <a:rPr lang="en-US" altLang="en-US" sz="1200" dirty="0">
                <a:cs typeface="Times New Roman" panose="02020603050405020304" pitchFamily="18" charset="0"/>
              </a:rPr>
              <a:t>; otherwise, index will be a </a:t>
            </a:r>
            <a:r>
              <a:rPr lang="en-US" altLang="en-US" sz="1200" b="1" dirty="0">
                <a:cs typeface="Times New Roman" panose="02020603050405020304" pitchFamily="18" charset="0"/>
              </a:rPr>
              <a:t>clustering</a:t>
            </a:r>
            <a:r>
              <a:rPr lang="en-US" altLang="en-US" sz="1200" i="1" dirty="0">
                <a:cs typeface="Times New Roman" panose="02020603050405020304" pitchFamily="18" charset="0"/>
              </a:rPr>
              <a:t> </a:t>
            </a:r>
            <a:r>
              <a:rPr lang="en-US" altLang="en-US" sz="1200" b="1" dirty="0">
                <a:cs typeface="Times New Roman" panose="02020603050405020304" pitchFamily="18" charset="0"/>
              </a:rPr>
              <a:t>index</a:t>
            </a:r>
            <a:r>
              <a:rPr lang="en-US" altLang="en-US" sz="1200" dirty="0">
                <a:cs typeface="Times New Roman" panose="02020603050405020304" pitchFamily="18" charset="0"/>
              </a:rPr>
              <a:t>.</a:t>
            </a:r>
          </a:p>
          <a:p>
            <a:r>
              <a:rPr lang="en-US" altLang="en-US" sz="1200" dirty="0">
                <a:cs typeface="Times New Roman" panose="02020603050405020304" pitchFamily="18" charset="0"/>
              </a:rPr>
              <a:t>Each relation can only have either a primary index or a clustering index.</a:t>
            </a:r>
          </a:p>
          <a:p>
            <a:r>
              <a:rPr lang="en-US" altLang="en-US" sz="1200" dirty="0">
                <a:cs typeface="Times New Roman" panose="02020603050405020304" pitchFamily="18" charset="0"/>
              </a:rPr>
              <a:t>Secondary indexes provide a mechanism for specifying an additional key for a base relation that can be used to retrieve data more efficiently.</a:t>
            </a:r>
          </a:p>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159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589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8881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1" fontAlgn="auto" latinLnBrk="0" hangingPunct="1">
              <a:lnSpc>
                <a:spcPct val="100000"/>
              </a:lnSpc>
              <a:spcBef>
                <a:spcPts val="0"/>
              </a:spcBef>
              <a:spcAft>
                <a:spcPts val="0"/>
              </a:spcAft>
              <a:buClrTx/>
              <a:buSzTx/>
              <a:buFontTx/>
              <a:buNone/>
              <a:tabLst/>
              <a:defRPr/>
            </a:pPr>
            <a:fld id="{825E3FF6-A043-4717-ACA2-A42D20435F2A}"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39299"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a:ln/>
        </p:spPr>
      </p:sp>
      <p:sp>
        <p:nvSpPr>
          <p:cNvPr id="52226"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
        <p:nvSpPr>
          <p:cNvPr id="52227" name="Slide Number Placeholder 3"/>
          <p:cNvSpPr>
            <a:spLocks noGrp="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314F871-F967-8B46-B810-6DE401F374C7}" type="slidenum">
              <a:rPr kumimoji="0" lang="en-US" sz="1200" b="0" i="0" u="none" strike="noStrike" kern="1200" cap="none" spc="0" normalizeH="0" baseline="0" noProof="0">
                <a:ln>
                  <a:noFill/>
                </a:ln>
                <a:solidFill>
                  <a:srgbClr val="000000"/>
                </a:solidFill>
                <a:effectLst/>
                <a:uLnTx/>
                <a:uFillTx/>
                <a:latin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5"/>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24F227-48B5-E942-A5BA-DC874D7DC3D9}" type="slidenum">
              <a:rPr kumimoji="0" lang="en-US" sz="1200" b="0" i="0" u="none" strike="noStrike" kern="1200" cap="none" spc="0" normalizeH="0" baseline="0" noProof="0">
                <a:ln>
                  <a:noFill/>
                </a:ln>
                <a:solidFill>
                  <a:srgbClr val="000000"/>
                </a:solidFill>
                <a:effectLst/>
                <a:uLnTx/>
                <a:uFillTx/>
                <a:latin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srgbClr val="000000"/>
              </a:solidFill>
              <a:effectLst/>
              <a:uLnTx/>
              <a:uFillTx/>
              <a:latin typeface="Arial" charset="0"/>
            </a:endParaRPr>
          </a:p>
        </p:txBody>
      </p:sp>
      <p:sp>
        <p:nvSpPr>
          <p:cNvPr id="54274"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6493" tIns="43247" rIns="86493" bIns="4324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275" name="Rectangle 3"/>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9049" tIns="0" rIns="19049" bIns="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Times New Roman" charset="0"/>
                <a:ea typeface="+mn-ea"/>
                <a:cs typeface="+mn-cs"/>
              </a:rPr>
              <a:t>13</a:t>
            </a:r>
          </a:p>
        </p:txBody>
      </p:sp>
      <p:sp>
        <p:nvSpPr>
          <p:cNvPr id="54276" name="Rectangle 4"/>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6493" tIns="43247" rIns="86493" bIns="4324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277"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6493" tIns="43247" rIns="86493" bIns="4324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278" name="Rectangle 6"/>
          <p:cNvSpPr>
            <a:spLocks noGrp="1" noRot="1" noChangeAspect="1" noChangeArrowheads="1" noTextEdit="1"/>
          </p:cNvSpPr>
          <p:nvPr>
            <p:ph type="sldImg"/>
          </p:nvPr>
        </p:nvSpPr>
        <p:spPr>
          <a:ln cap="flat"/>
        </p:spPr>
      </p:sp>
      <p:sp>
        <p:nvSpPr>
          <p:cNvPr id="54279" name="Rectangle 7"/>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sz="2400">
              <a:latin typeface="Times New Roman" charset="0"/>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5"/>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84B9307-4B6A-954C-A286-D97E7A3ABE0D}" type="slidenum">
              <a:rPr kumimoji="0" lang="en-US" sz="1200" b="0" i="0" u="none" strike="noStrike" kern="1200" cap="none" spc="0" normalizeH="0" baseline="0" noProof="0">
                <a:ln>
                  <a:noFill/>
                </a:ln>
                <a:solidFill>
                  <a:srgbClr val="000000"/>
                </a:solidFill>
                <a:effectLst/>
                <a:uLnTx/>
                <a:uFillTx/>
                <a:latin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Arial" charset="0"/>
            </a:endParaRPr>
          </a:p>
        </p:txBody>
      </p:sp>
      <p:sp>
        <p:nvSpPr>
          <p:cNvPr id="56322"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6493" tIns="43247" rIns="86493" bIns="4324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3"/>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9049" tIns="0" rIns="19049" bIns="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Times New Roman" charset="0"/>
                <a:ea typeface="+mn-ea"/>
                <a:cs typeface="+mn-cs"/>
              </a:rPr>
              <a:t>12</a:t>
            </a:r>
          </a:p>
        </p:txBody>
      </p:sp>
      <p:sp>
        <p:nvSpPr>
          <p:cNvPr id="56324" name="Rectangle 4"/>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6493" tIns="43247" rIns="86493" bIns="4324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25"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6493" tIns="43247" rIns="86493" bIns="4324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26" name="Rectangle 6"/>
          <p:cNvSpPr>
            <a:spLocks noGrp="1" noRot="1" noChangeAspect="1" noChangeArrowheads="1" noTextEdit="1"/>
          </p:cNvSpPr>
          <p:nvPr>
            <p:ph type="sldImg"/>
          </p:nvPr>
        </p:nvSpPr>
        <p:spPr>
          <a:ln cap="flat"/>
        </p:spPr>
      </p:sp>
      <p:sp>
        <p:nvSpPr>
          <p:cNvPr id="56327" name="Rectangle 7"/>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sz="2400">
              <a:latin typeface="Times New Roman" charset="0"/>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insertion is disallowed, because it violates the primary key constraint (primary key cannot be the same for two records) for this relation. </a:t>
            </a:r>
          </a:p>
          <a:p>
            <a:r>
              <a:rPr lang="en-US" dirty="0"/>
              <a:t>However, the inability to insert this new tuple informs the user with clearance C that a tuple exists with a primary key value of CR74 at a higher security class than C. </a:t>
            </a:r>
          </a:p>
          <a:p>
            <a:r>
              <a:rPr lang="en-US" b="1" dirty="0"/>
              <a:t>This compromises the security requirement that users should not be able to infer any information about objects that have a higher security classification.</a:t>
            </a:r>
          </a:p>
          <a:p>
            <a:r>
              <a:rPr lang="en-US" b="1" dirty="0"/>
              <a:t>This situation explain the write restriction rules in the previous slide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469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may be dealt with by assuming that the tuple with the higher classification takes priority over the other.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880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070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7E2B3-377A-4B0A-A481-819C03D4A7F7}" type="slidenum">
              <a:rPr lang="en-US" smtClean="0"/>
              <a:t>14</a:t>
            </a:fld>
            <a:endParaRPr lang="en-US"/>
          </a:p>
        </p:txBody>
      </p:sp>
    </p:spTree>
    <p:extLst>
      <p:ext uri="{BB962C8B-B14F-4D97-AF65-F5344CB8AC3E}">
        <p14:creationId xmlns:p14="http://schemas.microsoft.com/office/powerpoint/2010/main" val="736256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t>The terminals are cabled to the central computer (mainframe).</a:t>
            </a:r>
          </a:p>
          <a:p>
            <a:r>
              <a:rPr lang="en-US" sz="1200" noProof="0" dirty="0"/>
              <a:t>The terminals send messages via the communications control subsystem in the OS of the central mainframe to the application program on the mainframe, which uses the services of the DMBS.</a:t>
            </a:r>
          </a:p>
          <a:p>
            <a:endParaRPr lang="nb-NO" sz="1200" dirty="0"/>
          </a:p>
          <a:p>
            <a:endParaRPr lang="nb-NO" sz="1200" dirty="0"/>
          </a:p>
          <a:p>
            <a:pPr algn="l"/>
            <a:r>
              <a:rPr lang="en-US" sz="1800" b="0" i="0" u="none" strike="noStrike" baseline="0" dirty="0">
                <a:latin typeface="NewBaskervilleITCbyBT-Roman"/>
              </a:rPr>
              <a:t>There is now a trend towards </a:t>
            </a:r>
            <a:r>
              <a:rPr lang="en-US" sz="1800" b="1" i="0" u="none" strike="noStrike" baseline="0" dirty="0">
                <a:latin typeface="NewBaskervilleITCbyBT-Bold"/>
              </a:rPr>
              <a:t>downsizing</a:t>
            </a:r>
            <a:r>
              <a:rPr lang="en-US" sz="1800" b="0" i="0" u="none" strike="noStrike" baseline="0" dirty="0">
                <a:latin typeface="NewBaskervilleITCbyBT-Roman"/>
              </a:rPr>
              <a:t>, that is, replacing expensive mainframe computers with more cost-effective networks of personal computers that achieve the same results. </a:t>
            </a:r>
          </a:p>
          <a:p>
            <a:pPr algn="l"/>
            <a:endParaRPr lang="en-US" sz="1800" b="0" i="0" u="none" strike="noStrike" baseline="0" dirty="0">
              <a:latin typeface="NewBaskervilleITCbyBT-Roman"/>
            </a:endParaRPr>
          </a:p>
          <a:p>
            <a:pPr algn="l"/>
            <a:r>
              <a:rPr lang="en-US" sz="1800" b="0" i="0" u="none" strike="noStrike" baseline="0" dirty="0">
                <a:latin typeface="NewBaskervilleITCbyBT-Roman"/>
              </a:rPr>
              <a:t>This trend has given rise to the next two architectures: file-server and client-server.</a:t>
            </a:r>
          </a:p>
          <a:p>
            <a:pPr algn="l"/>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772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1800" b="0" i="0" u="none" strike="noStrike" baseline="0" dirty="0">
              <a:latin typeface="NewBaskervilleITCbyBT-Roman"/>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763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need for enterprise scalability challenged the traditional two-tier client–server model.</a:t>
            </a:r>
          </a:p>
          <a:p>
            <a:pPr marL="171450" indent="-171450">
              <a:buFont typeface="Arial" panose="020B0604020202020204" pitchFamily="34" charset="0"/>
              <a:buChar char="•"/>
            </a:pPr>
            <a:r>
              <a:rPr lang="en-US" dirty="0"/>
              <a:t>The Three-tier client–server architecture was </a:t>
            </a:r>
            <a:r>
              <a:rPr lang="en-US" noProof="0" dirty="0"/>
              <a:t>designed to solve enterprise scalability challenge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two-tiers architecture, the client side presented two problems preventing true scalability:</a:t>
            </a:r>
          </a:p>
          <a:p>
            <a:pPr marL="628650" lvl="1" indent="-171450">
              <a:buFont typeface="Arial" panose="020B0604020202020204" pitchFamily="34" charset="0"/>
              <a:buChar char="•"/>
            </a:pPr>
            <a:r>
              <a:rPr lang="en-US" dirty="0"/>
              <a:t>‘Fat’ client, requiring considerable resources on client’s computer to run effectively.</a:t>
            </a:r>
          </a:p>
          <a:p>
            <a:pPr marL="628650" lvl="1" indent="-171450">
              <a:buFont typeface="Arial" panose="020B0604020202020204" pitchFamily="34" charset="0"/>
              <a:buChar char="•"/>
            </a:pPr>
            <a:r>
              <a:rPr lang="en-US" dirty="0"/>
              <a:t>Significant client-side administration overhead which is shifted to the application server in three-tier architecture.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9629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Ubiquitous</a:t>
            </a:r>
            <a:r>
              <a:rPr lang="nb-NO" dirty="0"/>
              <a:t> = allestedsnærværende</a:t>
            </a:r>
          </a:p>
        </p:txBody>
      </p:sp>
      <p:sp>
        <p:nvSpPr>
          <p:cNvPr id="4" name="Plassholder for lysbildenummer 3"/>
          <p:cNvSpPr>
            <a:spLocks noGrp="1"/>
          </p:cNvSpPr>
          <p:nvPr>
            <p:ph type="sldNum" sz="quarter" idx="5"/>
          </p:nvPr>
        </p:nvSpPr>
        <p:spPr/>
        <p:txBody>
          <a:bodyPr/>
          <a:lstStyle/>
          <a:p>
            <a:fld id="{D627E2B3-377A-4B0A-A481-819C03D4A7F7}" type="slidenum">
              <a:rPr lang="en-US" smtClean="0"/>
              <a:t>23</a:t>
            </a:fld>
            <a:endParaRPr lang="en-US"/>
          </a:p>
        </p:txBody>
      </p:sp>
    </p:spTree>
    <p:extLst>
      <p:ext uri="{BB962C8B-B14F-4D97-AF65-F5344CB8AC3E}">
        <p14:creationId xmlns:p14="http://schemas.microsoft.com/office/powerpoint/2010/main" val="2291067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Rapid </a:t>
            </a:r>
            <a:r>
              <a:rPr lang="nb-NO" dirty="0" err="1"/>
              <a:t>elasticity</a:t>
            </a:r>
            <a:r>
              <a:rPr lang="nb-NO" dirty="0"/>
              <a:t>: </a:t>
            </a:r>
            <a:r>
              <a:rPr lang="nb-NO" dirty="0" err="1"/>
              <a:t>means</a:t>
            </a:r>
            <a:r>
              <a:rPr lang="nb-NO" dirty="0"/>
              <a:t> </a:t>
            </a:r>
            <a:r>
              <a:rPr lang="nb-NO" dirty="0" err="1"/>
              <a:t>that</a:t>
            </a:r>
            <a:r>
              <a:rPr lang="nb-NO" dirty="0"/>
              <a:t> </a:t>
            </a:r>
            <a:r>
              <a:rPr lang="nb-NO" dirty="0" err="1"/>
              <a:t>the</a:t>
            </a:r>
            <a:r>
              <a:rPr lang="nb-NO" dirty="0"/>
              <a:t> </a:t>
            </a:r>
            <a:r>
              <a:rPr lang="nb-NO" dirty="0" err="1"/>
              <a:t>capacity</a:t>
            </a:r>
            <a:r>
              <a:rPr lang="nb-NO" dirty="0"/>
              <a:t> is </a:t>
            </a:r>
            <a:r>
              <a:rPr lang="nb-NO" dirty="0" err="1"/>
              <a:t>increased</a:t>
            </a:r>
            <a:r>
              <a:rPr lang="nb-NO" dirty="0"/>
              <a:t> for </a:t>
            </a:r>
            <a:r>
              <a:rPr lang="nb-NO" dirty="0" err="1"/>
              <a:t>eksampel</a:t>
            </a:r>
            <a:r>
              <a:rPr lang="nb-NO" dirty="0"/>
              <a:t> from 3pm-6pm </a:t>
            </a:r>
            <a:r>
              <a:rPr lang="nb-NO" dirty="0" err="1"/>
              <a:t>when</a:t>
            </a:r>
            <a:r>
              <a:rPr lang="nb-NO" dirty="0"/>
              <a:t> </a:t>
            </a:r>
            <a:r>
              <a:rPr lang="nb-NO" dirty="0" err="1"/>
              <a:t>the</a:t>
            </a:r>
            <a:r>
              <a:rPr lang="nb-NO" dirty="0"/>
              <a:t> </a:t>
            </a:r>
            <a:r>
              <a:rPr lang="nb-NO" dirty="0" err="1"/>
              <a:t>nettwork-traffic</a:t>
            </a:r>
            <a:r>
              <a:rPr lang="nb-NO" dirty="0"/>
              <a:t> is </a:t>
            </a:r>
            <a:r>
              <a:rPr lang="nb-NO" dirty="0" err="1"/>
              <a:t>peaking</a:t>
            </a:r>
            <a:endParaRPr lang="nb-NO" dirty="0"/>
          </a:p>
        </p:txBody>
      </p:sp>
      <p:sp>
        <p:nvSpPr>
          <p:cNvPr id="4" name="Plassholder for lysbildenummer 3"/>
          <p:cNvSpPr>
            <a:spLocks noGrp="1"/>
          </p:cNvSpPr>
          <p:nvPr>
            <p:ph type="sldNum" sz="quarter" idx="5"/>
          </p:nvPr>
        </p:nvSpPr>
        <p:spPr/>
        <p:txBody>
          <a:bodyPr/>
          <a:lstStyle/>
          <a:p>
            <a:fld id="{D627E2B3-377A-4B0A-A481-819C03D4A7F7}" type="slidenum">
              <a:rPr lang="en-US" smtClean="0"/>
              <a:t>26</a:t>
            </a:fld>
            <a:endParaRPr lang="en-US"/>
          </a:p>
        </p:txBody>
      </p:sp>
    </p:spTree>
    <p:extLst>
      <p:ext uri="{BB962C8B-B14F-4D97-AF65-F5344CB8AC3E}">
        <p14:creationId xmlns:p14="http://schemas.microsoft.com/office/powerpoint/2010/main" val="657182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6960" t="294" r="63584" b="-294"/>
          <a:stretch/>
        </p:blipFill>
        <p:spPr>
          <a:xfrm>
            <a:off x="6877585" y="256253"/>
            <a:ext cx="5102631" cy="6003827"/>
          </a:xfrm>
          <a:prstGeom prst="rect">
            <a:avLst/>
          </a:prstGeom>
        </p:spPr>
      </p:pic>
      <p:sp>
        <p:nvSpPr>
          <p:cNvPr id="2" name="Title 1"/>
          <p:cNvSpPr>
            <a:spLocks noGrp="1"/>
          </p:cNvSpPr>
          <p:nvPr>
            <p:ph type="ctrTitle"/>
          </p:nvPr>
        </p:nvSpPr>
        <p:spPr>
          <a:xfrm>
            <a:off x="663051" y="2723093"/>
            <a:ext cx="5754683" cy="2069041"/>
          </a:xfrm>
        </p:spPr>
        <p:txBody>
          <a:bodyPr anchor="b"/>
          <a:lstStyle/>
          <a:p>
            <a:r>
              <a:rPr lang="en-US"/>
              <a:t>Click to edit Master title style</a:t>
            </a:r>
            <a:endParaRPr lang="nb-NO" dirty="0"/>
          </a:p>
        </p:txBody>
      </p:sp>
      <p:sp>
        <p:nvSpPr>
          <p:cNvPr id="3" name="Subtitle 2"/>
          <p:cNvSpPr>
            <a:spLocks noGrp="1"/>
          </p:cNvSpPr>
          <p:nvPr>
            <p:ph type="subTitle" idx="1"/>
          </p:nvPr>
        </p:nvSpPr>
        <p:spPr>
          <a:xfrm>
            <a:off x="663051" y="5232400"/>
            <a:ext cx="5754683" cy="711200"/>
          </a:xfrm>
        </p:spPr>
        <p:txBody>
          <a:bodyPr lIns="0" rIns="0">
            <a:normAutofit/>
          </a:bodyPr>
          <a:lstStyle>
            <a:lvl1pPr marL="0" indent="0" algn="l">
              <a:buNone/>
              <a:defRPr sz="2133">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813" y="255421"/>
            <a:ext cx="5105400" cy="5968537"/>
          </a:xfrm>
          <a:noFill/>
        </p:spPr>
        <p:txBody>
          <a:bodyPr/>
          <a:lstStyle/>
          <a:p>
            <a:r>
              <a:rPr lang="en-US"/>
              <a:t>Click icon to add picture</a:t>
            </a:r>
            <a:endParaRPr lang="nb-NO" dirty="0"/>
          </a:p>
        </p:txBody>
      </p:sp>
      <p:cxnSp>
        <p:nvCxnSpPr>
          <p:cNvPr id="13" name="Straight Connector 12"/>
          <p:cNvCxnSpPr/>
          <p:nvPr/>
        </p:nvCxnSpPr>
        <p:spPr>
          <a:xfrm>
            <a:off x="659382" y="50313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9" name="Picture 8"/>
          <p:cNvPicPr>
            <a:picLocks noChangeAspect="1"/>
          </p:cNvPicPr>
          <p:nvPr/>
        </p:nvPicPr>
        <p:blipFill rotWithShape="1">
          <a:blip r:embed="rId3"/>
          <a:srcRect l="6509"/>
          <a:stretch/>
        </p:blipFill>
        <p:spPr>
          <a:xfrm>
            <a:off x="659382" y="524195"/>
            <a:ext cx="2416303" cy="1086196"/>
          </a:xfrm>
          <a:prstGeom prst="rect">
            <a:avLst/>
          </a:prstGeom>
        </p:spPr>
      </p:pic>
    </p:spTree>
    <p:extLst>
      <p:ext uri="{BB962C8B-B14F-4D97-AF65-F5344CB8AC3E}">
        <p14:creationId xmlns:p14="http://schemas.microsoft.com/office/powerpoint/2010/main" val="230879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10404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E326-99F7-4774-82B8-E249CC23D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0732C5-D9AA-4D5B-97A6-0D53524BE7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0354F3-1495-431F-8C78-A67278EE3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F73743-C88C-4602-9048-5354ED02ED79}"/>
              </a:ext>
            </a:extLst>
          </p:cNvPr>
          <p:cNvSpPr>
            <a:spLocks noGrp="1"/>
          </p:cNvSpPr>
          <p:nvPr>
            <p:ph type="dt" sz="half" idx="10"/>
          </p:nvPr>
        </p:nvSpPr>
        <p:spPr/>
        <p:txBody>
          <a:bodyPr/>
          <a:lstStyle/>
          <a:p>
            <a:fld id="{ACFC3DEE-3E6F-4A8F-B67A-1040C5232C4B}" type="datetimeFigureOut">
              <a:rPr lang="en-US" smtClean="0"/>
              <a:t>12/18/2022</a:t>
            </a:fld>
            <a:endParaRPr lang="en-US"/>
          </a:p>
        </p:txBody>
      </p:sp>
      <p:sp>
        <p:nvSpPr>
          <p:cNvPr id="6" name="Footer Placeholder 5">
            <a:extLst>
              <a:ext uri="{FF2B5EF4-FFF2-40B4-BE49-F238E27FC236}">
                <a16:creationId xmlns:a16="http://schemas.microsoft.com/office/drawing/2014/main" id="{AF84AAD5-C41B-420B-BB11-83AAEB451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E62DCA-6BA6-4DDC-ADE8-021ED289A1E7}"/>
              </a:ext>
            </a:extLst>
          </p:cNvPr>
          <p:cNvSpPr>
            <a:spLocks noGrp="1"/>
          </p:cNvSpPr>
          <p:nvPr>
            <p:ph type="sldNum" sz="quarter" idx="12"/>
          </p:nvPr>
        </p:nvSpPr>
        <p:spPr/>
        <p:txBody>
          <a:bodyPr/>
          <a:lstStyle/>
          <a:p>
            <a:fld id="{7DCE4F97-E485-4E98-975E-BD4B7A7A6C43}" type="slidenum">
              <a:rPr lang="en-US" smtClean="0"/>
              <a:t>‹#›</a:t>
            </a:fld>
            <a:endParaRPr lang="en-US"/>
          </a:p>
        </p:txBody>
      </p:sp>
    </p:spTree>
    <p:extLst>
      <p:ext uri="{BB962C8B-B14F-4D97-AF65-F5344CB8AC3E}">
        <p14:creationId xmlns:p14="http://schemas.microsoft.com/office/powerpoint/2010/main" val="1439473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2B57E-8AA3-4079-A4CC-30445DD5C7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B6E81B-382B-4720-A59A-15210A23B9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92A98E-94F5-42C7-9BDA-B1484AD5C7A3}"/>
              </a:ext>
            </a:extLst>
          </p:cNvPr>
          <p:cNvSpPr>
            <a:spLocks noGrp="1"/>
          </p:cNvSpPr>
          <p:nvPr>
            <p:ph type="dt" sz="half" idx="10"/>
          </p:nvPr>
        </p:nvSpPr>
        <p:spPr/>
        <p:txBody>
          <a:bodyPr/>
          <a:lstStyle/>
          <a:p>
            <a:fld id="{ACFC3DEE-3E6F-4A8F-B67A-1040C5232C4B}" type="datetimeFigureOut">
              <a:rPr lang="en-US" smtClean="0"/>
              <a:t>12/18/2022</a:t>
            </a:fld>
            <a:endParaRPr lang="en-US"/>
          </a:p>
        </p:txBody>
      </p:sp>
      <p:sp>
        <p:nvSpPr>
          <p:cNvPr id="5" name="Footer Placeholder 4">
            <a:extLst>
              <a:ext uri="{FF2B5EF4-FFF2-40B4-BE49-F238E27FC236}">
                <a16:creationId xmlns:a16="http://schemas.microsoft.com/office/drawing/2014/main" id="{BB07AB3B-860C-4308-88AB-56C907D97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C3AB6-AA19-4811-A930-FE92EA78E2C1}"/>
              </a:ext>
            </a:extLst>
          </p:cNvPr>
          <p:cNvSpPr>
            <a:spLocks noGrp="1"/>
          </p:cNvSpPr>
          <p:nvPr>
            <p:ph type="sldNum" sz="quarter" idx="12"/>
          </p:nvPr>
        </p:nvSpPr>
        <p:spPr/>
        <p:txBody>
          <a:bodyPr/>
          <a:lstStyle/>
          <a:p>
            <a:fld id="{7DCE4F97-E485-4E98-975E-BD4B7A7A6C43}" type="slidenum">
              <a:rPr lang="en-US" smtClean="0"/>
              <a:t>‹#›</a:t>
            </a:fld>
            <a:endParaRPr lang="en-US"/>
          </a:p>
        </p:txBody>
      </p:sp>
    </p:spTree>
    <p:extLst>
      <p:ext uri="{BB962C8B-B14F-4D97-AF65-F5344CB8AC3E}">
        <p14:creationId xmlns:p14="http://schemas.microsoft.com/office/powerpoint/2010/main" val="36145075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5183D-DF39-4A8D-BEFF-4C4F63B2D8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CA42AE-EDEB-491D-89A3-F7A2E05F00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63B25-1678-4F9F-B6B7-BD1DAE6412D1}"/>
              </a:ext>
            </a:extLst>
          </p:cNvPr>
          <p:cNvSpPr>
            <a:spLocks noGrp="1"/>
          </p:cNvSpPr>
          <p:nvPr>
            <p:ph type="dt" sz="half" idx="10"/>
          </p:nvPr>
        </p:nvSpPr>
        <p:spPr/>
        <p:txBody>
          <a:bodyPr/>
          <a:lstStyle/>
          <a:p>
            <a:fld id="{ACFC3DEE-3E6F-4A8F-B67A-1040C5232C4B}" type="datetimeFigureOut">
              <a:rPr lang="en-US" smtClean="0"/>
              <a:t>12/18/2022</a:t>
            </a:fld>
            <a:endParaRPr lang="en-US"/>
          </a:p>
        </p:txBody>
      </p:sp>
      <p:sp>
        <p:nvSpPr>
          <p:cNvPr id="5" name="Footer Placeholder 4">
            <a:extLst>
              <a:ext uri="{FF2B5EF4-FFF2-40B4-BE49-F238E27FC236}">
                <a16:creationId xmlns:a16="http://schemas.microsoft.com/office/drawing/2014/main" id="{70E2ACD6-B6FF-415D-98D3-DE68E5A0D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AE16B-705F-4916-91FF-E929246A2CC3}"/>
              </a:ext>
            </a:extLst>
          </p:cNvPr>
          <p:cNvSpPr>
            <a:spLocks noGrp="1"/>
          </p:cNvSpPr>
          <p:nvPr>
            <p:ph type="sldNum" sz="quarter" idx="12"/>
          </p:nvPr>
        </p:nvSpPr>
        <p:spPr/>
        <p:txBody>
          <a:bodyPr/>
          <a:lstStyle/>
          <a:p>
            <a:fld id="{7DCE4F97-E485-4E98-975E-BD4B7A7A6C43}" type="slidenum">
              <a:rPr lang="en-US" smtClean="0"/>
              <a:t>‹#›</a:t>
            </a:fld>
            <a:endParaRPr lang="en-US"/>
          </a:p>
        </p:txBody>
      </p:sp>
    </p:spTree>
    <p:extLst>
      <p:ext uri="{BB962C8B-B14F-4D97-AF65-F5344CB8AC3E}">
        <p14:creationId xmlns:p14="http://schemas.microsoft.com/office/powerpoint/2010/main" val="7883598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27200" y="0"/>
            <a:ext cx="9550400" cy="1143000"/>
          </a:xfrm>
        </p:spPr>
        <p:txBody>
          <a:bodyPr/>
          <a:lstStyle/>
          <a:p>
            <a:r>
              <a:rPr lang="en-US"/>
              <a:t>Click to edit Master title style</a:t>
            </a:r>
          </a:p>
        </p:txBody>
      </p:sp>
      <p:sp>
        <p:nvSpPr>
          <p:cNvPr id="3" name="Text Placeholder 2"/>
          <p:cNvSpPr>
            <a:spLocks noGrp="1"/>
          </p:cNvSpPr>
          <p:nvPr>
            <p:ph type="body" sz="half" idx="1"/>
          </p:nvPr>
        </p:nvSpPr>
        <p:spPr>
          <a:xfrm>
            <a:off x="914400" y="1447800"/>
            <a:ext cx="5080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447800"/>
            <a:ext cx="5080000" cy="5105400"/>
          </a:xfrm>
        </p:spPr>
        <p:txBody>
          <a:bodyPr/>
          <a:lstStyle/>
          <a:p>
            <a:pPr lvl="0"/>
            <a:endParaRPr lang="en-US" noProof="0" dirty="0"/>
          </a:p>
        </p:txBody>
      </p:sp>
      <p:sp>
        <p:nvSpPr>
          <p:cNvPr id="5" name="Rectangle 4"/>
          <p:cNvSpPr>
            <a:spLocks noGrp="1" noChangeArrowheads="1"/>
          </p:cNvSpPr>
          <p:nvPr>
            <p:ph type="sldNum" sz="quarter" idx="10"/>
          </p:nvPr>
        </p:nvSpPr>
        <p:spPr>
          <a:ln/>
        </p:spPr>
        <p:txBody>
          <a:bodyPr/>
          <a:lstStyle>
            <a:lvl1pPr>
              <a:defRPr/>
            </a:lvl1pPr>
          </a:lstStyle>
          <a:p>
            <a:pPr>
              <a:defRPr/>
            </a:pPr>
            <a:fld id="{98B185F3-3B0F-CD4D-9D7B-206D92E0A2EC}" type="slidenum">
              <a:rPr lang="en-US"/>
              <a:pPr>
                <a:defRPr/>
              </a:pPr>
              <a:t>‹#›</a:t>
            </a:fld>
            <a:endParaRPr lang="en-US"/>
          </a:p>
        </p:txBody>
      </p:sp>
    </p:spTree>
    <p:extLst>
      <p:ext uri="{BB962C8B-B14F-4D97-AF65-F5344CB8AC3E}">
        <p14:creationId xmlns:p14="http://schemas.microsoft.com/office/powerpoint/2010/main" val="3706246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5073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Graph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8910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Graph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792520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9" name="Picture Placeholder 8"/>
          <p:cNvSpPr>
            <a:spLocks noGrp="1"/>
          </p:cNvSpPr>
          <p:nvPr>
            <p:ph type="pic" sz="quarter" idx="13"/>
          </p:nvPr>
        </p:nvSpPr>
        <p:spPr>
          <a:xfrm>
            <a:off x="203200" y="292100"/>
            <a:ext cx="11777133" cy="5968813"/>
          </a:xfrm>
          <a:solidFill>
            <a:srgbClr val="BCCCD1"/>
          </a:solidFill>
        </p:spPr>
        <p:txBody>
          <a:bodyPr/>
          <a:lstStyle/>
          <a:p>
            <a:r>
              <a:rPr lang="en-US"/>
              <a:t>Click icon to add picture</a:t>
            </a:r>
            <a:endParaRPr lang="nb-NO"/>
          </a:p>
        </p:txBody>
      </p:sp>
    </p:spTree>
    <p:extLst>
      <p:ext uri="{BB962C8B-B14F-4D97-AF65-F5344CB8AC3E}">
        <p14:creationId xmlns:p14="http://schemas.microsoft.com/office/powerpoint/2010/main" val="2625992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ph or Quot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3" name="Content Placeholder 2"/>
          <p:cNvSpPr>
            <a:spLocks noGrp="1"/>
          </p:cNvSpPr>
          <p:nvPr>
            <p:ph idx="1" hasCustomPrompt="1"/>
          </p:nvPr>
        </p:nvSpPr>
        <p:spPr>
          <a:xfrm>
            <a:off x="205427" y="292377"/>
            <a:ext cx="11774787" cy="5968537"/>
          </a:xfrm>
        </p:spPr>
        <p:txBody>
          <a:bodyPr anchor="ctr">
            <a:normAutofit/>
          </a:bodyPr>
          <a:lstStyle>
            <a:lvl1pPr marL="0" indent="0" algn="ctr">
              <a:buNone/>
              <a:defRPr sz="4267" b="1">
                <a:latin typeface="Times New Roman"/>
                <a:cs typeface="Times New Roman"/>
              </a:defRPr>
            </a:lvl1pPr>
          </a:lstStyle>
          <a:p>
            <a:pPr lvl="0"/>
            <a:r>
              <a:rPr lang="nb-NO" dirty="0"/>
              <a:t>«</a:t>
            </a:r>
            <a:r>
              <a:rPr lang="nb-NO" dirty="0" err="1"/>
              <a:t>Quote</a:t>
            </a:r>
            <a:r>
              <a:rPr lang="nb-NO" dirty="0"/>
              <a:t>»</a:t>
            </a:r>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3050630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3840000"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1" name="Rectangle 10"/>
          <p:cNvSpPr/>
          <p:nvPr/>
        </p:nvSpPr>
        <p:spPr>
          <a:xfrm>
            <a:off x="8140213" y="220965"/>
            <a:ext cx="3840000" cy="7141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2" name="Rectangle 11"/>
          <p:cNvSpPr/>
          <p:nvPr/>
        </p:nvSpPr>
        <p:spPr>
          <a:xfrm>
            <a:off x="4172820" y="220965"/>
            <a:ext cx="3840000"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Picture Placeholder 8"/>
          <p:cNvSpPr>
            <a:spLocks noGrp="1"/>
          </p:cNvSpPr>
          <p:nvPr>
            <p:ph type="pic" sz="quarter" idx="13"/>
          </p:nvPr>
        </p:nvSpPr>
        <p:spPr>
          <a:xfrm>
            <a:off x="203200" y="292100"/>
            <a:ext cx="3842227" cy="1994312"/>
          </a:xfrm>
          <a:solidFill>
            <a:srgbClr val="BCCCD1"/>
          </a:solidFill>
        </p:spPr>
        <p:txBody>
          <a:bodyPr/>
          <a:lstStyle/>
          <a:p>
            <a:r>
              <a:rPr lang="en-US"/>
              <a:t>Click icon to add picture</a:t>
            </a:r>
            <a:endParaRPr lang="nb-NO"/>
          </a:p>
        </p:txBody>
      </p:sp>
      <p:sp>
        <p:nvSpPr>
          <p:cNvPr id="14" name="Picture Placeholder 8"/>
          <p:cNvSpPr>
            <a:spLocks noGrp="1"/>
          </p:cNvSpPr>
          <p:nvPr>
            <p:ph type="pic" sz="quarter" idx="14"/>
          </p:nvPr>
        </p:nvSpPr>
        <p:spPr>
          <a:xfrm>
            <a:off x="4170593" y="292100"/>
            <a:ext cx="3842227" cy="1994312"/>
          </a:xfrm>
          <a:solidFill>
            <a:srgbClr val="BCCCD1"/>
          </a:solidFill>
        </p:spPr>
        <p:txBody>
          <a:bodyPr/>
          <a:lstStyle/>
          <a:p>
            <a:r>
              <a:rPr lang="en-US"/>
              <a:t>Click icon to add picture</a:t>
            </a:r>
            <a:endParaRPr lang="nb-NO"/>
          </a:p>
        </p:txBody>
      </p:sp>
      <p:sp>
        <p:nvSpPr>
          <p:cNvPr id="15" name="Picture Placeholder 8"/>
          <p:cNvSpPr>
            <a:spLocks noGrp="1"/>
          </p:cNvSpPr>
          <p:nvPr>
            <p:ph type="pic" sz="quarter" idx="15"/>
          </p:nvPr>
        </p:nvSpPr>
        <p:spPr>
          <a:xfrm>
            <a:off x="8137987" y="292100"/>
            <a:ext cx="3842227" cy="1994312"/>
          </a:xfrm>
          <a:solidFill>
            <a:srgbClr val="BCCCD1"/>
          </a:solidFill>
        </p:spPr>
        <p:txBody>
          <a:bodyPr/>
          <a:lstStyle/>
          <a:p>
            <a:r>
              <a:rPr lang="en-US"/>
              <a:t>Click icon to add picture</a:t>
            </a:r>
            <a:endParaRPr lang="nb-NO"/>
          </a:p>
        </p:txBody>
      </p:sp>
      <p:sp>
        <p:nvSpPr>
          <p:cNvPr id="16" name="Content Placeholder 2"/>
          <p:cNvSpPr>
            <a:spLocks noGrp="1"/>
          </p:cNvSpPr>
          <p:nvPr>
            <p:ph idx="1"/>
          </p:nvPr>
        </p:nvSpPr>
        <p:spPr>
          <a:xfrm>
            <a:off x="205428"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7" name="Content Placeholder 2"/>
          <p:cNvSpPr>
            <a:spLocks noGrp="1"/>
          </p:cNvSpPr>
          <p:nvPr>
            <p:ph idx="16"/>
          </p:nvPr>
        </p:nvSpPr>
        <p:spPr>
          <a:xfrm>
            <a:off x="4172820"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8" name="Content Placeholder 2"/>
          <p:cNvSpPr>
            <a:spLocks noGrp="1"/>
          </p:cNvSpPr>
          <p:nvPr>
            <p:ph idx="17"/>
          </p:nvPr>
        </p:nvSpPr>
        <p:spPr>
          <a:xfrm>
            <a:off x="8137987"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2052459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pter - Purp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6"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spTree>
    <p:extLst>
      <p:ext uri="{BB962C8B-B14F-4D97-AF65-F5344CB8AC3E}">
        <p14:creationId xmlns:p14="http://schemas.microsoft.com/office/powerpoint/2010/main" val="2230963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pter - Green">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rgbClr val="007C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2127441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pter - Yellow">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tx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764929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6074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hapter - Blu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1078386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pter - Red">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dirty="0"/>
          </a:p>
        </p:txBody>
      </p:sp>
      <p:cxnSp>
        <p:nvCxnSpPr>
          <p:cNvPr id="13" name="Straight Connector 12"/>
          <p:cNvCxnSpPr/>
          <p:nvPr/>
        </p:nvCxnSpPr>
        <p:spPr>
          <a:xfrm>
            <a:off x="693249" y="3443895"/>
            <a:ext cx="430844" cy="0"/>
          </a:xfrm>
          <a:prstGeom prst="line">
            <a:avLst/>
          </a:prstGeom>
          <a:ln w="6350"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2136671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6960" t="294" r="63584" b="-294"/>
          <a:stretch/>
        </p:blipFill>
        <p:spPr>
          <a:xfrm>
            <a:off x="6877585" y="256253"/>
            <a:ext cx="5102631" cy="6003827"/>
          </a:xfrm>
          <a:prstGeom prst="rect">
            <a:avLst/>
          </a:prstGeom>
        </p:spPr>
      </p:pic>
      <p:sp>
        <p:nvSpPr>
          <p:cNvPr id="2" name="Title 1"/>
          <p:cNvSpPr>
            <a:spLocks noGrp="1"/>
          </p:cNvSpPr>
          <p:nvPr>
            <p:ph type="ctrTitle"/>
          </p:nvPr>
        </p:nvSpPr>
        <p:spPr>
          <a:xfrm>
            <a:off x="663051" y="2723093"/>
            <a:ext cx="5754683" cy="2069041"/>
          </a:xfrm>
        </p:spPr>
        <p:txBody>
          <a:bodyPr anchor="b"/>
          <a:lstStyle/>
          <a:p>
            <a:r>
              <a:rPr lang="en-US"/>
              <a:t>Click to edit Master title style</a:t>
            </a:r>
            <a:endParaRPr lang="nb-NO" dirty="0"/>
          </a:p>
        </p:txBody>
      </p:sp>
      <p:sp>
        <p:nvSpPr>
          <p:cNvPr id="3" name="Subtitle 2"/>
          <p:cNvSpPr>
            <a:spLocks noGrp="1"/>
          </p:cNvSpPr>
          <p:nvPr>
            <p:ph type="subTitle" idx="1"/>
          </p:nvPr>
        </p:nvSpPr>
        <p:spPr>
          <a:xfrm>
            <a:off x="663051" y="5232400"/>
            <a:ext cx="5754683" cy="711200"/>
          </a:xfrm>
        </p:spPr>
        <p:txBody>
          <a:bodyPr lIns="0" rIns="0">
            <a:normAutofit/>
          </a:bodyPr>
          <a:lstStyle>
            <a:lvl1pPr marL="0" indent="0" algn="l">
              <a:buNone/>
              <a:defRPr sz="2133">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813" y="255421"/>
            <a:ext cx="5105400" cy="5968537"/>
          </a:xfrm>
          <a:noFill/>
        </p:spPr>
        <p:txBody>
          <a:bodyPr/>
          <a:lstStyle/>
          <a:p>
            <a:r>
              <a:rPr lang="en-US"/>
              <a:t>Click icon to add picture</a:t>
            </a:r>
            <a:endParaRPr lang="nb-NO" dirty="0"/>
          </a:p>
        </p:txBody>
      </p:sp>
      <p:cxnSp>
        <p:nvCxnSpPr>
          <p:cNvPr id="13" name="Straight Connector 12"/>
          <p:cNvCxnSpPr/>
          <p:nvPr/>
        </p:nvCxnSpPr>
        <p:spPr>
          <a:xfrm>
            <a:off x="659382" y="50313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9" name="Picture 8"/>
          <p:cNvPicPr>
            <a:picLocks noChangeAspect="1"/>
          </p:cNvPicPr>
          <p:nvPr/>
        </p:nvPicPr>
        <p:blipFill rotWithShape="1">
          <a:blip r:embed="rId3"/>
          <a:srcRect l="6509"/>
          <a:stretch/>
        </p:blipFill>
        <p:spPr>
          <a:xfrm>
            <a:off x="659382" y="524195"/>
            <a:ext cx="2416303" cy="1086196"/>
          </a:xfrm>
          <a:prstGeom prst="rect">
            <a:avLst/>
          </a:prstGeom>
        </p:spPr>
      </p:pic>
    </p:spTree>
    <p:extLst>
      <p:ext uri="{BB962C8B-B14F-4D97-AF65-F5344CB8AC3E}">
        <p14:creationId xmlns:p14="http://schemas.microsoft.com/office/powerpoint/2010/main" val="2781252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9213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18421562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1829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 Pic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09949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aph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7742286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 Graph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473267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m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Tree>
    <p:extLst>
      <p:ext uri="{BB962C8B-B14F-4D97-AF65-F5344CB8AC3E}">
        <p14:creationId xmlns:p14="http://schemas.microsoft.com/office/powerpoint/2010/main" val="377654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41206132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 Grey">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p:txBody>
          <a:bodyPr/>
          <a:lstStyle/>
          <a:p>
            <a:r>
              <a:rPr lang="en-US"/>
              <a:t>Click to edit Master title style</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9" name="Straight Connector 8"/>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3"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4007350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ic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56196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 Pic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89521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Graph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27413998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 Graph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8761312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9" name="Picture Placeholder 8"/>
          <p:cNvSpPr>
            <a:spLocks noGrp="1"/>
          </p:cNvSpPr>
          <p:nvPr>
            <p:ph type="pic" sz="quarter" idx="13"/>
          </p:nvPr>
        </p:nvSpPr>
        <p:spPr>
          <a:xfrm>
            <a:off x="203200" y="292100"/>
            <a:ext cx="11777133" cy="5968813"/>
          </a:xfrm>
          <a:solidFill>
            <a:srgbClr val="BCCCD1"/>
          </a:solidFill>
        </p:spPr>
        <p:txBody>
          <a:bodyPr/>
          <a:lstStyle/>
          <a:p>
            <a:r>
              <a:rPr lang="en-US"/>
              <a:t>Click icon to add picture</a:t>
            </a:r>
            <a:endParaRPr lang="nb-NO"/>
          </a:p>
        </p:txBody>
      </p:sp>
    </p:spTree>
    <p:extLst>
      <p:ext uri="{BB962C8B-B14F-4D97-AF65-F5344CB8AC3E}">
        <p14:creationId xmlns:p14="http://schemas.microsoft.com/office/powerpoint/2010/main" val="12721782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Graph or Quot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3" name="Content Placeholder 2"/>
          <p:cNvSpPr>
            <a:spLocks noGrp="1"/>
          </p:cNvSpPr>
          <p:nvPr>
            <p:ph idx="1" hasCustomPrompt="1"/>
          </p:nvPr>
        </p:nvSpPr>
        <p:spPr>
          <a:xfrm>
            <a:off x="205427" y="292377"/>
            <a:ext cx="11774787" cy="5968537"/>
          </a:xfrm>
        </p:spPr>
        <p:txBody>
          <a:bodyPr anchor="ctr">
            <a:normAutofit/>
          </a:bodyPr>
          <a:lstStyle>
            <a:lvl1pPr marL="0" indent="0" algn="ctr">
              <a:buNone/>
              <a:defRPr sz="4267" b="1">
                <a:latin typeface="Times New Roman"/>
                <a:cs typeface="Times New Roman"/>
              </a:defRPr>
            </a:lvl1pPr>
          </a:lstStyle>
          <a:p>
            <a:pPr lvl="0"/>
            <a:r>
              <a:rPr lang="nb-NO" dirty="0"/>
              <a:t>«</a:t>
            </a:r>
            <a:r>
              <a:rPr lang="nb-NO" dirty="0" err="1"/>
              <a:t>Quote</a:t>
            </a:r>
            <a:r>
              <a:rPr lang="nb-NO" dirty="0"/>
              <a:t>»</a:t>
            </a:r>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20594046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3840000"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1" name="Rectangle 10"/>
          <p:cNvSpPr/>
          <p:nvPr/>
        </p:nvSpPr>
        <p:spPr>
          <a:xfrm>
            <a:off x="8140213" y="220965"/>
            <a:ext cx="3840000" cy="7141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2" name="Rectangle 11"/>
          <p:cNvSpPr/>
          <p:nvPr/>
        </p:nvSpPr>
        <p:spPr>
          <a:xfrm>
            <a:off x="4172820" y="220965"/>
            <a:ext cx="3840000"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Picture Placeholder 8"/>
          <p:cNvSpPr>
            <a:spLocks noGrp="1"/>
          </p:cNvSpPr>
          <p:nvPr>
            <p:ph type="pic" sz="quarter" idx="13"/>
          </p:nvPr>
        </p:nvSpPr>
        <p:spPr>
          <a:xfrm>
            <a:off x="203200" y="292100"/>
            <a:ext cx="3842227" cy="1994312"/>
          </a:xfrm>
          <a:solidFill>
            <a:srgbClr val="BCCCD1"/>
          </a:solidFill>
        </p:spPr>
        <p:txBody>
          <a:bodyPr/>
          <a:lstStyle/>
          <a:p>
            <a:r>
              <a:rPr lang="en-US"/>
              <a:t>Click icon to add picture</a:t>
            </a:r>
            <a:endParaRPr lang="nb-NO"/>
          </a:p>
        </p:txBody>
      </p:sp>
      <p:sp>
        <p:nvSpPr>
          <p:cNvPr id="14" name="Picture Placeholder 8"/>
          <p:cNvSpPr>
            <a:spLocks noGrp="1"/>
          </p:cNvSpPr>
          <p:nvPr>
            <p:ph type="pic" sz="quarter" idx="14"/>
          </p:nvPr>
        </p:nvSpPr>
        <p:spPr>
          <a:xfrm>
            <a:off x="4170593" y="292100"/>
            <a:ext cx="3842227" cy="1994312"/>
          </a:xfrm>
          <a:solidFill>
            <a:srgbClr val="BCCCD1"/>
          </a:solidFill>
        </p:spPr>
        <p:txBody>
          <a:bodyPr/>
          <a:lstStyle/>
          <a:p>
            <a:r>
              <a:rPr lang="en-US"/>
              <a:t>Click icon to add picture</a:t>
            </a:r>
            <a:endParaRPr lang="nb-NO"/>
          </a:p>
        </p:txBody>
      </p:sp>
      <p:sp>
        <p:nvSpPr>
          <p:cNvPr id="15" name="Picture Placeholder 8"/>
          <p:cNvSpPr>
            <a:spLocks noGrp="1"/>
          </p:cNvSpPr>
          <p:nvPr>
            <p:ph type="pic" sz="quarter" idx="15"/>
          </p:nvPr>
        </p:nvSpPr>
        <p:spPr>
          <a:xfrm>
            <a:off x="8137987" y="292100"/>
            <a:ext cx="3842227" cy="1994312"/>
          </a:xfrm>
          <a:solidFill>
            <a:srgbClr val="BCCCD1"/>
          </a:solidFill>
        </p:spPr>
        <p:txBody>
          <a:bodyPr/>
          <a:lstStyle/>
          <a:p>
            <a:r>
              <a:rPr lang="en-US"/>
              <a:t>Click icon to add picture</a:t>
            </a:r>
            <a:endParaRPr lang="nb-NO"/>
          </a:p>
        </p:txBody>
      </p:sp>
      <p:sp>
        <p:nvSpPr>
          <p:cNvPr id="16" name="Content Placeholder 2"/>
          <p:cNvSpPr>
            <a:spLocks noGrp="1"/>
          </p:cNvSpPr>
          <p:nvPr>
            <p:ph idx="1"/>
          </p:nvPr>
        </p:nvSpPr>
        <p:spPr>
          <a:xfrm>
            <a:off x="205428"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7" name="Content Placeholder 2"/>
          <p:cNvSpPr>
            <a:spLocks noGrp="1"/>
          </p:cNvSpPr>
          <p:nvPr>
            <p:ph idx="16"/>
          </p:nvPr>
        </p:nvSpPr>
        <p:spPr>
          <a:xfrm>
            <a:off x="4172820"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8" name="Content Placeholder 2"/>
          <p:cNvSpPr>
            <a:spLocks noGrp="1"/>
          </p:cNvSpPr>
          <p:nvPr>
            <p:ph idx="17"/>
          </p:nvPr>
        </p:nvSpPr>
        <p:spPr>
          <a:xfrm>
            <a:off x="8137987"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2850881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pter - Purp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6"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spTree>
    <p:extLst>
      <p:ext uri="{BB962C8B-B14F-4D97-AF65-F5344CB8AC3E}">
        <p14:creationId xmlns:p14="http://schemas.microsoft.com/office/powerpoint/2010/main" val="35057020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hapter - Green">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rgbClr val="007C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284442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ic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2751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hapter - Yellow">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tx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231676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hapter - Blu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31827126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hapter - Red">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dirty="0"/>
          </a:p>
        </p:txBody>
      </p:sp>
      <p:cxnSp>
        <p:nvCxnSpPr>
          <p:cNvPr id="13" name="Straight Connector 12"/>
          <p:cNvCxnSpPr/>
          <p:nvPr/>
        </p:nvCxnSpPr>
        <p:spPr>
          <a:xfrm>
            <a:off x="693249" y="3443895"/>
            <a:ext cx="430844" cy="0"/>
          </a:xfrm>
          <a:prstGeom prst="line">
            <a:avLst/>
          </a:prstGeom>
          <a:ln w="6350"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886069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Tree>
    <p:extLst>
      <p:ext uri="{BB962C8B-B14F-4D97-AF65-F5344CB8AC3E}">
        <p14:creationId xmlns:p14="http://schemas.microsoft.com/office/powerpoint/2010/main" val="74528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
        <p:nvSpPr>
          <p:cNvPr id="6" name="Text Placeholder 5"/>
          <p:cNvSpPr txBox="1">
            <a:spLocks/>
          </p:cNvSpPr>
          <p:nvPr userDrawn="1"/>
        </p:nvSpPr>
        <p:spPr>
          <a:xfrm>
            <a:off x="3394365" y="6461554"/>
            <a:ext cx="8293996" cy="227009"/>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2015, 2010, 2005 Pearson Education, Inc. All Rights Reserved</a:t>
            </a:r>
          </a:p>
        </p:txBody>
      </p:sp>
    </p:spTree>
    <p:extLst>
      <p:ext uri="{BB962C8B-B14F-4D97-AF65-F5344CB8AC3E}">
        <p14:creationId xmlns:p14="http://schemas.microsoft.com/office/powerpoint/2010/main" val="1570452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dk1"/>
                </a:solidFill>
                <a:latin typeface="Arial"/>
                <a:ea typeface="Arial"/>
                <a:cs typeface="Arial"/>
                <a:sym typeface="Arial"/>
              </a:rPr>
              <a:pPr>
                <a:buSzPct val="25000"/>
              </a:pPr>
              <a:t>‹#›</a:t>
            </a:fld>
            <a:endParaRPr lang="en-US" sz="900" dirty="0">
              <a:solidFill>
                <a:schemeClr val="dk1"/>
              </a:solidFill>
              <a:latin typeface="Arial"/>
              <a:ea typeface="Arial"/>
              <a:cs typeface="Arial"/>
              <a:sym typeface="Arial"/>
            </a:endParaRPr>
          </a:p>
        </p:txBody>
      </p:sp>
      <p:sp>
        <p:nvSpPr>
          <p:cNvPr id="8" name="Text Placeholder 5"/>
          <p:cNvSpPr txBox="1">
            <a:spLocks/>
          </p:cNvSpPr>
          <p:nvPr userDrawn="1"/>
        </p:nvSpPr>
        <p:spPr>
          <a:xfrm>
            <a:off x="3394365" y="6461554"/>
            <a:ext cx="8293996" cy="227009"/>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2015, 2010, 2005 Pearson Education, Inc. All Rights Reserved</a:t>
            </a:r>
          </a:p>
        </p:txBody>
      </p:sp>
    </p:spTree>
    <p:extLst>
      <p:ext uri="{BB962C8B-B14F-4D97-AF65-F5344CB8AC3E}">
        <p14:creationId xmlns:p14="http://schemas.microsoft.com/office/powerpoint/2010/main" val="6614344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9121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6182871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6960" t="294" r="63584" b="-294"/>
          <a:stretch/>
        </p:blipFill>
        <p:spPr>
          <a:xfrm>
            <a:off x="6877585" y="256253"/>
            <a:ext cx="5102631" cy="6003827"/>
          </a:xfrm>
          <a:prstGeom prst="rect">
            <a:avLst/>
          </a:prstGeom>
        </p:spPr>
      </p:pic>
      <p:sp>
        <p:nvSpPr>
          <p:cNvPr id="2" name="Title 1"/>
          <p:cNvSpPr>
            <a:spLocks noGrp="1"/>
          </p:cNvSpPr>
          <p:nvPr>
            <p:ph type="ctrTitle"/>
          </p:nvPr>
        </p:nvSpPr>
        <p:spPr>
          <a:xfrm>
            <a:off x="663051" y="2723093"/>
            <a:ext cx="5754683" cy="2069041"/>
          </a:xfrm>
        </p:spPr>
        <p:txBody>
          <a:bodyPr anchor="b"/>
          <a:lstStyle/>
          <a:p>
            <a:r>
              <a:rPr lang="en-US"/>
              <a:t>Click to edit Master title style</a:t>
            </a:r>
            <a:endParaRPr lang="nb-NO" dirty="0"/>
          </a:p>
        </p:txBody>
      </p:sp>
      <p:sp>
        <p:nvSpPr>
          <p:cNvPr id="3" name="Subtitle 2"/>
          <p:cNvSpPr>
            <a:spLocks noGrp="1"/>
          </p:cNvSpPr>
          <p:nvPr>
            <p:ph type="subTitle" idx="1"/>
          </p:nvPr>
        </p:nvSpPr>
        <p:spPr>
          <a:xfrm>
            <a:off x="663051" y="5232400"/>
            <a:ext cx="5754683" cy="711200"/>
          </a:xfrm>
        </p:spPr>
        <p:txBody>
          <a:bodyPr lIns="0" rIns="0">
            <a:normAutofit/>
          </a:bodyPr>
          <a:lstStyle>
            <a:lvl1pPr marL="0" indent="0" algn="l">
              <a:buNone/>
              <a:defRPr sz="2133">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F7CDE788-0E4A-4E74-909C-3AFD0E7594A9}" type="datetime1">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813" y="255421"/>
            <a:ext cx="5105400" cy="5968537"/>
          </a:xfrm>
          <a:noFill/>
        </p:spPr>
        <p:txBody>
          <a:bodyPr/>
          <a:lstStyle/>
          <a:p>
            <a:r>
              <a:rPr lang="en-US"/>
              <a:t>Click icon to add picture</a:t>
            </a:r>
            <a:endParaRPr lang="nb-NO" dirty="0"/>
          </a:p>
        </p:txBody>
      </p:sp>
      <p:cxnSp>
        <p:nvCxnSpPr>
          <p:cNvPr id="13" name="Straight Connector 12"/>
          <p:cNvCxnSpPr/>
          <p:nvPr/>
        </p:nvCxnSpPr>
        <p:spPr>
          <a:xfrm>
            <a:off x="659382" y="50313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9" name="Picture 8"/>
          <p:cNvPicPr>
            <a:picLocks noChangeAspect="1"/>
          </p:cNvPicPr>
          <p:nvPr/>
        </p:nvPicPr>
        <p:blipFill rotWithShape="1">
          <a:blip r:embed="rId3"/>
          <a:srcRect l="6509"/>
          <a:stretch/>
        </p:blipFill>
        <p:spPr>
          <a:xfrm>
            <a:off x="659382" y="524195"/>
            <a:ext cx="2416303" cy="1086196"/>
          </a:xfrm>
          <a:prstGeom prst="rect">
            <a:avLst/>
          </a:prstGeom>
        </p:spPr>
      </p:pic>
    </p:spTree>
    <p:extLst>
      <p:ext uri="{BB962C8B-B14F-4D97-AF65-F5344CB8AC3E}">
        <p14:creationId xmlns:p14="http://schemas.microsoft.com/office/powerpoint/2010/main" val="7400545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CA2D44CF-0630-4537-8EBF-01EBF0506255}"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677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 Pic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28955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1_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2997F228-71D4-4406-B20A-E05E95E4D22D}"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2086428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754E8224-AA64-4CBC-AFAA-AEF5ACF491CE}"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43834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 Pic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2E28D8EC-4A79-4DE3-9180-19BF52FDE01B}"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60957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Graph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20127976-0B62-4E17-838C-124B5D426716}"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25971367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 Graph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8072236-24FA-4942-BBC4-1E81E3660C83}"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4692264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om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D9CC4D-387E-4241-9E2E-5CC7BF063E88}"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Tree>
    <p:extLst>
      <p:ext uri="{BB962C8B-B14F-4D97-AF65-F5344CB8AC3E}">
        <p14:creationId xmlns:p14="http://schemas.microsoft.com/office/powerpoint/2010/main" val="40942242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 Grey">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p:txBody>
          <a:bodyPr/>
          <a:lstStyle/>
          <a:p>
            <a:r>
              <a:rPr lang="en-US"/>
              <a:t>Click to edit Master title style</a:t>
            </a:r>
            <a:endParaRPr lang="nb-NO"/>
          </a:p>
        </p:txBody>
      </p:sp>
      <p:sp>
        <p:nvSpPr>
          <p:cNvPr id="4" name="Date Placeholder 3"/>
          <p:cNvSpPr>
            <a:spLocks noGrp="1"/>
          </p:cNvSpPr>
          <p:nvPr>
            <p:ph type="dt" sz="half" idx="10"/>
          </p:nvPr>
        </p:nvSpPr>
        <p:spPr/>
        <p:txBody>
          <a:bodyPr/>
          <a:lstStyle/>
          <a:p>
            <a:fld id="{F3468536-7D6A-48D5-9135-B6F354DAEA5D}"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9" name="Straight Connector 8"/>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3"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4300565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ic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C7D771CF-A633-4F93-8939-A5982DAD8035}"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54212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ext + Pic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490C048E-6FB8-4AF5-BA2A-5B811E1F27EA}"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14096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aph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4E7AAA90-F82B-44EC-A777-30B3FFDD19C8}"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2673936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aph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7818560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 Graph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F53F10C3-6398-4299-AA5B-F4B38CBF0357}"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6377381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4" name="Date Placeholder 3"/>
          <p:cNvSpPr>
            <a:spLocks noGrp="1"/>
          </p:cNvSpPr>
          <p:nvPr>
            <p:ph type="dt" sz="half" idx="10"/>
          </p:nvPr>
        </p:nvSpPr>
        <p:spPr/>
        <p:txBody>
          <a:bodyPr/>
          <a:lstStyle/>
          <a:p>
            <a:fld id="{5C7D47E2-1AE2-41C1-A3FB-099A2F96D3DF}"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9" name="Picture Placeholder 8"/>
          <p:cNvSpPr>
            <a:spLocks noGrp="1"/>
          </p:cNvSpPr>
          <p:nvPr>
            <p:ph type="pic" sz="quarter" idx="13"/>
          </p:nvPr>
        </p:nvSpPr>
        <p:spPr>
          <a:xfrm>
            <a:off x="203200" y="292100"/>
            <a:ext cx="11777133" cy="5968813"/>
          </a:xfrm>
          <a:solidFill>
            <a:srgbClr val="BCCCD1"/>
          </a:solidFill>
        </p:spPr>
        <p:txBody>
          <a:bodyPr/>
          <a:lstStyle/>
          <a:p>
            <a:r>
              <a:rPr lang="en-US"/>
              <a:t>Click icon to add picture</a:t>
            </a:r>
            <a:endParaRPr lang="nb-NO"/>
          </a:p>
        </p:txBody>
      </p:sp>
    </p:spTree>
    <p:extLst>
      <p:ext uri="{BB962C8B-B14F-4D97-AF65-F5344CB8AC3E}">
        <p14:creationId xmlns:p14="http://schemas.microsoft.com/office/powerpoint/2010/main" val="3869848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aph or Quot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3" name="Content Placeholder 2"/>
          <p:cNvSpPr>
            <a:spLocks noGrp="1"/>
          </p:cNvSpPr>
          <p:nvPr>
            <p:ph idx="1" hasCustomPrompt="1"/>
          </p:nvPr>
        </p:nvSpPr>
        <p:spPr>
          <a:xfrm>
            <a:off x="205427" y="292377"/>
            <a:ext cx="11774787" cy="5968537"/>
          </a:xfrm>
        </p:spPr>
        <p:txBody>
          <a:bodyPr anchor="ctr">
            <a:normAutofit/>
          </a:bodyPr>
          <a:lstStyle>
            <a:lvl1pPr marL="0" indent="0" algn="ctr">
              <a:buNone/>
              <a:defRPr sz="4267" b="1">
                <a:latin typeface="Times New Roman"/>
                <a:cs typeface="Times New Roman"/>
              </a:defRPr>
            </a:lvl1pPr>
          </a:lstStyle>
          <a:p>
            <a:pPr lvl="0"/>
            <a:r>
              <a:rPr lang="nb-NO" dirty="0"/>
              <a:t>«</a:t>
            </a:r>
            <a:r>
              <a:rPr lang="nb-NO" dirty="0" err="1"/>
              <a:t>Quote</a:t>
            </a:r>
            <a:r>
              <a:rPr lang="nb-NO" dirty="0"/>
              <a:t>»</a:t>
            </a:r>
          </a:p>
        </p:txBody>
      </p:sp>
      <p:sp>
        <p:nvSpPr>
          <p:cNvPr id="4" name="Date Placeholder 3"/>
          <p:cNvSpPr>
            <a:spLocks noGrp="1"/>
          </p:cNvSpPr>
          <p:nvPr>
            <p:ph type="dt" sz="half" idx="10"/>
          </p:nvPr>
        </p:nvSpPr>
        <p:spPr/>
        <p:txBody>
          <a:bodyPr/>
          <a:lstStyle/>
          <a:p>
            <a:fld id="{E2029E40-67FC-44F2-BCBE-52F52A47FF88}"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14300652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0FB3BA-F0ED-4184-9EA2-13F469BAF875}" type="datetime1">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3840000"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1" name="Rectangle 10"/>
          <p:cNvSpPr/>
          <p:nvPr/>
        </p:nvSpPr>
        <p:spPr>
          <a:xfrm>
            <a:off x="8140213" y="220965"/>
            <a:ext cx="3840000" cy="7141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2" name="Rectangle 11"/>
          <p:cNvSpPr/>
          <p:nvPr/>
        </p:nvSpPr>
        <p:spPr>
          <a:xfrm>
            <a:off x="4172820" y="220965"/>
            <a:ext cx="3840000"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Picture Placeholder 8"/>
          <p:cNvSpPr>
            <a:spLocks noGrp="1"/>
          </p:cNvSpPr>
          <p:nvPr>
            <p:ph type="pic" sz="quarter" idx="13"/>
          </p:nvPr>
        </p:nvSpPr>
        <p:spPr>
          <a:xfrm>
            <a:off x="203200" y="292100"/>
            <a:ext cx="3842227" cy="1994312"/>
          </a:xfrm>
          <a:solidFill>
            <a:srgbClr val="BCCCD1"/>
          </a:solidFill>
        </p:spPr>
        <p:txBody>
          <a:bodyPr/>
          <a:lstStyle/>
          <a:p>
            <a:r>
              <a:rPr lang="en-US"/>
              <a:t>Click icon to add picture</a:t>
            </a:r>
            <a:endParaRPr lang="nb-NO"/>
          </a:p>
        </p:txBody>
      </p:sp>
      <p:sp>
        <p:nvSpPr>
          <p:cNvPr id="14" name="Picture Placeholder 8"/>
          <p:cNvSpPr>
            <a:spLocks noGrp="1"/>
          </p:cNvSpPr>
          <p:nvPr>
            <p:ph type="pic" sz="quarter" idx="14"/>
          </p:nvPr>
        </p:nvSpPr>
        <p:spPr>
          <a:xfrm>
            <a:off x="4170593" y="292100"/>
            <a:ext cx="3842227" cy="1994312"/>
          </a:xfrm>
          <a:solidFill>
            <a:srgbClr val="BCCCD1"/>
          </a:solidFill>
        </p:spPr>
        <p:txBody>
          <a:bodyPr/>
          <a:lstStyle/>
          <a:p>
            <a:r>
              <a:rPr lang="en-US"/>
              <a:t>Click icon to add picture</a:t>
            </a:r>
            <a:endParaRPr lang="nb-NO"/>
          </a:p>
        </p:txBody>
      </p:sp>
      <p:sp>
        <p:nvSpPr>
          <p:cNvPr id="15" name="Picture Placeholder 8"/>
          <p:cNvSpPr>
            <a:spLocks noGrp="1"/>
          </p:cNvSpPr>
          <p:nvPr>
            <p:ph type="pic" sz="quarter" idx="15"/>
          </p:nvPr>
        </p:nvSpPr>
        <p:spPr>
          <a:xfrm>
            <a:off x="8137987" y="292100"/>
            <a:ext cx="3842227" cy="1994312"/>
          </a:xfrm>
          <a:solidFill>
            <a:srgbClr val="BCCCD1"/>
          </a:solidFill>
        </p:spPr>
        <p:txBody>
          <a:bodyPr/>
          <a:lstStyle/>
          <a:p>
            <a:r>
              <a:rPr lang="en-US"/>
              <a:t>Click icon to add picture</a:t>
            </a:r>
            <a:endParaRPr lang="nb-NO"/>
          </a:p>
        </p:txBody>
      </p:sp>
      <p:sp>
        <p:nvSpPr>
          <p:cNvPr id="16" name="Content Placeholder 2"/>
          <p:cNvSpPr>
            <a:spLocks noGrp="1"/>
          </p:cNvSpPr>
          <p:nvPr>
            <p:ph idx="1"/>
          </p:nvPr>
        </p:nvSpPr>
        <p:spPr>
          <a:xfrm>
            <a:off x="205428"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7" name="Content Placeholder 2"/>
          <p:cNvSpPr>
            <a:spLocks noGrp="1"/>
          </p:cNvSpPr>
          <p:nvPr>
            <p:ph idx="16"/>
          </p:nvPr>
        </p:nvSpPr>
        <p:spPr>
          <a:xfrm>
            <a:off x="4172820"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8" name="Content Placeholder 2"/>
          <p:cNvSpPr>
            <a:spLocks noGrp="1"/>
          </p:cNvSpPr>
          <p:nvPr>
            <p:ph idx="17"/>
          </p:nvPr>
        </p:nvSpPr>
        <p:spPr>
          <a:xfrm>
            <a:off x="8137987"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15245974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hapter - Purp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698102E5-8021-413B-A92E-E6CA7B97C17B}" type="datetime1">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6"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spTree>
    <p:extLst>
      <p:ext uri="{BB962C8B-B14F-4D97-AF65-F5344CB8AC3E}">
        <p14:creationId xmlns:p14="http://schemas.microsoft.com/office/powerpoint/2010/main" val="9547885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hapter - Green">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rgbClr val="007C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56EF980-4416-483D-8AC5-276A9707A9C8}" type="datetime1">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38763625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hapter - Yellow">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tx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CBF4D85E-E91D-4B0A-A9AB-889BBE75135E}" type="datetime1">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32832269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hapter - Blu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27D3CAB4-26D1-4C73-A043-E29408907482}" type="datetime1">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17149455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hapter - Red">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AA16DEEC-52F2-403C-A4BB-E3279ABB4D61}" type="datetime1">
              <a:rPr lang="nb-NO" smtClean="0"/>
              <a:t>18.12.2022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dirty="0"/>
          </a:p>
        </p:txBody>
      </p:sp>
      <p:cxnSp>
        <p:nvCxnSpPr>
          <p:cNvPr id="13" name="Straight Connector 12"/>
          <p:cNvCxnSpPr/>
          <p:nvPr/>
        </p:nvCxnSpPr>
        <p:spPr>
          <a:xfrm>
            <a:off x="693249" y="3443895"/>
            <a:ext cx="430844" cy="0"/>
          </a:xfrm>
          <a:prstGeom prst="line">
            <a:avLst/>
          </a:prstGeom>
          <a:ln w="6350"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26388614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nb-NO"/>
              <a:t>Tittel på foredraget</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25E7E40A-AD85-48B7-9903-6C44AC6C1245}" type="datetime1">
              <a:rPr lang="nb-NO" smtClean="0"/>
              <a:t>18.12.2022</a:t>
            </a:fld>
            <a:endParaRPr dirty="0"/>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dk1"/>
                </a:solidFill>
                <a:latin typeface="Arial"/>
                <a:ea typeface="Arial"/>
                <a:cs typeface="Arial"/>
                <a:sym typeface="Arial"/>
              </a:rPr>
              <a:pPr>
                <a:buSzPct val="25000"/>
              </a:pPr>
              <a:t>‹#›</a:t>
            </a:fld>
            <a:endParaRPr lang="en-US" sz="9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46404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 Graph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3736232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600" y="16002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609600" y="39624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nb-NO"/>
              <a:t>Tittel på foredraget</a:t>
            </a:r>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CB2A153C-B36A-4445-AEBA-9EF604C16909}" type="datetime1">
              <a:rPr lang="nb-NO" smtClean="0"/>
              <a:t>18.12.2022</a:t>
            </a:fld>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121419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6960" t="294" r="63584" b="-294"/>
          <a:stretch/>
        </p:blipFill>
        <p:spPr>
          <a:xfrm>
            <a:off x="6877585" y="256253"/>
            <a:ext cx="5102631" cy="6003827"/>
          </a:xfrm>
          <a:prstGeom prst="rect">
            <a:avLst/>
          </a:prstGeom>
        </p:spPr>
      </p:pic>
      <p:sp>
        <p:nvSpPr>
          <p:cNvPr id="2" name="Title 1"/>
          <p:cNvSpPr>
            <a:spLocks noGrp="1"/>
          </p:cNvSpPr>
          <p:nvPr>
            <p:ph type="ctrTitle"/>
          </p:nvPr>
        </p:nvSpPr>
        <p:spPr>
          <a:xfrm>
            <a:off x="663051" y="2723093"/>
            <a:ext cx="5754683" cy="2069041"/>
          </a:xfrm>
        </p:spPr>
        <p:txBody>
          <a:bodyPr anchor="b"/>
          <a:lstStyle/>
          <a:p>
            <a:r>
              <a:rPr lang="en-US"/>
              <a:t>Click to edit Master title style</a:t>
            </a:r>
            <a:endParaRPr lang="nb-NO" dirty="0"/>
          </a:p>
        </p:txBody>
      </p:sp>
      <p:sp>
        <p:nvSpPr>
          <p:cNvPr id="3" name="Subtitle 2"/>
          <p:cNvSpPr>
            <a:spLocks noGrp="1"/>
          </p:cNvSpPr>
          <p:nvPr>
            <p:ph type="subTitle" idx="1"/>
          </p:nvPr>
        </p:nvSpPr>
        <p:spPr>
          <a:xfrm>
            <a:off x="663051" y="5232400"/>
            <a:ext cx="5754683" cy="711200"/>
          </a:xfrm>
        </p:spPr>
        <p:txBody>
          <a:bodyPr lIns="0" rIns="0">
            <a:normAutofit/>
          </a:bodyPr>
          <a:lstStyle>
            <a:lvl1pPr marL="0" indent="0" algn="l">
              <a:buNone/>
              <a:defRPr sz="2133">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407A7D9-6D78-45DC-9588-3A28FC72B293}" type="slidenum">
              <a:rPr lang="en-US" smtClean="0"/>
              <a:t>‹#›</a:t>
            </a:fld>
            <a:endParaRPr lang="en-US"/>
          </a:p>
        </p:txBody>
      </p:sp>
      <p:sp>
        <p:nvSpPr>
          <p:cNvPr id="12" name="Picture Placeholder 11"/>
          <p:cNvSpPr>
            <a:spLocks noGrp="1"/>
          </p:cNvSpPr>
          <p:nvPr>
            <p:ph type="pic" sz="quarter" idx="13"/>
          </p:nvPr>
        </p:nvSpPr>
        <p:spPr>
          <a:xfrm>
            <a:off x="6874813" y="255421"/>
            <a:ext cx="5105400" cy="5968537"/>
          </a:xfrm>
          <a:noFill/>
        </p:spPr>
        <p:txBody>
          <a:bodyPr/>
          <a:lstStyle/>
          <a:p>
            <a:r>
              <a:rPr lang="en-US"/>
              <a:t>Click icon to add picture</a:t>
            </a:r>
            <a:endParaRPr lang="nb-NO" dirty="0"/>
          </a:p>
        </p:txBody>
      </p:sp>
      <p:cxnSp>
        <p:nvCxnSpPr>
          <p:cNvPr id="13" name="Straight Connector 12"/>
          <p:cNvCxnSpPr/>
          <p:nvPr/>
        </p:nvCxnSpPr>
        <p:spPr>
          <a:xfrm>
            <a:off x="659382" y="50313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9" name="Picture 8"/>
          <p:cNvPicPr>
            <a:picLocks noChangeAspect="1"/>
          </p:cNvPicPr>
          <p:nvPr/>
        </p:nvPicPr>
        <p:blipFill rotWithShape="1">
          <a:blip r:embed="rId3"/>
          <a:srcRect l="6509"/>
          <a:stretch/>
        </p:blipFill>
        <p:spPr>
          <a:xfrm>
            <a:off x="659382" y="524195"/>
            <a:ext cx="2416303" cy="1086196"/>
          </a:xfrm>
          <a:prstGeom prst="rect">
            <a:avLst/>
          </a:prstGeom>
        </p:spPr>
      </p:pic>
    </p:spTree>
    <p:extLst>
      <p:ext uri="{BB962C8B-B14F-4D97-AF65-F5344CB8AC3E}">
        <p14:creationId xmlns:p14="http://schemas.microsoft.com/office/powerpoint/2010/main" val="37283097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79579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1_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4579716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ic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3595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 Pic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47750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Graph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0987382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ext + Graph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40923654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om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Tree>
    <p:extLst>
      <p:ext uri="{BB962C8B-B14F-4D97-AF65-F5344CB8AC3E}">
        <p14:creationId xmlns:p14="http://schemas.microsoft.com/office/powerpoint/2010/main" val="33915711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ext - Grey">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p:txBody>
          <a:bodyPr/>
          <a:lstStyle/>
          <a:p>
            <a:r>
              <a:rPr lang="en-US"/>
              <a:t>Click to edit Master title style</a:t>
            </a:r>
            <a:endParaRPr lang="nb-NO"/>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9" name="Straight Connector 8"/>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3"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2557148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m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Tree>
    <p:extLst>
      <p:ext uri="{BB962C8B-B14F-4D97-AF65-F5344CB8AC3E}">
        <p14:creationId xmlns:p14="http://schemas.microsoft.com/office/powerpoint/2010/main" val="6383306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ic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4832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xt + Pic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5067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Graph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32407686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 Graph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41888387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9" name="Picture Placeholder 8"/>
          <p:cNvSpPr>
            <a:spLocks noGrp="1"/>
          </p:cNvSpPr>
          <p:nvPr>
            <p:ph type="pic" sz="quarter" idx="13"/>
          </p:nvPr>
        </p:nvSpPr>
        <p:spPr>
          <a:xfrm>
            <a:off x="203200" y="292100"/>
            <a:ext cx="11777133" cy="5968813"/>
          </a:xfrm>
          <a:solidFill>
            <a:srgbClr val="BCCCD1"/>
          </a:solidFill>
        </p:spPr>
        <p:txBody>
          <a:bodyPr/>
          <a:lstStyle/>
          <a:p>
            <a:r>
              <a:rPr lang="en-US"/>
              <a:t>Click icon to add picture</a:t>
            </a:r>
            <a:endParaRPr lang="nb-NO"/>
          </a:p>
        </p:txBody>
      </p:sp>
    </p:spTree>
    <p:extLst>
      <p:ext uri="{BB962C8B-B14F-4D97-AF65-F5344CB8AC3E}">
        <p14:creationId xmlns:p14="http://schemas.microsoft.com/office/powerpoint/2010/main" val="34459237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Graph or Quot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3" name="Content Placeholder 2"/>
          <p:cNvSpPr>
            <a:spLocks noGrp="1"/>
          </p:cNvSpPr>
          <p:nvPr>
            <p:ph idx="1" hasCustomPrompt="1"/>
          </p:nvPr>
        </p:nvSpPr>
        <p:spPr>
          <a:xfrm>
            <a:off x="205427" y="292377"/>
            <a:ext cx="11774787" cy="5968537"/>
          </a:xfrm>
        </p:spPr>
        <p:txBody>
          <a:bodyPr anchor="ctr">
            <a:normAutofit/>
          </a:bodyPr>
          <a:lstStyle>
            <a:lvl1pPr marL="0" indent="0" algn="ctr">
              <a:buNone/>
              <a:defRPr sz="4267" b="1">
                <a:latin typeface="Times New Roman"/>
                <a:cs typeface="Times New Roman"/>
              </a:defRPr>
            </a:lvl1pPr>
          </a:lstStyle>
          <a:p>
            <a:pPr lvl="0"/>
            <a:r>
              <a:rPr lang="nb-NO" dirty="0"/>
              <a:t>«</a:t>
            </a:r>
            <a:r>
              <a:rPr lang="nb-NO" dirty="0" err="1"/>
              <a:t>Quote</a:t>
            </a:r>
            <a:r>
              <a:rPr lang="nb-NO" dirty="0"/>
              <a:t>»</a:t>
            </a:r>
          </a:p>
        </p:txBody>
      </p:sp>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20079731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7A7D9-6D78-45DC-9588-3A28FC72B293}" type="slidenum">
              <a:rPr lang="en-US" smtClean="0"/>
              <a:t>‹#›</a:t>
            </a:fld>
            <a:endParaRPr lang="en-US"/>
          </a:p>
        </p:txBody>
      </p:sp>
      <p:sp>
        <p:nvSpPr>
          <p:cNvPr id="8" name="Rectangle 7"/>
          <p:cNvSpPr/>
          <p:nvPr/>
        </p:nvSpPr>
        <p:spPr>
          <a:xfrm>
            <a:off x="205427" y="220965"/>
            <a:ext cx="3840000"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1" name="Rectangle 10"/>
          <p:cNvSpPr/>
          <p:nvPr/>
        </p:nvSpPr>
        <p:spPr>
          <a:xfrm>
            <a:off x="8140213" y="220965"/>
            <a:ext cx="3840000" cy="7141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2" name="Rectangle 11"/>
          <p:cNvSpPr/>
          <p:nvPr/>
        </p:nvSpPr>
        <p:spPr>
          <a:xfrm>
            <a:off x="4172820" y="220965"/>
            <a:ext cx="3840000"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Picture Placeholder 8"/>
          <p:cNvSpPr>
            <a:spLocks noGrp="1"/>
          </p:cNvSpPr>
          <p:nvPr>
            <p:ph type="pic" sz="quarter" idx="13"/>
          </p:nvPr>
        </p:nvSpPr>
        <p:spPr>
          <a:xfrm>
            <a:off x="203200" y="292100"/>
            <a:ext cx="3842227" cy="1994312"/>
          </a:xfrm>
          <a:solidFill>
            <a:srgbClr val="BCCCD1"/>
          </a:solidFill>
        </p:spPr>
        <p:txBody>
          <a:bodyPr/>
          <a:lstStyle/>
          <a:p>
            <a:r>
              <a:rPr lang="en-US"/>
              <a:t>Click icon to add picture</a:t>
            </a:r>
            <a:endParaRPr lang="nb-NO"/>
          </a:p>
        </p:txBody>
      </p:sp>
      <p:sp>
        <p:nvSpPr>
          <p:cNvPr id="14" name="Picture Placeholder 8"/>
          <p:cNvSpPr>
            <a:spLocks noGrp="1"/>
          </p:cNvSpPr>
          <p:nvPr>
            <p:ph type="pic" sz="quarter" idx="14"/>
          </p:nvPr>
        </p:nvSpPr>
        <p:spPr>
          <a:xfrm>
            <a:off x="4170593" y="292100"/>
            <a:ext cx="3842227" cy="1994312"/>
          </a:xfrm>
          <a:solidFill>
            <a:srgbClr val="BCCCD1"/>
          </a:solidFill>
        </p:spPr>
        <p:txBody>
          <a:bodyPr/>
          <a:lstStyle/>
          <a:p>
            <a:r>
              <a:rPr lang="en-US"/>
              <a:t>Click icon to add picture</a:t>
            </a:r>
            <a:endParaRPr lang="nb-NO"/>
          </a:p>
        </p:txBody>
      </p:sp>
      <p:sp>
        <p:nvSpPr>
          <p:cNvPr id="15" name="Picture Placeholder 8"/>
          <p:cNvSpPr>
            <a:spLocks noGrp="1"/>
          </p:cNvSpPr>
          <p:nvPr>
            <p:ph type="pic" sz="quarter" idx="15"/>
          </p:nvPr>
        </p:nvSpPr>
        <p:spPr>
          <a:xfrm>
            <a:off x="8137987" y="292100"/>
            <a:ext cx="3842227" cy="1994312"/>
          </a:xfrm>
          <a:solidFill>
            <a:srgbClr val="BCCCD1"/>
          </a:solidFill>
        </p:spPr>
        <p:txBody>
          <a:bodyPr/>
          <a:lstStyle/>
          <a:p>
            <a:r>
              <a:rPr lang="en-US"/>
              <a:t>Click icon to add picture</a:t>
            </a:r>
            <a:endParaRPr lang="nb-NO"/>
          </a:p>
        </p:txBody>
      </p:sp>
      <p:sp>
        <p:nvSpPr>
          <p:cNvPr id="16" name="Content Placeholder 2"/>
          <p:cNvSpPr>
            <a:spLocks noGrp="1"/>
          </p:cNvSpPr>
          <p:nvPr>
            <p:ph idx="1"/>
          </p:nvPr>
        </p:nvSpPr>
        <p:spPr>
          <a:xfrm>
            <a:off x="205428"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7" name="Content Placeholder 2"/>
          <p:cNvSpPr>
            <a:spLocks noGrp="1"/>
          </p:cNvSpPr>
          <p:nvPr>
            <p:ph idx="16"/>
          </p:nvPr>
        </p:nvSpPr>
        <p:spPr>
          <a:xfrm>
            <a:off x="4172820"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8" name="Content Placeholder 2"/>
          <p:cNvSpPr>
            <a:spLocks noGrp="1"/>
          </p:cNvSpPr>
          <p:nvPr>
            <p:ph idx="17"/>
          </p:nvPr>
        </p:nvSpPr>
        <p:spPr>
          <a:xfrm>
            <a:off x="8137987"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16334961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hapter - Purp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407A7D9-6D78-45DC-9588-3A28FC72B293}" type="slidenum">
              <a:rPr lang="en-US" smtClean="0"/>
              <a:t>‹#›</a:t>
            </a:fld>
            <a:endParaRPr lang="en-US"/>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6"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spTree>
    <p:extLst>
      <p:ext uri="{BB962C8B-B14F-4D97-AF65-F5344CB8AC3E}">
        <p14:creationId xmlns:p14="http://schemas.microsoft.com/office/powerpoint/2010/main" val="1729164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hapter - Green">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rgbClr val="007C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407A7D9-6D78-45DC-9588-3A28FC72B293}" type="slidenum">
              <a:rPr lang="en-US" smtClean="0"/>
              <a:t>‹#›</a:t>
            </a:fld>
            <a:endParaRPr lang="en-US"/>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39198788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hapter - Yellow">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tx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407A7D9-6D78-45DC-9588-3A28FC72B293}" type="slidenum">
              <a:rPr lang="en-US" smtClean="0"/>
              <a:t>‹#›</a:t>
            </a:fld>
            <a:endParaRPr lang="en-US"/>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70712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 Grey">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p:txBody>
          <a:bodyPr/>
          <a:lstStyle/>
          <a:p>
            <a:r>
              <a:rPr lang="en-US"/>
              <a:t>Click to edit Master title style</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18.12.2022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9" name="Straight Connector 8"/>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3"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21595226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hapter - Blu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407A7D9-6D78-45DC-9588-3A28FC72B293}" type="slidenum">
              <a:rPr lang="en-US" smtClean="0"/>
              <a:t>‹#›</a:t>
            </a:fld>
            <a:endParaRPr lang="en-US"/>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35665117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hapter - Red">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A531DDF5-4725-4178-A7BD-44A08DCF48CE}" type="datetimeFigureOut">
              <a:rPr lang="en-US" smtClean="0"/>
              <a:t>12/18/2022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407A7D9-6D78-45DC-9588-3A28FC72B293}" type="slidenum">
              <a:rPr lang="en-US" smtClean="0"/>
              <a:t>‹#›</a:t>
            </a:fld>
            <a:endParaRPr lang="en-US"/>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dirty="0"/>
          </a:p>
        </p:txBody>
      </p:sp>
      <p:cxnSp>
        <p:nvCxnSpPr>
          <p:cNvPr id="13" name="Straight Connector 12"/>
          <p:cNvCxnSpPr/>
          <p:nvPr/>
        </p:nvCxnSpPr>
        <p:spPr>
          <a:xfrm>
            <a:off x="693249" y="3443895"/>
            <a:ext cx="430844" cy="0"/>
          </a:xfrm>
          <a:prstGeom prst="line">
            <a:avLst/>
          </a:prstGeom>
          <a:ln w="6350"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26930480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1B1C-A90F-4904-AA77-617E2C5141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89BA1D-F367-4DDB-8129-AA3502A9F6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166969-CF74-4C90-A56B-84BDE8A553E8}"/>
              </a:ext>
            </a:extLst>
          </p:cNvPr>
          <p:cNvSpPr>
            <a:spLocks noGrp="1"/>
          </p:cNvSpPr>
          <p:nvPr>
            <p:ph type="dt" sz="half" idx="10"/>
          </p:nvPr>
        </p:nvSpPr>
        <p:spPr/>
        <p:txBody>
          <a:bodyPr/>
          <a:lstStyle/>
          <a:p>
            <a:fld id="{ACFC3DEE-3E6F-4A8F-B67A-1040C5232C4B}" type="datetimeFigureOut">
              <a:rPr lang="en-US" smtClean="0"/>
              <a:t>12/18/2022</a:t>
            </a:fld>
            <a:endParaRPr lang="en-US"/>
          </a:p>
        </p:txBody>
      </p:sp>
      <p:sp>
        <p:nvSpPr>
          <p:cNvPr id="5" name="Footer Placeholder 4">
            <a:extLst>
              <a:ext uri="{FF2B5EF4-FFF2-40B4-BE49-F238E27FC236}">
                <a16:creationId xmlns:a16="http://schemas.microsoft.com/office/drawing/2014/main" id="{ABAD38D5-D166-4A38-A518-55B1267CD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2A070-83FC-4305-A462-A03CBFA43335}"/>
              </a:ext>
            </a:extLst>
          </p:cNvPr>
          <p:cNvSpPr>
            <a:spLocks noGrp="1"/>
          </p:cNvSpPr>
          <p:nvPr>
            <p:ph type="sldNum" sz="quarter" idx="12"/>
          </p:nvPr>
        </p:nvSpPr>
        <p:spPr/>
        <p:txBody>
          <a:bodyPr/>
          <a:lstStyle/>
          <a:p>
            <a:fld id="{7DCE4F97-E485-4E98-975E-BD4B7A7A6C43}" type="slidenum">
              <a:rPr lang="en-US" smtClean="0"/>
              <a:t>‹#›</a:t>
            </a:fld>
            <a:endParaRPr lang="en-US"/>
          </a:p>
        </p:txBody>
      </p:sp>
    </p:spTree>
    <p:extLst>
      <p:ext uri="{BB962C8B-B14F-4D97-AF65-F5344CB8AC3E}">
        <p14:creationId xmlns:p14="http://schemas.microsoft.com/office/powerpoint/2010/main" val="12241446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6C90E-EAF3-4E7C-926A-42873DCC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3E85C0-AB65-43C1-978B-54A5EE5A6E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35474-7E04-4CA7-AEBE-D4941F1D5C7E}"/>
              </a:ext>
            </a:extLst>
          </p:cNvPr>
          <p:cNvSpPr>
            <a:spLocks noGrp="1"/>
          </p:cNvSpPr>
          <p:nvPr>
            <p:ph type="dt" sz="half" idx="10"/>
          </p:nvPr>
        </p:nvSpPr>
        <p:spPr/>
        <p:txBody>
          <a:bodyPr/>
          <a:lstStyle/>
          <a:p>
            <a:fld id="{ACFC3DEE-3E6F-4A8F-B67A-1040C5232C4B}" type="datetimeFigureOut">
              <a:rPr lang="en-US" smtClean="0"/>
              <a:t>12/18/2022</a:t>
            </a:fld>
            <a:endParaRPr lang="en-US"/>
          </a:p>
        </p:txBody>
      </p:sp>
      <p:sp>
        <p:nvSpPr>
          <p:cNvPr id="5" name="Footer Placeholder 4">
            <a:extLst>
              <a:ext uri="{FF2B5EF4-FFF2-40B4-BE49-F238E27FC236}">
                <a16:creationId xmlns:a16="http://schemas.microsoft.com/office/drawing/2014/main" id="{280D8361-D3F4-4E2D-81C0-816DA9B8A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199DA-1789-4DBC-805A-B620708D60CF}"/>
              </a:ext>
            </a:extLst>
          </p:cNvPr>
          <p:cNvSpPr>
            <a:spLocks noGrp="1"/>
          </p:cNvSpPr>
          <p:nvPr>
            <p:ph type="sldNum" sz="quarter" idx="12"/>
          </p:nvPr>
        </p:nvSpPr>
        <p:spPr/>
        <p:txBody>
          <a:bodyPr/>
          <a:lstStyle/>
          <a:p>
            <a:fld id="{7DCE4F97-E485-4E98-975E-BD4B7A7A6C43}" type="slidenum">
              <a:rPr lang="en-US" smtClean="0"/>
              <a:t>‹#›</a:t>
            </a:fld>
            <a:endParaRPr lang="en-US"/>
          </a:p>
        </p:txBody>
      </p:sp>
    </p:spTree>
    <p:extLst>
      <p:ext uri="{BB962C8B-B14F-4D97-AF65-F5344CB8AC3E}">
        <p14:creationId xmlns:p14="http://schemas.microsoft.com/office/powerpoint/2010/main" val="7537450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0325-47D2-4EE7-A2EA-7C9C387B56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1E007B-FD2D-489D-B6D5-1FD2779882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780995-CF3B-4341-B24D-22DF19F9E1AE}"/>
              </a:ext>
            </a:extLst>
          </p:cNvPr>
          <p:cNvSpPr>
            <a:spLocks noGrp="1"/>
          </p:cNvSpPr>
          <p:nvPr>
            <p:ph type="dt" sz="half" idx="10"/>
          </p:nvPr>
        </p:nvSpPr>
        <p:spPr/>
        <p:txBody>
          <a:bodyPr/>
          <a:lstStyle/>
          <a:p>
            <a:fld id="{ACFC3DEE-3E6F-4A8F-B67A-1040C5232C4B}" type="datetimeFigureOut">
              <a:rPr lang="en-US" smtClean="0"/>
              <a:t>12/18/2022</a:t>
            </a:fld>
            <a:endParaRPr lang="en-US"/>
          </a:p>
        </p:txBody>
      </p:sp>
      <p:sp>
        <p:nvSpPr>
          <p:cNvPr id="5" name="Footer Placeholder 4">
            <a:extLst>
              <a:ext uri="{FF2B5EF4-FFF2-40B4-BE49-F238E27FC236}">
                <a16:creationId xmlns:a16="http://schemas.microsoft.com/office/drawing/2014/main" id="{BB38433E-D4D0-469D-BD73-CAD988239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EB2C0-29B8-499A-BC0A-E9D050F87120}"/>
              </a:ext>
            </a:extLst>
          </p:cNvPr>
          <p:cNvSpPr>
            <a:spLocks noGrp="1"/>
          </p:cNvSpPr>
          <p:nvPr>
            <p:ph type="sldNum" sz="quarter" idx="12"/>
          </p:nvPr>
        </p:nvSpPr>
        <p:spPr/>
        <p:txBody>
          <a:bodyPr/>
          <a:lstStyle/>
          <a:p>
            <a:fld id="{7DCE4F97-E485-4E98-975E-BD4B7A7A6C43}" type="slidenum">
              <a:rPr lang="en-US" smtClean="0"/>
              <a:t>‹#›</a:t>
            </a:fld>
            <a:endParaRPr lang="en-US"/>
          </a:p>
        </p:txBody>
      </p:sp>
    </p:spTree>
    <p:extLst>
      <p:ext uri="{BB962C8B-B14F-4D97-AF65-F5344CB8AC3E}">
        <p14:creationId xmlns:p14="http://schemas.microsoft.com/office/powerpoint/2010/main" val="31124672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3618A-0932-4E8F-BE70-C3C9AA5808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D726AE-0604-4855-8BFF-A6EE6C8BB4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7AC032-9D85-4B77-BCB9-3BEE23D3EF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CBA74B-6E4F-44EE-B1EA-377B540C8119}"/>
              </a:ext>
            </a:extLst>
          </p:cNvPr>
          <p:cNvSpPr>
            <a:spLocks noGrp="1"/>
          </p:cNvSpPr>
          <p:nvPr>
            <p:ph type="dt" sz="half" idx="10"/>
          </p:nvPr>
        </p:nvSpPr>
        <p:spPr/>
        <p:txBody>
          <a:bodyPr/>
          <a:lstStyle/>
          <a:p>
            <a:fld id="{ACFC3DEE-3E6F-4A8F-B67A-1040C5232C4B}" type="datetimeFigureOut">
              <a:rPr lang="en-US" smtClean="0"/>
              <a:t>12/18/2022</a:t>
            </a:fld>
            <a:endParaRPr lang="en-US"/>
          </a:p>
        </p:txBody>
      </p:sp>
      <p:sp>
        <p:nvSpPr>
          <p:cNvPr id="6" name="Footer Placeholder 5">
            <a:extLst>
              <a:ext uri="{FF2B5EF4-FFF2-40B4-BE49-F238E27FC236}">
                <a16:creationId xmlns:a16="http://schemas.microsoft.com/office/drawing/2014/main" id="{089C396D-D45F-4FA4-98BC-C2D680B3F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E1604-ACD7-4EA1-ADBE-1B01B4BB88DE}"/>
              </a:ext>
            </a:extLst>
          </p:cNvPr>
          <p:cNvSpPr>
            <a:spLocks noGrp="1"/>
          </p:cNvSpPr>
          <p:nvPr>
            <p:ph type="sldNum" sz="quarter" idx="12"/>
          </p:nvPr>
        </p:nvSpPr>
        <p:spPr/>
        <p:txBody>
          <a:bodyPr/>
          <a:lstStyle/>
          <a:p>
            <a:fld id="{7DCE4F97-E485-4E98-975E-BD4B7A7A6C43}" type="slidenum">
              <a:rPr lang="en-US" smtClean="0"/>
              <a:t>‹#›</a:t>
            </a:fld>
            <a:endParaRPr lang="en-US"/>
          </a:p>
        </p:txBody>
      </p:sp>
    </p:spTree>
    <p:extLst>
      <p:ext uri="{BB962C8B-B14F-4D97-AF65-F5344CB8AC3E}">
        <p14:creationId xmlns:p14="http://schemas.microsoft.com/office/powerpoint/2010/main" val="13615687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5DE52-2A1A-4131-9934-84A9C0E086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A918D9-B695-4C1E-AFB3-25BA2842D6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F392CF-A846-489F-B442-D52698B679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B39AF8-5370-4EA2-A6E6-E3B7714C7F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E5D32C-DB58-4CCF-8EA8-AEBCBB453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DF7BD7-13CE-4A86-83EB-6703C4CAF66F}"/>
              </a:ext>
            </a:extLst>
          </p:cNvPr>
          <p:cNvSpPr>
            <a:spLocks noGrp="1"/>
          </p:cNvSpPr>
          <p:nvPr>
            <p:ph type="dt" sz="half" idx="10"/>
          </p:nvPr>
        </p:nvSpPr>
        <p:spPr/>
        <p:txBody>
          <a:bodyPr/>
          <a:lstStyle/>
          <a:p>
            <a:fld id="{ACFC3DEE-3E6F-4A8F-B67A-1040C5232C4B}" type="datetimeFigureOut">
              <a:rPr lang="en-US" smtClean="0"/>
              <a:t>12/18/2022</a:t>
            </a:fld>
            <a:endParaRPr lang="en-US"/>
          </a:p>
        </p:txBody>
      </p:sp>
      <p:sp>
        <p:nvSpPr>
          <p:cNvPr id="8" name="Footer Placeholder 7">
            <a:extLst>
              <a:ext uri="{FF2B5EF4-FFF2-40B4-BE49-F238E27FC236}">
                <a16:creationId xmlns:a16="http://schemas.microsoft.com/office/drawing/2014/main" id="{B2D0A944-2BF6-4F27-8339-06DDC0FC71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E7149F-D9A3-45D1-9811-413E7C035569}"/>
              </a:ext>
            </a:extLst>
          </p:cNvPr>
          <p:cNvSpPr>
            <a:spLocks noGrp="1"/>
          </p:cNvSpPr>
          <p:nvPr>
            <p:ph type="sldNum" sz="quarter" idx="12"/>
          </p:nvPr>
        </p:nvSpPr>
        <p:spPr/>
        <p:txBody>
          <a:bodyPr/>
          <a:lstStyle/>
          <a:p>
            <a:fld id="{7DCE4F97-E485-4E98-975E-BD4B7A7A6C43}" type="slidenum">
              <a:rPr lang="en-US" smtClean="0"/>
              <a:t>‹#›</a:t>
            </a:fld>
            <a:endParaRPr lang="en-US"/>
          </a:p>
        </p:txBody>
      </p:sp>
    </p:spTree>
    <p:extLst>
      <p:ext uri="{BB962C8B-B14F-4D97-AF65-F5344CB8AC3E}">
        <p14:creationId xmlns:p14="http://schemas.microsoft.com/office/powerpoint/2010/main" val="41259569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0AF2A-9D7F-4B6A-B816-26A2A5A69F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9835E0-35FB-4C35-A251-4CF8B641622F}"/>
              </a:ext>
            </a:extLst>
          </p:cNvPr>
          <p:cNvSpPr>
            <a:spLocks noGrp="1"/>
          </p:cNvSpPr>
          <p:nvPr>
            <p:ph type="dt" sz="half" idx="10"/>
          </p:nvPr>
        </p:nvSpPr>
        <p:spPr/>
        <p:txBody>
          <a:bodyPr/>
          <a:lstStyle/>
          <a:p>
            <a:fld id="{ACFC3DEE-3E6F-4A8F-B67A-1040C5232C4B}" type="datetimeFigureOut">
              <a:rPr lang="en-US" smtClean="0"/>
              <a:t>12/18/2022</a:t>
            </a:fld>
            <a:endParaRPr lang="en-US"/>
          </a:p>
        </p:txBody>
      </p:sp>
      <p:sp>
        <p:nvSpPr>
          <p:cNvPr id="4" name="Footer Placeholder 3">
            <a:extLst>
              <a:ext uri="{FF2B5EF4-FFF2-40B4-BE49-F238E27FC236}">
                <a16:creationId xmlns:a16="http://schemas.microsoft.com/office/drawing/2014/main" id="{3F7DC583-CF37-478F-BB3C-546B662152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8CC0D5-D8C7-4A43-A7D9-6EA0089EDCBF}"/>
              </a:ext>
            </a:extLst>
          </p:cNvPr>
          <p:cNvSpPr>
            <a:spLocks noGrp="1"/>
          </p:cNvSpPr>
          <p:nvPr>
            <p:ph type="sldNum" sz="quarter" idx="12"/>
          </p:nvPr>
        </p:nvSpPr>
        <p:spPr/>
        <p:txBody>
          <a:bodyPr/>
          <a:lstStyle/>
          <a:p>
            <a:fld id="{7DCE4F97-E485-4E98-975E-BD4B7A7A6C43}" type="slidenum">
              <a:rPr lang="en-US" smtClean="0"/>
              <a:t>‹#›</a:t>
            </a:fld>
            <a:endParaRPr lang="en-US"/>
          </a:p>
        </p:txBody>
      </p:sp>
    </p:spTree>
    <p:extLst>
      <p:ext uri="{BB962C8B-B14F-4D97-AF65-F5344CB8AC3E}">
        <p14:creationId xmlns:p14="http://schemas.microsoft.com/office/powerpoint/2010/main" val="38075519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51F355-858F-4F41-80C4-CD40EB1BCE0E}"/>
              </a:ext>
            </a:extLst>
          </p:cNvPr>
          <p:cNvSpPr>
            <a:spLocks noGrp="1"/>
          </p:cNvSpPr>
          <p:nvPr>
            <p:ph type="dt" sz="half" idx="10"/>
          </p:nvPr>
        </p:nvSpPr>
        <p:spPr/>
        <p:txBody>
          <a:bodyPr/>
          <a:lstStyle/>
          <a:p>
            <a:fld id="{ACFC3DEE-3E6F-4A8F-B67A-1040C5232C4B}" type="datetimeFigureOut">
              <a:rPr lang="en-US" smtClean="0"/>
              <a:t>12/18/2022</a:t>
            </a:fld>
            <a:endParaRPr lang="en-US"/>
          </a:p>
        </p:txBody>
      </p:sp>
      <p:sp>
        <p:nvSpPr>
          <p:cNvPr id="3" name="Footer Placeholder 2">
            <a:extLst>
              <a:ext uri="{FF2B5EF4-FFF2-40B4-BE49-F238E27FC236}">
                <a16:creationId xmlns:a16="http://schemas.microsoft.com/office/drawing/2014/main" id="{B0D331A4-6895-4353-9C84-3D7E8844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84519F-24F9-4ACD-8278-1DFD4BD6D553}"/>
              </a:ext>
            </a:extLst>
          </p:cNvPr>
          <p:cNvSpPr>
            <a:spLocks noGrp="1"/>
          </p:cNvSpPr>
          <p:nvPr>
            <p:ph type="sldNum" sz="quarter" idx="12"/>
          </p:nvPr>
        </p:nvSpPr>
        <p:spPr/>
        <p:txBody>
          <a:bodyPr/>
          <a:lstStyle/>
          <a:p>
            <a:fld id="{7DCE4F97-E485-4E98-975E-BD4B7A7A6C43}" type="slidenum">
              <a:rPr lang="en-US" smtClean="0"/>
              <a:t>‹#›</a:t>
            </a:fld>
            <a:endParaRPr lang="en-US"/>
          </a:p>
        </p:txBody>
      </p:sp>
    </p:spTree>
    <p:extLst>
      <p:ext uri="{BB962C8B-B14F-4D97-AF65-F5344CB8AC3E}">
        <p14:creationId xmlns:p14="http://schemas.microsoft.com/office/powerpoint/2010/main" val="5902070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8605-F4C7-4D22-BAF3-4DA96F4BB2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396DC0-20F4-4B58-B144-2B485DED1F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BC7A25-4861-4893-86AC-5EF60C39E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D529F5-02CC-44BA-82A6-72F26FE2FF4D}"/>
              </a:ext>
            </a:extLst>
          </p:cNvPr>
          <p:cNvSpPr>
            <a:spLocks noGrp="1"/>
          </p:cNvSpPr>
          <p:nvPr>
            <p:ph type="dt" sz="half" idx="10"/>
          </p:nvPr>
        </p:nvSpPr>
        <p:spPr/>
        <p:txBody>
          <a:bodyPr/>
          <a:lstStyle/>
          <a:p>
            <a:fld id="{ACFC3DEE-3E6F-4A8F-B67A-1040C5232C4B}" type="datetimeFigureOut">
              <a:rPr lang="en-US" smtClean="0"/>
              <a:t>12/18/2022</a:t>
            </a:fld>
            <a:endParaRPr lang="en-US"/>
          </a:p>
        </p:txBody>
      </p:sp>
      <p:sp>
        <p:nvSpPr>
          <p:cNvPr id="6" name="Footer Placeholder 5">
            <a:extLst>
              <a:ext uri="{FF2B5EF4-FFF2-40B4-BE49-F238E27FC236}">
                <a16:creationId xmlns:a16="http://schemas.microsoft.com/office/drawing/2014/main" id="{55F92E74-4C11-4F7F-924C-E44D5A969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F38DE-CED7-4AAE-9034-9B774C4BEE8D}"/>
              </a:ext>
            </a:extLst>
          </p:cNvPr>
          <p:cNvSpPr>
            <a:spLocks noGrp="1"/>
          </p:cNvSpPr>
          <p:nvPr>
            <p:ph type="sldNum" sz="quarter" idx="12"/>
          </p:nvPr>
        </p:nvSpPr>
        <p:spPr/>
        <p:txBody>
          <a:bodyPr/>
          <a:lstStyle/>
          <a:p>
            <a:fld id="{7DCE4F97-E485-4E98-975E-BD4B7A7A6C43}" type="slidenum">
              <a:rPr lang="en-US" smtClean="0"/>
              <a:t>‹#›</a:t>
            </a:fld>
            <a:endParaRPr lang="en-US"/>
          </a:p>
        </p:txBody>
      </p:sp>
    </p:spTree>
    <p:extLst>
      <p:ext uri="{BB962C8B-B14F-4D97-AF65-F5344CB8AC3E}">
        <p14:creationId xmlns:p14="http://schemas.microsoft.com/office/powerpoint/2010/main" val="3761676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image" Target="../media/image1.pn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image" Target="../media/image1.png"/><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image" Target="../media/image1.png"/><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heme" Target="../theme/theme5.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4804" y="570881"/>
            <a:ext cx="10615795" cy="1143000"/>
          </a:xfrm>
          <a:prstGeom prst="rect">
            <a:avLst/>
          </a:prstGeom>
        </p:spPr>
        <p:txBody>
          <a:bodyPr vert="horz" lIns="0" tIns="0" rIns="0" bIns="0" rtlCol="0" anchor="ctr">
            <a:normAutofit/>
          </a:bodyPr>
          <a:lstStyle/>
          <a:p>
            <a:r>
              <a:rPr lang="nb-NO" dirty="0"/>
              <a:t>Klikk for å redigere tittelstil</a:t>
            </a:r>
          </a:p>
        </p:txBody>
      </p:sp>
      <p:sp>
        <p:nvSpPr>
          <p:cNvPr id="3" name="Text Placeholder 2"/>
          <p:cNvSpPr>
            <a:spLocks noGrp="1"/>
          </p:cNvSpPr>
          <p:nvPr>
            <p:ph type="body" idx="1"/>
          </p:nvPr>
        </p:nvSpPr>
        <p:spPr>
          <a:xfrm>
            <a:off x="783004" y="2126457"/>
            <a:ext cx="10707595" cy="3800208"/>
          </a:xfrm>
          <a:prstGeom prst="rect">
            <a:avLst/>
          </a:prstGeom>
        </p:spPr>
        <p:txBody>
          <a:bodyPr vert="horz" lIns="91440" tIns="0" rIns="9144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4" name="Date Placeholder 3"/>
          <p:cNvSpPr>
            <a:spLocks noGrp="1"/>
          </p:cNvSpPr>
          <p:nvPr>
            <p:ph type="dt" sz="half" idx="2"/>
          </p:nvPr>
        </p:nvSpPr>
        <p:spPr>
          <a:xfrm>
            <a:off x="1828542" y="6446386"/>
            <a:ext cx="2205709" cy="212821"/>
          </a:xfrm>
          <a:prstGeom prst="rect">
            <a:avLst/>
          </a:prstGeom>
        </p:spPr>
        <p:txBody>
          <a:bodyPr vert="horz" lIns="0" tIns="0" rIns="0" bIns="0" rtlCol="0" anchor="ctr"/>
          <a:lstStyle>
            <a:lvl1pPr algn="l">
              <a:defRPr sz="1067">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3"/>
          </p:nvPr>
        </p:nvSpPr>
        <p:spPr>
          <a:xfrm>
            <a:off x="3981984" y="6446386"/>
            <a:ext cx="3860800" cy="212821"/>
          </a:xfrm>
          <a:prstGeom prst="rect">
            <a:avLst/>
          </a:prstGeom>
        </p:spPr>
        <p:txBody>
          <a:bodyPr vert="horz" lIns="0" tIns="0" rIns="0" bIns="0" rtlCol="0" anchor="ctr"/>
          <a:lstStyle>
            <a:lvl1pPr algn="ctr">
              <a:defRPr sz="1067">
                <a:solidFill>
                  <a:schemeClr val="tx1"/>
                </a:solidFill>
              </a:defRPr>
            </a:lvl1pPr>
          </a:lstStyle>
          <a:p>
            <a:r>
              <a:rPr lang="nb-NO"/>
              <a:t>Tittel på foredraget</a:t>
            </a:r>
            <a:endParaRPr lang="nb-NO" dirty="0"/>
          </a:p>
        </p:txBody>
      </p:sp>
      <p:sp>
        <p:nvSpPr>
          <p:cNvPr id="6" name="Slide Number Placeholder 5"/>
          <p:cNvSpPr>
            <a:spLocks noGrp="1"/>
          </p:cNvSpPr>
          <p:nvPr>
            <p:ph type="sldNum" sz="quarter" idx="4"/>
          </p:nvPr>
        </p:nvSpPr>
        <p:spPr>
          <a:xfrm>
            <a:off x="9135413" y="6446386"/>
            <a:ext cx="2844800" cy="212821"/>
          </a:xfrm>
          <a:prstGeom prst="rect">
            <a:avLst/>
          </a:prstGeom>
        </p:spPr>
        <p:txBody>
          <a:bodyPr vert="horz" lIns="0" tIns="0" rIns="0" bIns="0" rtlCol="0" anchor="ctr"/>
          <a:lstStyle>
            <a:lvl1pPr algn="r">
              <a:defRPr sz="1067">
                <a:solidFill>
                  <a:schemeClr val="tx1"/>
                </a:solidFill>
              </a:defRPr>
            </a:lvl1pPr>
          </a:lstStyle>
          <a:p>
            <a:fld id="{AAE70B66-0019-4FA2-8F09-A8AEF25B5BFF}" type="slidenum">
              <a:rPr lang="nb-NO" smtClean="0"/>
              <a:t>‹#›</a:t>
            </a:fld>
            <a:endParaRPr lang="nb-NO"/>
          </a:p>
        </p:txBody>
      </p:sp>
      <p:pic>
        <p:nvPicPr>
          <p:cNvPr id="8" name="Picture 7"/>
          <p:cNvPicPr>
            <a:picLocks noChangeAspect="1"/>
          </p:cNvPicPr>
          <p:nvPr/>
        </p:nvPicPr>
        <p:blipFill>
          <a:blip r:embed="rId23"/>
          <a:stretch>
            <a:fillRect/>
          </a:stretch>
        </p:blipFill>
        <p:spPr>
          <a:xfrm>
            <a:off x="99570" y="6250439"/>
            <a:ext cx="1569439" cy="659583"/>
          </a:xfrm>
          <a:prstGeom prst="rect">
            <a:avLst/>
          </a:prstGeom>
        </p:spPr>
      </p:pic>
    </p:spTree>
    <p:extLst>
      <p:ext uri="{BB962C8B-B14F-4D97-AF65-F5344CB8AC3E}">
        <p14:creationId xmlns:p14="http://schemas.microsoft.com/office/powerpoint/2010/main" val="180092589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Lst>
  <p:txStyles>
    <p:titleStyle>
      <a:lvl1pPr algn="l" defTabSz="609585" rtl="0" eaLnBrk="1" latinLnBrk="0" hangingPunct="1">
        <a:spcBef>
          <a:spcPct val="0"/>
        </a:spcBef>
        <a:buNone/>
        <a:defRPr sz="4267" b="1" kern="1200">
          <a:solidFill>
            <a:schemeClr val="tx1"/>
          </a:solidFill>
          <a:latin typeface="Times New Roman"/>
          <a:ea typeface="+mj-ea"/>
          <a:cs typeface="Times New Roman"/>
        </a:defRPr>
      </a:lvl1pPr>
    </p:titleStyle>
    <p:body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4804" y="570881"/>
            <a:ext cx="10615795" cy="1143000"/>
          </a:xfrm>
          <a:prstGeom prst="rect">
            <a:avLst/>
          </a:prstGeom>
        </p:spPr>
        <p:txBody>
          <a:bodyPr vert="horz" lIns="0" tIns="0" rIns="0" bIns="0" rtlCol="0" anchor="ctr">
            <a:normAutofit/>
          </a:bodyPr>
          <a:lstStyle/>
          <a:p>
            <a:r>
              <a:rPr lang="nb-NO" dirty="0"/>
              <a:t>Klikk for å redigere tittelstil</a:t>
            </a:r>
          </a:p>
        </p:txBody>
      </p:sp>
      <p:sp>
        <p:nvSpPr>
          <p:cNvPr id="3" name="Text Placeholder 2"/>
          <p:cNvSpPr>
            <a:spLocks noGrp="1"/>
          </p:cNvSpPr>
          <p:nvPr>
            <p:ph type="body" idx="1"/>
          </p:nvPr>
        </p:nvSpPr>
        <p:spPr>
          <a:xfrm>
            <a:off x="783004" y="2126457"/>
            <a:ext cx="10707595" cy="3800208"/>
          </a:xfrm>
          <a:prstGeom prst="rect">
            <a:avLst/>
          </a:prstGeom>
        </p:spPr>
        <p:txBody>
          <a:bodyPr vert="horz" lIns="91440" tIns="0" rIns="9144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4" name="Date Placeholder 3"/>
          <p:cNvSpPr>
            <a:spLocks noGrp="1"/>
          </p:cNvSpPr>
          <p:nvPr>
            <p:ph type="dt" sz="half" idx="2"/>
          </p:nvPr>
        </p:nvSpPr>
        <p:spPr>
          <a:xfrm>
            <a:off x="1828542" y="6446386"/>
            <a:ext cx="2205709" cy="212821"/>
          </a:xfrm>
          <a:prstGeom prst="rect">
            <a:avLst/>
          </a:prstGeom>
        </p:spPr>
        <p:txBody>
          <a:bodyPr vert="horz" lIns="0" tIns="0" rIns="0" bIns="0" rtlCol="0" anchor="ctr"/>
          <a:lstStyle>
            <a:lvl1pPr algn="l">
              <a:defRPr sz="1067">
                <a:solidFill>
                  <a:schemeClr val="tx1"/>
                </a:solidFill>
              </a:defRPr>
            </a:lvl1pPr>
          </a:lstStyle>
          <a:p>
            <a:fld id="{0DBFEE91-C3F9-4E6F-B7EE-6E391E27B426}" type="datetimeFigureOut">
              <a:rPr lang="nb-NO" smtClean="0"/>
              <a:t>18.12.2022</a:t>
            </a:fld>
            <a:endParaRPr lang="nb-NO"/>
          </a:p>
        </p:txBody>
      </p:sp>
      <p:sp>
        <p:nvSpPr>
          <p:cNvPr id="5" name="Footer Placeholder 4"/>
          <p:cNvSpPr>
            <a:spLocks noGrp="1"/>
          </p:cNvSpPr>
          <p:nvPr>
            <p:ph type="ftr" sz="quarter" idx="3"/>
          </p:nvPr>
        </p:nvSpPr>
        <p:spPr>
          <a:xfrm>
            <a:off x="3981984" y="6446386"/>
            <a:ext cx="3860800" cy="212821"/>
          </a:xfrm>
          <a:prstGeom prst="rect">
            <a:avLst/>
          </a:prstGeom>
        </p:spPr>
        <p:txBody>
          <a:bodyPr vert="horz" lIns="0" tIns="0" rIns="0" bIns="0" rtlCol="0" anchor="ctr"/>
          <a:lstStyle>
            <a:lvl1pPr algn="ctr">
              <a:defRPr sz="1067">
                <a:solidFill>
                  <a:schemeClr val="tx1"/>
                </a:solidFill>
              </a:defRPr>
            </a:lvl1pPr>
          </a:lstStyle>
          <a:p>
            <a:endParaRPr lang="nb-NO"/>
          </a:p>
        </p:txBody>
      </p:sp>
      <p:sp>
        <p:nvSpPr>
          <p:cNvPr id="6" name="Slide Number Placeholder 5"/>
          <p:cNvSpPr>
            <a:spLocks noGrp="1"/>
          </p:cNvSpPr>
          <p:nvPr>
            <p:ph type="sldNum" sz="quarter" idx="4"/>
          </p:nvPr>
        </p:nvSpPr>
        <p:spPr>
          <a:xfrm>
            <a:off x="9135413" y="6446386"/>
            <a:ext cx="2844800" cy="212821"/>
          </a:xfrm>
          <a:prstGeom prst="rect">
            <a:avLst/>
          </a:prstGeom>
        </p:spPr>
        <p:txBody>
          <a:bodyPr vert="horz" lIns="0" tIns="0" rIns="0" bIns="0" rtlCol="0" anchor="ctr"/>
          <a:lstStyle>
            <a:lvl1pPr algn="r">
              <a:defRPr sz="1067">
                <a:solidFill>
                  <a:schemeClr val="tx1"/>
                </a:solidFill>
              </a:defRPr>
            </a:lvl1pPr>
          </a:lstStyle>
          <a:p>
            <a:fld id="{AAE70B66-0019-4FA2-8F09-A8AEF25B5BFF}" type="slidenum">
              <a:rPr lang="nb-NO" smtClean="0"/>
              <a:t>‹#›</a:t>
            </a:fld>
            <a:endParaRPr lang="nb-NO"/>
          </a:p>
        </p:txBody>
      </p:sp>
      <p:pic>
        <p:nvPicPr>
          <p:cNvPr id="8" name="Picture 7"/>
          <p:cNvPicPr>
            <a:picLocks noChangeAspect="1"/>
          </p:cNvPicPr>
          <p:nvPr/>
        </p:nvPicPr>
        <p:blipFill>
          <a:blip r:embed="rId28"/>
          <a:stretch>
            <a:fillRect/>
          </a:stretch>
        </p:blipFill>
        <p:spPr>
          <a:xfrm>
            <a:off x="99570" y="6250439"/>
            <a:ext cx="1569439" cy="659583"/>
          </a:xfrm>
          <a:prstGeom prst="rect">
            <a:avLst/>
          </a:prstGeom>
        </p:spPr>
      </p:pic>
    </p:spTree>
    <p:extLst>
      <p:ext uri="{BB962C8B-B14F-4D97-AF65-F5344CB8AC3E}">
        <p14:creationId xmlns:p14="http://schemas.microsoft.com/office/powerpoint/2010/main" val="405569784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Lst>
  <p:txStyles>
    <p:titleStyle>
      <a:lvl1pPr algn="l" defTabSz="609585" rtl="0" eaLnBrk="1" latinLnBrk="0" hangingPunct="1">
        <a:spcBef>
          <a:spcPct val="0"/>
        </a:spcBef>
        <a:buNone/>
        <a:defRPr sz="4267" b="1" kern="1200">
          <a:solidFill>
            <a:schemeClr val="tx1"/>
          </a:solidFill>
          <a:latin typeface="Times New Roman"/>
          <a:ea typeface="+mj-ea"/>
          <a:cs typeface="Times New Roman"/>
        </a:defRPr>
      </a:lvl1pPr>
    </p:titleStyle>
    <p:body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4804" y="570881"/>
            <a:ext cx="10615795" cy="1143000"/>
          </a:xfrm>
          <a:prstGeom prst="rect">
            <a:avLst/>
          </a:prstGeom>
        </p:spPr>
        <p:txBody>
          <a:bodyPr vert="horz" lIns="0" tIns="0" rIns="0" bIns="0" rtlCol="0" anchor="ctr">
            <a:normAutofit/>
          </a:bodyPr>
          <a:lstStyle/>
          <a:p>
            <a:r>
              <a:rPr lang="nb-NO" dirty="0"/>
              <a:t>Klikk for å redigere tittelstil</a:t>
            </a:r>
          </a:p>
        </p:txBody>
      </p:sp>
      <p:sp>
        <p:nvSpPr>
          <p:cNvPr id="3" name="Text Placeholder 2"/>
          <p:cNvSpPr>
            <a:spLocks noGrp="1"/>
          </p:cNvSpPr>
          <p:nvPr>
            <p:ph type="body" idx="1"/>
          </p:nvPr>
        </p:nvSpPr>
        <p:spPr>
          <a:xfrm>
            <a:off x="783004" y="2126457"/>
            <a:ext cx="10707595" cy="3800208"/>
          </a:xfrm>
          <a:prstGeom prst="rect">
            <a:avLst/>
          </a:prstGeom>
        </p:spPr>
        <p:txBody>
          <a:bodyPr vert="horz" lIns="91440" tIns="0" rIns="9144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4" name="Date Placeholder 3"/>
          <p:cNvSpPr>
            <a:spLocks noGrp="1"/>
          </p:cNvSpPr>
          <p:nvPr>
            <p:ph type="dt" sz="half" idx="2"/>
          </p:nvPr>
        </p:nvSpPr>
        <p:spPr>
          <a:xfrm>
            <a:off x="1828542" y="6446386"/>
            <a:ext cx="2205709" cy="212821"/>
          </a:xfrm>
          <a:prstGeom prst="rect">
            <a:avLst/>
          </a:prstGeom>
        </p:spPr>
        <p:txBody>
          <a:bodyPr vert="horz" lIns="0" tIns="0" rIns="0" bIns="0" rtlCol="0" anchor="ctr"/>
          <a:lstStyle>
            <a:lvl1pPr algn="l">
              <a:defRPr sz="1067">
                <a:solidFill>
                  <a:schemeClr val="tx1"/>
                </a:solidFill>
              </a:defRPr>
            </a:lvl1pPr>
          </a:lstStyle>
          <a:p>
            <a:fld id="{92644F7F-5A5E-42D6-BE38-75F92E44677E}" type="datetime1">
              <a:rPr lang="nb-NO" smtClean="0"/>
              <a:t>18.12.2022</a:t>
            </a:fld>
            <a:endParaRPr lang="nb-NO"/>
          </a:p>
        </p:txBody>
      </p:sp>
      <p:sp>
        <p:nvSpPr>
          <p:cNvPr id="5" name="Footer Placeholder 4"/>
          <p:cNvSpPr>
            <a:spLocks noGrp="1"/>
          </p:cNvSpPr>
          <p:nvPr>
            <p:ph type="ftr" sz="quarter" idx="3"/>
          </p:nvPr>
        </p:nvSpPr>
        <p:spPr>
          <a:xfrm>
            <a:off x="3981984" y="6446386"/>
            <a:ext cx="3860800" cy="212821"/>
          </a:xfrm>
          <a:prstGeom prst="rect">
            <a:avLst/>
          </a:prstGeom>
        </p:spPr>
        <p:txBody>
          <a:bodyPr vert="horz" lIns="0" tIns="0" rIns="0" bIns="0" rtlCol="0" anchor="ctr"/>
          <a:lstStyle>
            <a:lvl1pPr algn="ctr">
              <a:defRPr sz="1067">
                <a:solidFill>
                  <a:schemeClr val="tx1"/>
                </a:solidFill>
              </a:defRPr>
            </a:lvl1pPr>
          </a:lstStyle>
          <a:p>
            <a:r>
              <a:rPr lang="nb-NO"/>
              <a:t>Tittel på foredraget</a:t>
            </a:r>
            <a:endParaRPr lang="nb-NO" dirty="0"/>
          </a:p>
        </p:txBody>
      </p:sp>
      <p:sp>
        <p:nvSpPr>
          <p:cNvPr id="6" name="Slide Number Placeholder 5"/>
          <p:cNvSpPr>
            <a:spLocks noGrp="1"/>
          </p:cNvSpPr>
          <p:nvPr>
            <p:ph type="sldNum" sz="quarter" idx="4"/>
          </p:nvPr>
        </p:nvSpPr>
        <p:spPr>
          <a:xfrm>
            <a:off x="9135413" y="6446386"/>
            <a:ext cx="2844800" cy="212821"/>
          </a:xfrm>
          <a:prstGeom prst="rect">
            <a:avLst/>
          </a:prstGeom>
        </p:spPr>
        <p:txBody>
          <a:bodyPr vert="horz" lIns="0" tIns="0" rIns="0" bIns="0" rtlCol="0" anchor="ctr"/>
          <a:lstStyle>
            <a:lvl1pPr algn="r">
              <a:defRPr sz="1067">
                <a:solidFill>
                  <a:schemeClr val="tx1"/>
                </a:solidFill>
              </a:defRPr>
            </a:lvl1pPr>
          </a:lstStyle>
          <a:p>
            <a:fld id="{AAE70B66-0019-4FA2-8F09-A8AEF25B5BFF}" type="slidenum">
              <a:rPr lang="nb-NO" smtClean="0"/>
              <a:t>‹#›</a:t>
            </a:fld>
            <a:endParaRPr lang="nb-NO"/>
          </a:p>
        </p:txBody>
      </p:sp>
      <p:pic>
        <p:nvPicPr>
          <p:cNvPr id="8" name="Picture 7"/>
          <p:cNvPicPr>
            <a:picLocks noChangeAspect="1"/>
          </p:cNvPicPr>
          <p:nvPr/>
        </p:nvPicPr>
        <p:blipFill>
          <a:blip r:embed="rId25"/>
          <a:stretch>
            <a:fillRect/>
          </a:stretch>
        </p:blipFill>
        <p:spPr>
          <a:xfrm>
            <a:off x="99570" y="6250439"/>
            <a:ext cx="1569439" cy="659583"/>
          </a:xfrm>
          <a:prstGeom prst="rect">
            <a:avLst/>
          </a:prstGeom>
        </p:spPr>
      </p:pic>
    </p:spTree>
    <p:extLst>
      <p:ext uri="{BB962C8B-B14F-4D97-AF65-F5344CB8AC3E}">
        <p14:creationId xmlns:p14="http://schemas.microsoft.com/office/powerpoint/2010/main" val="44991205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p:hf hdr="0" ftr="0" dt="0"/>
  <p:txStyles>
    <p:titleStyle>
      <a:lvl1pPr algn="l" defTabSz="609585" rtl="0" eaLnBrk="1" latinLnBrk="0" hangingPunct="1">
        <a:spcBef>
          <a:spcPct val="0"/>
        </a:spcBef>
        <a:buNone/>
        <a:defRPr sz="4267" b="1" kern="1200">
          <a:solidFill>
            <a:schemeClr val="tx1"/>
          </a:solidFill>
          <a:latin typeface="Times New Roman"/>
          <a:ea typeface="+mj-ea"/>
          <a:cs typeface="Times New Roman"/>
        </a:defRPr>
      </a:lvl1pPr>
    </p:titleStyle>
    <p:body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4804" y="570881"/>
            <a:ext cx="10615795" cy="1143000"/>
          </a:xfrm>
          <a:prstGeom prst="rect">
            <a:avLst/>
          </a:prstGeom>
        </p:spPr>
        <p:txBody>
          <a:bodyPr vert="horz" lIns="0" tIns="0" rIns="0" bIns="0" rtlCol="0" anchor="ctr">
            <a:normAutofit/>
          </a:bodyPr>
          <a:lstStyle/>
          <a:p>
            <a:r>
              <a:rPr lang="nb-NO" dirty="0"/>
              <a:t>Klikk for å redigere tittelstil</a:t>
            </a:r>
          </a:p>
        </p:txBody>
      </p:sp>
      <p:sp>
        <p:nvSpPr>
          <p:cNvPr id="3" name="Text Placeholder 2"/>
          <p:cNvSpPr>
            <a:spLocks noGrp="1"/>
          </p:cNvSpPr>
          <p:nvPr>
            <p:ph type="body" idx="1"/>
          </p:nvPr>
        </p:nvSpPr>
        <p:spPr>
          <a:xfrm>
            <a:off x="783004" y="2126457"/>
            <a:ext cx="10707595" cy="3800208"/>
          </a:xfrm>
          <a:prstGeom prst="rect">
            <a:avLst/>
          </a:prstGeom>
        </p:spPr>
        <p:txBody>
          <a:bodyPr vert="horz" lIns="91440" tIns="0" rIns="9144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4" name="Date Placeholder 3"/>
          <p:cNvSpPr>
            <a:spLocks noGrp="1"/>
          </p:cNvSpPr>
          <p:nvPr>
            <p:ph type="dt" sz="half" idx="2"/>
          </p:nvPr>
        </p:nvSpPr>
        <p:spPr>
          <a:xfrm>
            <a:off x="1828542" y="6446386"/>
            <a:ext cx="2205709" cy="212821"/>
          </a:xfrm>
          <a:prstGeom prst="rect">
            <a:avLst/>
          </a:prstGeom>
        </p:spPr>
        <p:txBody>
          <a:bodyPr vert="horz" lIns="0" tIns="0" rIns="0" bIns="0" rtlCol="0" anchor="ctr"/>
          <a:lstStyle>
            <a:lvl1pPr algn="l">
              <a:defRPr sz="1067">
                <a:solidFill>
                  <a:schemeClr val="tx1"/>
                </a:solidFill>
              </a:defRPr>
            </a:lvl1pPr>
          </a:lstStyle>
          <a:p>
            <a:fld id="{A531DDF5-4725-4178-A7BD-44A08DCF48CE}" type="datetimeFigureOut">
              <a:rPr lang="en-US" smtClean="0"/>
              <a:t>12/18/2022</a:t>
            </a:fld>
            <a:endParaRPr lang="en-US"/>
          </a:p>
        </p:txBody>
      </p:sp>
      <p:sp>
        <p:nvSpPr>
          <p:cNvPr id="5" name="Footer Placeholder 4"/>
          <p:cNvSpPr>
            <a:spLocks noGrp="1"/>
          </p:cNvSpPr>
          <p:nvPr>
            <p:ph type="ftr" sz="quarter" idx="3"/>
          </p:nvPr>
        </p:nvSpPr>
        <p:spPr>
          <a:xfrm>
            <a:off x="3981984" y="6446386"/>
            <a:ext cx="3860800" cy="212821"/>
          </a:xfrm>
          <a:prstGeom prst="rect">
            <a:avLst/>
          </a:prstGeom>
        </p:spPr>
        <p:txBody>
          <a:bodyPr vert="horz" lIns="0" tIns="0" rIns="0" bIns="0" rtlCol="0" anchor="ctr"/>
          <a:lstStyle>
            <a:lvl1pPr algn="ctr">
              <a:defRPr sz="1067">
                <a:solidFill>
                  <a:schemeClr val="tx1"/>
                </a:solidFill>
              </a:defRPr>
            </a:lvl1pPr>
          </a:lstStyle>
          <a:p>
            <a:endParaRPr lang="en-US"/>
          </a:p>
        </p:txBody>
      </p:sp>
      <p:sp>
        <p:nvSpPr>
          <p:cNvPr id="6" name="Slide Number Placeholder 5"/>
          <p:cNvSpPr>
            <a:spLocks noGrp="1"/>
          </p:cNvSpPr>
          <p:nvPr>
            <p:ph type="sldNum" sz="quarter" idx="4"/>
          </p:nvPr>
        </p:nvSpPr>
        <p:spPr>
          <a:xfrm>
            <a:off x="9135413" y="6446386"/>
            <a:ext cx="2844800" cy="212821"/>
          </a:xfrm>
          <a:prstGeom prst="rect">
            <a:avLst/>
          </a:prstGeom>
        </p:spPr>
        <p:txBody>
          <a:bodyPr vert="horz" lIns="0" tIns="0" rIns="0" bIns="0" rtlCol="0" anchor="ctr"/>
          <a:lstStyle>
            <a:lvl1pPr algn="r">
              <a:defRPr sz="1067">
                <a:solidFill>
                  <a:schemeClr val="tx1"/>
                </a:solidFill>
              </a:defRPr>
            </a:lvl1pPr>
          </a:lstStyle>
          <a:p>
            <a:fld id="{D407A7D9-6D78-45DC-9588-3A28FC72B293}" type="slidenum">
              <a:rPr lang="en-US" smtClean="0"/>
              <a:t>‹#›</a:t>
            </a:fld>
            <a:endParaRPr lang="en-US"/>
          </a:p>
        </p:txBody>
      </p:sp>
      <p:pic>
        <p:nvPicPr>
          <p:cNvPr id="8" name="Picture 7"/>
          <p:cNvPicPr>
            <a:picLocks noChangeAspect="1"/>
          </p:cNvPicPr>
          <p:nvPr/>
        </p:nvPicPr>
        <p:blipFill>
          <a:blip r:embed="rId23"/>
          <a:stretch>
            <a:fillRect/>
          </a:stretch>
        </p:blipFill>
        <p:spPr>
          <a:xfrm>
            <a:off x="99570" y="6250439"/>
            <a:ext cx="1569439" cy="659583"/>
          </a:xfrm>
          <a:prstGeom prst="rect">
            <a:avLst/>
          </a:prstGeom>
        </p:spPr>
      </p:pic>
    </p:spTree>
    <p:extLst>
      <p:ext uri="{BB962C8B-B14F-4D97-AF65-F5344CB8AC3E}">
        <p14:creationId xmlns:p14="http://schemas.microsoft.com/office/powerpoint/2010/main" val="127617218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Lst>
  <p:txStyles>
    <p:titleStyle>
      <a:lvl1pPr algn="l" defTabSz="609585" rtl="0" eaLnBrk="1" latinLnBrk="0" hangingPunct="1">
        <a:spcBef>
          <a:spcPct val="0"/>
        </a:spcBef>
        <a:buNone/>
        <a:defRPr sz="4267" b="1" kern="1200">
          <a:solidFill>
            <a:schemeClr val="tx1"/>
          </a:solidFill>
          <a:latin typeface="Times New Roman"/>
          <a:ea typeface="+mj-ea"/>
          <a:cs typeface="Times New Roman"/>
        </a:defRPr>
      </a:lvl1pPr>
    </p:titleStyle>
    <p:body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33FBAD-0E09-4B08-A501-AB63C9678F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15EE75-022B-401C-8321-9A48C50DDA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FFBCF-A198-41C7-B362-77197119D5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FC3DEE-3E6F-4A8F-B67A-1040C5232C4B}" type="datetimeFigureOut">
              <a:rPr lang="en-US" smtClean="0"/>
              <a:t>12/18/2022</a:t>
            </a:fld>
            <a:endParaRPr lang="en-US"/>
          </a:p>
        </p:txBody>
      </p:sp>
      <p:sp>
        <p:nvSpPr>
          <p:cNvPr id="5" name="Footer Placeholder 4">
            <a:extLst>
              <a:ext uri="{FF2B5EF4-FFF2-40B4-BE49-F238E27FC236}">
                <a16:creationId xmlns:a16="http://schemas.microsoft.com/office/drawing/2014/main" id="{FCBBAA97-3637-43F0-91E6-A2DA0B6E6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D80D8A-9615-4E4C-B7E4-571A032C34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E4F97-E485-4E98-975E-BD4B7A7A6C43}" type="slidenum">
              <a:rPr lang="en-US" smtClean="0"/>
              <a:t>‹#›</a:t>
            </a:fld>
            <a:endParaRPr lang="en-US"/>
          </a:p>
        </p:txBody>
      </p:sp>
    </p:spTree>
    <p:extLst>
      <p:ext uri="{BB962C8B-B14F-4D97-AF65-F5344CB8AC3E}">
        <p14:creationId xmlns:p14="http://schemas.microsoft.com/office/powerpoint/2010/main" val="719227149"/>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6.jpeg"/><Relationship Id="rId10" Type="http://schemas.openxmlformats.org/officeDocument/2006/relationships/image" Target="../media/image16.jpeg"/><Relationship Id="rId4" Type="http://schemas.openxmlformats.org/officeDocument/2006/relationships/image" Target="../media/image11.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49.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2.xml"/><Relationship Id="rId5" Type="http://schemas.openxmlformats.org/officeDocument/2006/relationships/image" Target="../media/image33.png"/><Relationship Id="rId4" Type="http://schemas.openxmlformats.org/officeDocument/2006/relationships/image" Target="../media/image32.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2.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72.xml"/><Relationship Id="rId5" Type="http://schemas.openxmlformats.org/officeDocument/2006/relationships/image" Target="../media/image39.emf"/><Relationship Id="rId4" Type="http://schemas.openxmlformats.org/officeDocument/2006/relationships/image" Target="../media/image38.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Le74ewlajx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youtube.com/watch?v=fsG1XaZEa78"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2.xml"/></Relationships>
</file>

<file path=ppt/slides/_rels/slide6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2.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1.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9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3.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3.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00.png"/><Relationship Id="rId1" Type="http://schemas.openxmlformats.org/officeDocument/2006/relationships/slideLayout" Target="../slideLayouts/slideLayout93.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3.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9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5.xm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2" Type="http://schemas.openxmlformats.org/officeDocument/2006/relationships/hyperlink" Target="https://www.cs.usfca.edu/~galles/visualization/BPlusTree.html" TargetMode="External"/><Relationship Id="rId1" Type="http://schemas.openxmlformats.org/officeDocument/2006/relationships/slideLayout" Target="../slideLayouts/slideLayout9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9.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b-NO" dirty="0"/>
              <a:t>End-semester Review</a:t>
            </a:r>
            <a:br>
              <a:rPr lang="nb-NO" dirty="0"/>
            </a:br>
            <a:r>
              <a:rPr lang="nb-NO" dirty="0"/>
              <a:t>Part 1</a:t>
            </a:r>
          </a:p>
        </p:txBody>
      </p:sp>
      <p:sp>
        <p:nvSpPr>
          <p:cNvPr id="3" name="Subtitle 2"/>
          <p:cNvSpPr>
            <a:spLocks noGrp="1"/>
          </p:cNvSpPr>
          <p:nvPr>
            <p:ph type="subTitle" idx="1"/>
          </p:nvPr>
        </p:nvSpPr>
        <p:spPr/>
        <p:txBody>
          <a:bodyPr>
            <a:normAutofit lnSpcReduction="10000"/>
          </a:bodyPr>
          <a:lstStyle/>
          <a:p>
            <a:r>
              <a:rPr lang="nb-NO" dirty="0"/>
              <a:t>Ali Chelli</a:t>
            </a:r>
          </a:p>
          <a:p>
            <a:r>
              <a:rPr lang="nb-NO" dirty="0"/>
              <a:t>Course: Database 2 (DAT2000R)</a:t>
            </a:r>
          </a:p>
          <a:p>
            <a:endParaRPr lang="nb-NO" dirty="0"/>
          </a:p>
        </p:txBody>
      </p:sp>
      <p:pic>
        <p:nvPicPr>
          <p:cNvPr id="7" name="Picture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795" b="2795"/>
          <a:stretch>
            <a:fillRect/>
          </a:stretch>
        </p:blipFill>
        <p:spPr/>
      </p:pic>
    </p:spTree>
    <p:extLst>
      <p:ext uri="{BB962C8B-B14F-4D97-AF65-F5344CB8AC3E}">
        <p14:creationId xmlns:p14="http://schemas.microsoft.com/office/powerpoint/2010/main" val="804839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sz="4400" dirty="0"/>
              <a:t>Database Management System (DBMS)</a:t>
            </a:r>
            <a:endParaRPr lang="nb-NO" dirty="0"/>
          </a:p>
        </p:txBody>
      </p:sp>
      <p:sp>
        <p:nvSpPr>
          <p:cNvPr id="4" name="Content Placeholder 3"/>
          <p:cNvSpPr txBox="1">
            <a:spLocks noGrp="1"/>
          </p:cNvSpPr>
          <p:nvPr>
            <p:ph idx="1"/>
          </p:nvPr>
        </p:nvSpPr>
        <p:spPr>
          <a:xfrm>
            <a:off x="783004" y="1960201"/>
            <a:ext cx="10004445" cy="3151632"/>
          </a:xfrm>
          <a:prstGeom prst="rect">
            <a:avLst/>
          </a:prstGeom>
          <a:noFill/>
        </p:spPr>
        <p:txBody>
          <a:bodyPr wrap="square" rtlCol="0">
            <a:spAutoFit/>
          </a:bodyPr>
          <a:lstStyle/>
          <a:p>
            <a:pPr marL="285750" indent="-285750">
              <a:buFont typeface="Arial" panose="020B0604020202020204" pitchFamily="34" charset="0"/>
              <a:buChar char="•"/>
            </a:pPr>
            <a:r>
              <a:rPr lang="en-US" sz="3200" dirty="0"/>
              <a:t>DBMS: A software system that enables users to define, create, maintain, and control access to the database.</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(Database) application program: a computer program that interacts with database by issuing an appropriate request (SQL statement) to the DBMS.</a:t>
            </a:r>
          </a:p>
        </p:txBody>
      </p:sp>
      <p:sp>
        <p:nvSpPr>
          <p:cNvPr id="3" name="Slide Number Placeholder 2">
            <a:extLst>
              <a:ext uri="{FF2B5EF4-FFF2-40B4-BE49-F238E27FC236}">
                <a16:creationId xmlns:a16="http://schemas.microsoft.com/office/drawing/2014/main" id="{B6D4E813-58C7-45FD-ADB7-89ACEC3C82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410514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normAutofit/>
          </a:bodyPr>
          <a:lstStyle/>
          <a:p>
            <a:r>
              <a:rPr lang="en-US" sz="4400" dirty="0"/>
              <a:t>Authorization Specification in SQL</a:t>
            </a:r>
            <a:endParaRPr lang="en-US" altLang="en-US" sz="4400"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874805" y="1924050"/>
            <a:ext cx="10615794" cy="4085718"/>
          </a:xfrm>
        </p:spPr>
        <p:txBody>
          <a:bodyPr>
            <a:normAutofit/>
          </a:bodyPr>
          <a:lstStyle/>
          <a:p>
            <a:r>
              <a:rPr lang="en-US" altLang="en-US" sz="2000" dirty="0"/>
              <a:t>The </a:t>
            </a:r>
            <a:r>
              <a:rPr lang="en-US" altLang="en-US" sz="2000" b="1" dirty="0">
                <a:solidFill>
                  <a:srgbClr val="002060"/>
                </a:solidFill>
              </a:rPr>
              <a:t>grant</a:t>
            </a:r>
            <a:r>
              <a:rPr lang="en-US" altLang="en-US" sz="2000" dirty="0"/>
              <a:t> statement is used to confer authorization</a:t>
            </a:r>
          </a:p>
          <a:p>
            <a:pPr>
              <a:buFont typeface="Monotype Sorts" charset="2"/>
              <a:buNone/>
            </a:pPr>
            <a:r>
              <a:rPr lang="en-US" altLang="en-US" sz="2000" dirty="0"/>
              <a:t>	   </a:t>
            </a:r>
            <a:r>
              <a:rPr lang="en-US" altLang="en-US" sz="2000" b="1" dirty="0"/>
              <a:t>grant</a:t>
            </a:r>
            <a:r>
              <a:rPr lang="en-US" altLang="en-US" sz="2000" dirty="0"/>
              <a:t> &lt;privilege list&gt; </a:t>
            </a:r>
            <a:r>
              <a:rPr lang="en-US" altLang="en-US" sz="2000" b="1" dirty="0"/>
              <a:t>on </a:t>
            </a:r>
            <a:r>
              <a:rPr lang="en-US" altLang="en-US" sz="2000" dirty="0"/>
              <a:t>&lt;relation or view &gt; </a:t>
            </a:r>
            <a:r>
              <a:rPr lang="en-US" altLang="en-US" sz="2000" b="1" dirty="0"/>
              <a:t>to</a:t>
            </a:r>
            <a:r>
              <a:rPr lang="en-US" altLang="en-US" sz="2000" dirty="0"/>
              <a:t> &lt;user list&gt;</a:t>
            </a:r>
          </a:p>
          <a:p>
            <a:r>
              <a:rPr lang="en-US" altLang="en-US" sz="2000" dirty="0"/>
              <a:t>&lt;user list&gt; is:</a:t>
            </a:r>
          </a:p>
          <a:p>
            <a:pPr lvl="1"/>
            <a:r>
              <a:rPr lang="en-US" altLang="en-US" sz="2000" dirty="0"/>
              <a:t>a user-id</a:t>
            </a:r>
          </a:p>
          <a:p>
            <a:pPr lvl="1"/>
            <a:r>
              <a:rPr lang="en-US" altLang="en-US" sz="2000" b="1" dirty="0"/>
              <a:t>public</a:t>
            </a:r>
            <a:r>
              <a:rPr lang="en-US" altLang="en-US" sz="2000" dirty="0"/>
              <a:t>, which allows all valid users the privilege granted</a:t>
            </a:r>
          </a:p>
          <a:p>
            <a:pPr lvl="1"/>
            <a:r>
              <a:rPr lang="en-US" altLang="en-US" sz="2000" dirty="0"/>
              <a:t>A role (more on this later)</a:t>
            </a:r>
          </a:p>
          <a:p>
            <a:r>
              <a:rPr lang="en-US" altLang="en-US" sz="2000" dirty="0"/>
              <a:t>Example:</a:t>
            </a:r>
          </a:p>
          <a:p>
            <a:pPr lvl="1"/>
            <a:r>
              <a:rPr lang="en-US" altLang="en-US" sz="2000" b="1" dirty="0"/>
              <a:t>grant</a:t>
            </a:r>
            <a:r>
              <a:rPr lang="en-US" altLang="en-US" sz="2000" dirty="0"/>
              <a:t>  </a:t>
            </a:r>
            <a:r>
              <a:rPr lang="en-US" altLang="en-US" sz="2000" b="1" dirty="0"/>
              <a:t>select on  </a:t>
            </a:r>
            <a:r>
              <a:rPr lang="en-US" altLang="en-US" sz="2000" i="1" dirty="0"/>
              <a:t>department</a:t>
            </a:r>
            <a:r>
              <a:rPr lang="en-US" altLang="en-US" sz="2000" b="1" dirty="0"/>
              <a:t> to</a:t>
            </a:r>
            <a:r>
              <a:rPr lang="en-US" altLang="en-US" sz="2000" dirty="0"/>
              <a:t> Roger,  </a:t>
            </a:r>
            <a:r>
              <a:rPr lang="en-US" altLang="en-US" sz="2000" dirty="0" err="1"/>
              <a:t>Rafa</a:t>
            </a:r>
            <a:endParaRPr lang="en-US" altLang="en-US" sz="2000" dirty="0"/>
          </a:p>
          <a:p>
            <a:r>
              <a:rPr lang="en-US" altLang="en-US" sz="2000" dirty="0"/>
              <a:t>Granting a privilege on a </a:t>
            </a:r>
            <a:r>
              <a:rPr lang="en-US" altLang="en-US" sz="2000" b="1" dirty="0"/>
              <a:t>view</a:t>
            </a:r>
            <a:r>
              <a:rPr lang="en-US" altLang="en-US" sz="2000" dirty="0"/>
              <a:t> does not imply granting any privileges on the </a:t>
            </a:r>
            <a:r>
              <a:rPr lang="en-US" altLang="en-US" sz="2000" b="1" dirty="0"/>
              <a:t>underlying relations.</a:t>
            </a:r>
          </a:p>
          <a:p>
            <a:r>
              <a:rPr lang="en-US" altLang="en-US" sz="2000" dirty="0"/>
              <a:t>The </a:t>
            </a:r>
            <a:r>
              <a:rPr lang="en-US" altLang="en-US" sz="2000" b="1" dirty="0"/>
              <a:t>grantor of the privilege must </a:t>
            </a:r>
            <a:r>
              <a:rPr lang="en-US" altLang="en-US" sz="2000" dirty="0"/>
              <a:t>already </a:t>
            </a:r>
            <a:r>
              <a:rPr lang="en-US" altLang="en-US" sz="2000" b="1" dirty="0"/>
              <a:t>hold the privilege </a:t>
            </a:r>
            <a:r>
              <a:rPr lang="en-US" altLang="en-US" sz="2000" dirty="0"/>
              <a:t>on the specified item (or be the database administrator).</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normAutofit/>
          </a:bodyPr>
          <a:lstStyle/>
          <a:p>
            <a:r>
              <a:rPr lang="en-US" sz="4400" dirty="0"/>
              <a:t>Privileges in SQL</a:t>
            </a:r>
            <a:endParaRPr lang="en-US" altLang="en-US" sz="4400"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874804" y="1924051"/>
            <a:ext cx="10615795" cy="4073526"/>
          </a:xfrm>
        </p:spPr>
        <p:txBody>
          <a:bodyPr>
            <a:normAutofit/>
          </a:bodyPr>
          <a:lstStyle/>
          <a:p>
            <a:r>
              <a:rPr lang="en-US" altLang="en-US" sz="2400" b="1" dirty="0">
                <a:solidFill>
                  <a:srgbClr val="002060"/>
                </a:solidFill>
              </a:rPr>
              <a:t>select</a:t>
            </a:r>
            <a:r>
              <a:rPr lang="en-US" altLang="en-US" sz="2400" dirty="0"/>
              <a:t>: allows read access to relation, or the ability to query using the view</a:t>
            </a:r>
          </a:p>
          <a:p>
            <a:pPr lvl="1"/>
            <a:r>
              <a:rPr lang="en-US" altLang="en-US" sz="2400" dirty="0"/>
              <a:t>Example: grant users </a:t>
            </a:r>
            <a:r>
              <a:rPr lang="en-US" altLang="en-US" sz="2400" i="1" dirty="0"/>
              <a:t>U</a:t>
            </a:r>
            <a:r>
              <a:rPr lang="en-US" altLang="en-US" sz="2400" baseline="-25000" dirty="0"/>
              <a:t>1</a:t>
            </a:r>
            <a:r>
              <a:rPr lang="en-US" altLang="en-US" sz="2400" dirty="0"/>
              <a:t>, </a:t>
            </a:r>
            <a:r>
              <a:rPr lang="en-US" altLang="en-US" sz="2400" i="1" dirty="0"/>
              <a:t>U</a:t>
            </a:r>
            <a:r>
              <a:rPr lang="en-US" altLang="en-US" sz="2400" baseline="-25000" dirty="0"/>
              <a:t>2</a:t>
            </a:r>
            <a:r>
              <a:rPr lang="en-US" altLang="en-US" sz="2400" dirty="0"/>
              <a:t>, and </a:t>
            </a:r>
            <a:r>
              <a:rPr lang="en-US" altLang="en-US" sz="2400" i="1" dirty="0"/>
              <a:t>U</a:t>
            </a:r>
            <a:r>
              <a:rPr lang="en-US" altLang="en-US" sz="2400" baseline="-25000" dirty="0"/>
              <a:t>3</a:t>
            </a:r>
            <a:r>
              <a:rPr lang="en-US" altLang="en-US" sz="2400" dirty="0"/>
              <a:t> </a:t>
            </a:r>
            <a:r>
              <a:rPr lang="en-US" altLang="en-US" sz="2400" b="1" dirty="0"/>
              <a:t>select</a:t>
            </a:r>
            <a:r>
              <a:rPr lang="en-US" altLang="en-US" sz="2400" dirty="0"/>
              <a:t> authorization on the </a:t>
            </a:r>
            <a:r>
              <a:rPr lang="en-US" altLang="en-US" sz="2400" i="1" dirty="0"/>
              <a:t>instructor </a:t>
            </a:r>
            <a:r>
              <a:rPr lang="en-US" altLang="en-US" sz="2400" dirty="0"/>
              <a:t>relation (table):</a:t>
            </a:r>
          </a:p>
          <a:p>
            <a:pPr>
              <a:buFont typeface="Monotype Sorts" charset="2"/>
              <a:buNone/>
            </a:pPr>
            <a:r>
              <a:rPr lang="en-US" altLang="en-US" sz="2400" dirty="0"/>
              <a:t>			</a:t>
            </a:r>
            <a:r>
              <a:rPr lang="en-US" altLang="en-US" sz="2400" b="1" dirty="0"/>
              <a:t>grant select on </a:t>
            </a:r>
            <a:r>
              <a:rPr lang="en-US" altLang="en-US" sz="2400" i="1" dirty="0"/>
              <a:t>instructor </a:t>
            </a:r>
            <a:r>
              <a:rPr lang="en-US" altLang="en-US" sz="2400" b="1" dirty="0"/>
              <a:t>to </a:t>
            </a:r>
            <a:r>
              <a:rPr lang="en-US" altLang="en-US" sz="2400" i="1" dirty="0"/>
              <a:t>U</a:t>
            </a:r>
            <a:r>
              <a:rPr lang="en-US" altLang="en-US" sz="2400" baseline="-25000" dirty="0"/>
              <a:t>1</a:t>
            </a:r>
            <a:r>
              <a:rPr lang="en-US" altLang="en-US" sz="2400" i="1" dirty="0"/>
              <a:t>, U</a:t>
            </a:r>
            <a:r>
              <a:rPr lang="en-US" altLang="en-US" sz="2400" baseline="-25000" dirty="0"/>
              <a:t>2</a:t>
            </a:r>
            <a:r>
              <a:rPr lang="en-US" altLang="en-US" sz="2400" i="1" dirty="0"/>
              <a:t>, U</a:t>
            </a:r>
            <a:r>
              <a:rPr lang="en-US" altLang="en-US" sz="2400" baseline="-25000" dirty="0"/>
              <a:t>3</a:t>
            </a:r>
            <a:endParaRPr lang="en-US" altLang="en-US" sz="2400" dirty="0"/>
          </a:p>
          <a:p>
            <a:r>
              <a:rPr lang="en-US" altLang="en-US" sz="2400" b="1" dirty="0">
                <a:solidFill>
                  <a:srgbClr val="002060"/>
                </a:solidFill>
              </a:rPr>
              <a:t>insert</a:t>
            </a:r>
            <a:r>
              <a:rPr lang="en-US" altLang="en-US" sz="2400" dirty="0"/>
              <a:t>: the ability to insert tuples</a:t>
            </a:r>
          </a:p>
          <a:p>
            <a:r>
              <a:rPr lang="en-US" altLang="en-US" sz="2400" b="1" dirty="0">
                <a:solidFill>
                  <a:srgbClr val="002060"/>
                </a:solidFill>
              </a:rPr>
              <a:t>update</a:t>
            </a:r>
            <a:r>
              <a:rPr lang="en-US" altLang="en-US" sz="2400" dirty="0"/>
              <a:t>: the ability  to update using the SQL update statement</a:t>
            </a:r>
          </a:p>
          <a:p>
            <a:r>
              <a:rPr lang="en-US" altLang="en-US" sz="2400" b="1" dirty="0">
                <a:solidFill>
                  <a:srgbClr val="002060"/>
                </a:solidFill>
              </a:rPr>
              <a:t>delete</a:t>
            </a:r>
            <a:r>
              <a:rPr lang="en-US" altLang="en-US" sz="2400" dirty="0"/>
              <a:t>: the ability to delete tuples.</a:t>
            </a:r>
          </a:p>
          <a:p>
            <a:r>
              <a:rPr lang="en-US" altLang="en-US" sz="2400" b="1" dirty="0">
                <a:solidFill>
                  <a:srgbClr val="002060"/>
                </a:solidFill>
              </a:rPr>
              <a:t>all privileges</a:t>
            </a:r>
            <a:r>
              <a:rPr lang="en-US" altLang="en-US" sz="2400" dirty="0"/>
              <a:t>: used as a short form for all the allowable privileges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normAutofit/>
          </a:bodyPr>
          <a:lstStyle/>
          <a:p>
            <a:r>
              <a:rPr lang="en-US" sz="4400" dirty="0"/>
              <a:t>Revoking Authorization in SQL</a:t>
            </a:r>
            <a:endParaRPr lang="en-US" altLang="en-US" sz="4400"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874804" y="1885950"/>
            <a:ext cx="10615795" cy="4160394"/>
          </a:xfrm>
        </p:spPr>
        <p:txBody>
          <a:bodyPr>
            <a:noAutofit/>
          </a:bodyPr>
          <a:lstStyle/>
          <a:p>
            <a:r>
              <a:rPr lang="en-US" altLang="en-US" sz="2400" dirty="0"/>
              <a:t>The </a:t>
            </a:r>
            <a:r>
              <a:rPr lang="en-US" altLang="en-US" sz="2400" b="1" dirty="0">
                <a:solidFill>
                  <a:srgbClr val="002060"/>
                </a:solidFill>
              </a:rPr>
              <a:t>revoke</a:t>
            </a:r>
            <a:r>
              <a:rPr lang="en-US" altLang="en-US" sz="2400" b="1" dirty="0"/>
              <a:t> </a:t>
            </a:r>
            <a:r>
              <a:rPr lang="en-US" altLang="en-US" sz="2400" dirty="0"/>
              <a:t>statement is used to revoke authorization.</a:t>
            </a:r>
          </a:p>
          <a:p>
            <a:pPr lvl="1">
              <a:buFont typeface="Monotype Sorts" charset="2"/>
              <a:buNone/>
            </a:pPr>
            <a:r>
              <a:rPr lang="en-US" altLang="en-US" sz="2400" b="1" dirty="0"/>
              <a:t>revoke </a:t>
            </a:r>
            <a:r>
              <a:rPr lang="en-US" altLang="en-US" sz="2400" dirty="0"/>
              <a:t>&lt;privilege list&gt; </a:t>
            </a:r>
            <a:r>
              <a:rPr lang="en-US" altLang="en-US" sz="2400" b="1" dirty="0"/>
              <a:t>on </a:t>
            </a:r>
            <a:r>
              <a:rPr lang="en-US" altLang="en-US" sz="2400" dirty="0"/>
              <a:t>&lt;relation or view&gt; </a:t>
            </a:r>
            <a:r>
              <a:rPr lang="en-US" altLang="en-US" sz="2400" b="1" dirty="0"/>
              <a:t>from </a:t>
            </a:r>
            <a:r>
              <a:rPr lang="en-US" altLang="en-US" sz="2400" dirty="0"/>
              <a:t>&lt;user list&gt;</a:t>
            </a:r>
          </a:p>
          <a:p>
            <a:r>
              <a:rPr lang="en-US" altLang="en-US" sz="2400" dirty="0"/>
              <a:t>Example:</a:t>
            </a:r>
          </a:p>
          <a:p>
            <a:pPr lvl="1">
              <a:buFont typeface="Monotype Sorts" charset="2"/>
              <a:buNone/>
            </a:pPr>
            <a:r>
              <a:rPr lang="en-US" altLang="en-US" sz="2400" b="1" dirty="0"/>
              <a:t>revoke select on </a:t>
            </a:r>
            <a:r>
              <a:rPr lang="en-US" altLang="en-US" sz="2400" i="1" dirty="0"/>
              <a:t>student  </a:t>
            </a:r>
            <a:r>
              <a:rPr lang="en-US" altLang="en-US" sz="2400" b="1" dirty="0"/>
              <a:t>from </a:t>
            </a:r>
            <a:r>
              <a:rPr lang="en-US" altLang="en-US" sz="2400" i="1" dirty="0"/>
              <a:t>U</a:t>
            </a:r>
            <a:r>
              <a:rPr lang="en-US" altLang="en-US" sz="2400" i="1" baseline="-25000" dirty="0"/>
              <a:t>1</a:t>
            </a:r>
            <a:r>
              <a:rPr lang="en-US" altLang="en-US" sz="2400" i="1" dirty="0"/>
              <a:t>, U</a:t>
            </a:r>
            <a:r>
              <a:rPr lang="en-US" altLang="en-US" sz="2400" i="1" baseline="-25000" dirty="0"/>
              <a:t>2</a:t>
            </a:r>
            <a:r>
              <a:rPr lang="en-US" altLang="en-US" sz="2400" i="1" dirty="0"/>
              <a:t>, U</a:t>
            </a:r>
            <a:r>
              <a:rPr lang="en-US" altLang="en-US" sz="2400" i="1" baseline="-25000" dirty="0"/>
              <a:t>3</a:t>
            </a:r>
          </a:p>
          <a:p>
            <a:r>
              <a:rPr lang="en-US" altLang="en-US" sz="2400" dirty="0"/>
              <a:t>&lt;privilege-list&gt; may be </a:t>
            </a:r>
            <a:r>
              <a:rPr lang="en-US" altLang="en-US" sz="2400" b="1" dirty="0"/>
              <a:t>all </a:t>
            </a:r>
            <a:r>
              <a:rPr lang="en-US" altLang="en-US" sz="2400" dirty="0"/>
              <a:t>to revoke all privileges the </a:t>
            </a:r>
            <a:r>
              <a:rPr lang="en-US" altLang="en-US" sz="2400" dirty="0" err="1"/>
              <a:t>revokee</a:t>
            </a:r>
            <a:r>
              <a:rPr lang="en-US" altLang="en-US" sz="2400" dirty="0"/>
              <a:t> may hold.</a:t>
            </a:r>
          </a:p>
          <a:p>
            <a:r>
              <a:rPr lang="en-US" altLang="en-US" sz="2400" dirty="0"/>
              <a:t>If &lt;</a:t>
            </a:r>
            <a:r>
              <a:rPr lang="en-US" altLang="en-US" sz="2400" dirty="0" err="1"/>
              <a:t>revokee</a:t>
            </a:r>
            <a:r>
              <a:rPr lang="en-US" altLang="en-US" sz="2400" dirty="0"/>
              <a:t>-list&gt; includes </a:t>
            </a:r>
            <a:r>
              <a:rPr lang="en-US" altLang="en-US" sz="2400" b="1" dirty="0"/>
              <a:t>public, </a:t>
            </a:r>
            <a:r>
              <a:rPr lang="en-US" altLang="en-US" sz="2400" dirty="0"/>
              <a:t>all users lose the privilege except those granted it explicitly.</a:t>
            </a:r>
          </a:p>
          <a:p>
            <a:r>
              <a:rPr lang="en-US" altLang="en-US" sz="2400" dirty="0"/>
              <a:t>If the same privilege was granted twice to the same user by different grantees, the user may retain the privilege after the revocation.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Countermeasures – Computer-Based Controls </a:t>
            </a:r>
            <a:r>
              <a:rPr lang="en-US" sz="2000" b="0" dirty="0"/>
              <a:t>(5 of 8)</a:t>
            </a:r>
          </a:p>
        </p:txBody>
      </p:sp>
      <p:sp>
        <p:nvSpPr>
          <p:cNvPr id="3" name="Text Placeholder 2"/>
          <p:cNvSpPr>
            <a:spLocks noGrp="1"/>
          </p:cNvSpPr>
          <p:nvPr>
            <p:ph idx="1"/>
          </p:nvPr>
        </p:nvSpPr>
        <p:spPr/>
        <p:txBody>
          <a:bodyPr/>
          <a:lstStyle/>
          <a:p>
            <a:r>
              <a:rPr lang="en-US" altLang="en-US" sz="2400" dirty="0"/>
              <a:t>D</a:t>
            </a:r>
            <a:r>
              <a:rPr lang="en-US" altLang="en-US" sz="100" dirty="0"/>
              <a:t> </a:t>
            </a:r>
            <a:r>
              <a:rPr lang="en-US" altLang="en-US" sz="2400" dirty="0"/>
              <a:t>A</a:t>
            </a:r>
            <a:r>
              <a:rPr lang="en-US" altLang="en-US" sz="100" dirty="0"/>
              <a:t> </a:t>
            </a:r>
            <a:r>
              <a:rPr lang="en-US" altLang="en-US" sz="2400" dirty="0"/>
              <a:t>C while effective has certain weaknesses. In particular an unauthorized user can trick an authorized user into disclosing sensitive data.</a:t>
            </a:r>
          </a:p>
          <a:p>
            <a:r>
              <a:rPr lang="en-US" altLang="en-US" sz="2400" dirty="0"/>
              <a:t>An additional approach is required called Mandatory Access Control (MAC).</a:t>
            </a:r>
            <a:endParaRPr lang="en-GB" altLang="en-US" sz="2400" dirty="0"/>
          </a:p>
        </p:txBody>
      </p:sp>
    </p:spTree>
    <p:extLst>
      <p:ext uri="{BB962C8B-B14F-4D97-AF65-F5344CB8AC3E}">
        <p14:creationId xmlns:p14="http://schemas.microsoft.com/office/powerpoint/2010/main" val="321743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Mandatory Access Control</a:t>
            </a:r>
          </a:p>
        </p:txBody>
      </p:sp>
      <p:sp>
        <p:nvSpPr>
          <p:cNvPr id="3" name="Content Placeholder 2"/>
          <p:cNvSpPr>
            <a:spLocks noGrp="1"/>
          </p:cNvSpPr>
          <p:nvPr>
            <p:ph idx="1"/>
          </p:nvPr>
        </p:nvSpPr>
        <p:spPr>
          <a:xfrm>
            <a:off x="874803" y="2018096"/>
            <a:ext cx="10615795" cy="3901441"/>
          </a:xfrm>
        </p:spPr>
        <p:txBody>
          <a:bodyPr>
            <a:normAutofit fontScale="92500"/>
          </a:bodyPr>
          <a:lstStyle/>
          <a:p>
            <a:pPr>
              <a:lnSpc>
                <a:spcPct val="100000"/>
              </a:lnSpc>
            </a:pPr>
            <a:r>
              <a:rPr lang="en-US" b="1" dirty="0">
                <a:solidFill>
                  <a:schemeClr val="accent1">
                    <a:lumMod val="75000"/>
                  </a:schemeClr>
                </a:solidFill>
              </a:rPr>
              <a:t>MAC </a:t>
            </a:r>
            <a:r>
              <a:rPr lang="en-US" dirty="0"/>
              <a:t>is applied through a popular model called </a:t>
            </a:r>
            <a:r>
              <a:rPr lang="en-US" u="sng" dirty="0"/>
              <a:t>Bell-</a:t>
            </a:r>
            <a:r>
              <a:rPr lang="en-US" u="sng" dirty="0" err="1"/>
              <a:t>LaPadula</a:t>
            </a:r>
            <a:r>
              <a:rPr lang="en-US" dirty="0"/>
              <a:t>, according to Bell-</a:t>
            </a:r>
            <a:r>
              <a:rPr lang="en-US" dirty="0" err="1"/>
              <a:t>LaPadula</a:t>
            </a:r>
            <a:r>
              <a:rPr lang="en-US" dirty="0"/>
              <a:t> model:</a:t>
            </a:r>
            <a:endParaRPr lang="en-US" u="sng" dirty="0"/>
          </a:p>
          <a:p>
            <a:pPr lvl="1">
              <a:lnSpc>
                <a:spcPct val="100000"/>
              </a:lnSpc>
            </a:pPr>
            <a:r>
              <a:rPr lang="en-US" b="1" dirty="0"/>
              <a:t>Each database object is assigned a security class</a:t>
            </a:r>
            <a:r>
              <a:rPr lang="en-US" dirty="0"/>
              <a:t>, there are four classes:</a:t>
            </a:r>
          </a:p>
          <a:p>
            <a:pPr lvl="2"/>
            <a:r>
              <a:rPr lang="en-US" dirty="0"/>
              <a:t>Top Secret (TS), </a:t>
            </a:r>
          </a:p>
          <a:p>
            <a:pPr lvl="2"/>
            <a:r>
              <a:rPr lang="en-US" dirty="0"/>
              <a:t>Secret (S), </a:t>
            </a:r>
          </a:p>
          <a:p>
            <a:pPr lvl="2"/>
            <a:r>
              <a:rPr lang="en-US" dirty="0"/>
              <a:t>Confidential (C), </a:t>
            </a:r>
          </a:p>
          <a:p>
            <a:pPr lvl="2"/>
            <a:r>
              <a:rPr lang="en-US" dirty="0"/>
              <a:t>Unclassified (U). </a:t>
            </a:r>
          </a:p>
          <a:p>
            <a:pPr lvl="1"/>
            <a:r>
              <a:rPr lang="en-US" dirty="0"/>
              <a:t>These classes are ordered as TS &gt; S &gt; C &gt; U, where data of class TS has a higher security level than S class data.</a:t>
            </a:r>
          </a:p>
          <a:p>
            <a:pPr lvl="2">
              <a:lnSpc>
                <a:spcPct val="100000"/>
              </a:lnSpc>
            </a:pPr>
            <a:endParaRPr lang="nb-NO" dirty="0"/>
          </a:p>
        </p:txBody>
      </p:sp>
    </p:spTree>
    <p:extLst>
      <p:ext uri="{BB962C8B-B14F-4D97-AF65-F5344CB8AC3E}">
        <p14:creationId xmlns:p14="http://schemas.microsoft.com/office/powerpoint/2010/main" val="138760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Mandatory Access Control</a:t>
            </a:r>
          </a:p>
        </p:txBody>
      </p:sp>
      <p:sp>
        <p:nvSpPr>
          <p:cNvPr id="3" name="Content Placeholder 2"/>
          <p:cNvSpPr>
            <a:spLocks noGrp="1"/>
          </p:cNvSpPr>
          <p:nvPr>
            <p:ph idx="1"/>
          </p:nvPr>
        </p:nvSpPr>
        <p:spPr>
          <a:xfrm>
            <a:off x="874803" y="2018096"/>
            <a:ext cx="10615795" cy="3901441"/>
          </a:xfrm>
        </p:spPr>
        <p:txBody>
          <a:bodyPr>
            <a:normAutofit fontScale="92500"/>
          </a:bodyPr>
          <a:lstStyle/>
          <a:p>
            <a:r>
              <a:rPr lang="en-US" dirty="0"/>
              <a:t>Each </a:t>
            </a:r>
            <a:r>
              <a:rPr lang="en-US" b="1" dirty="0"/>
              <a:t>subject</a:t>
            </a:r>
            <a:r>
              <a:rPr lang="en-US" dirty="0"/>
              <a:t> is </a:t>
            </a:r>
            <a:r>
              <a:rPr lang="en-US" b="1" dirty="0"/>
              <a:t>assigned a clearance </a:t>
            </a:r>
            <a:r>
              <a:rPr lang="en-US" dirty="0"/>
              <a:t>for a security class regarding the read and write restrictions on database object.</a:t>
            </a:r>
          </a:p>
          <a:p>
            <a:pPr lvl="2">
              <a:lnSpc>
                <a:spcPct val="100000"/>
              </a:lnSpc>
            </a:pPr>
            <a:r>
              <a:rPr lang="en-US" dirty="0">
                <a:solidFill>
                  <a:schemeClr val="accent1">
                    <a:lumMod val="75000"/>
                  </a:schemeClr>
                </a:solidFill>
              </a:rPr>
              <a:t>Read restrictions: </a:t>
            </a:r>
            <a:r>
              <a:rPr lang="en-US" dirty="0"/>
              <a:t>subject S can read object O only if class (S) &gt;= class (O) </a:t>
            </a:r>
            <a:r>
              <a:rPr lang="en-US" dirty="0">
                <a:sym typeface="Wingdings" panose="05000000000000000000" pitchFamily="2" charset="2"/>
              </a:rPr>
              <a:t> </a:t>
            </a:r>
          </a:p>
          <a:p>
            <a:pPr lvl="4"/>
            <a:r>
              <a:rPr lang="en-US" dirty="0">
                <a:sym typeface="Wingdings" panose="05000000000000000000" pitchFamily="2" charset="2"/>
              </a:rPr>
              <a:t>a user with clearance TS can read an object with TS, S, C, and U classes </a:t>
            </a:r>
          </a:p>
          <a:p>
            <a:pPr lvl="4"/>
            <a:r>
              <a:rPr lang="en-US" dirty="0">
                <a:sym typeface="Wingdings" panose="05000000000000000000" pitchFamily="2" charset="2"/>
              </a:rPr>
              <a:t>but a user with C clearance cannot read an object with S, TS classes.</a:t>
            </a:r>
          </a:p>
          <a:p>
            <a:pPr lvl="2">
              <a:lnSpc>
                <a:spcPct val="100000"/>
              </a:lnSpc>
            </a:pPr>
            <a:r>
              <a:rPr lang="en-US" dirty="0">
                <a:solidFill>
                  <a:schemeClr val="accent1">
                    <a:lumMod val="75000"/>
                  </a:schemeClr>
                </a:solidFill>
                <a:sym typeface="Wingdings" panose="05000000000000000000" pitchFamily="2" charset="2"/>
              </a:rPr>
              <a:t>Write restrictions: </a:t>
            </a:r>
            <a:r>
              <a:rPr lang="en-US" dirty="0">
                <a:sym typeface="Wingdings" panose="05000000000000000000" pitchFamily="2" charset="2"/>
              </a:rPr>
              <a:t>S can write O only if </a:t>
            </a:r>
            <a:r>
              <a:rPr lang="en-US" dirty="0"/>
              <a:t>class (S) &lt;= class (O) </a:t>
            </a:r>
            <a:r>
              <a:rPr lang="en-US" dirty="0">
                <a:sym typeface="Wingdings" panose="05000000000000000000" pitchFamily="2" charset="2"/>
              </a:rPr>
              <a:t> a user with clearance S can only write objects with S and TS classes.</a:t>
            </a:r>
          </a:p>
          <a:p>
            <a:pPr lvl="2">
              <a:lnSpc>
                <a:spcPct val="100000"/>
              </a:lnSpc>
            </a:pPr>
            <a:endParaRPr lang="en-US" dirty="0"/>
          </a:p>
        </p:txBody>
      </p:sp>
    </p:spTree>
    <p:extLst>
      <p:ext uri="{BB962C8B-B14F-4D97-AF65-F5344CB8AC3E}">
        <p14:creationId xmlns:p14="http://schemas.microsoft.com/office/powerpoint/2010/main" val="354469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Popular Model for MAC called Bell-LaPudula</a:t>
            </a:r>
            <a:endParaRPr lang="en-US" sz="2000" b="0" dirty="0"/>
          </a:p>
        </p:txBody>
      </p:sp>
      <p:graphicFrame>
        <p:nvGraphicFramePr>
          <p:cNvPr id="3" name="Table 2"/>
          <p:cNvGraphicFramePr>
            <a:graphicFrameLocks noGrp="1"/>
          </p:cNvGraphicFramePr>
          <p:nvPr/>
        </p:nvGraphicFramePr>
        <p:xfrm>
          <a:off x="1068635" y="3773610"/>
          <a:ext cx="10478244" cy="1620000"/>
        </p:xfrm>
        <a:graphic>
          <a:graphicData uri="http://schemas.openxmlformats.org/drawingml/2006/table">
            <a:tbl>
              <a:tblPr firstRow="1" bandRow="1">
                <a:tableStyleId>{5940675A-B579-460E-94D1-54222C63F5DA}</a:tableStyleId>
              </a:tblPr>
              <a:tblGrid>
                <a:gridCol w="1496892">
                  <a:extLst>
                    <a:ext uri="{9D8B030D-6E8A-4147-A177-3AD203B41FA5}">
                      <a16:colId xmlns:a16="http://schemas.microsoft.com/office/drawing/2014/main" val="3551679934"/>
                    </a:ext>
                  </a:extLst>
                </a:gridCol>
                <a:gridCol w="1496892">
                  <a:extLst>
                    <a:ext uri="{9D8B030D-6E8A-4147-A177-3AD203B41FA5}">
                      <a16:colId xmlns:a16="http://schemas.microsoft.com/office/drawing/2014/main" val="4055685007"/>
                    </a:ext>
                  </a:extLst>
                </a:gridCol>
                <a:gridCol w="1496892">
                  <a:extLst>
                    <a:ext uri="{9D8B030D-6E8A-4147-A177-3AD203B41FA5}">
                      <a16:colId xmlns:a16="http://schemas.microsoft.com/office/drawing/2014/main" val="3073816416"/>
                    </a:ext>
                  </a:extLst>
                </a:gridCol>
                <a:gridCol w="1496892">
                  <a:extLst>
                    <a:ext uri="{9D8B030D-6E8A-4147-A177-3AD203B41FA5}">
                      <a16:colId xmlns:a16="http://schemas.microsoft.com/office/drawing/2014/main" val="372717679"/>
                    </a:ext>
                  </a:extLst>
                </a:gridCol>
                <a:gridCol w="1496892">
                  <a:extLst>
                    <a:ext uri="{9D8B030D-6E8A-4147-A177-3AD203B41FA5}">
                      <a16:colId xmlns:a16="http://schemas.microsoft.com/office/drawing/2014/main" val="930448539"/>
                    </a:ext>
                  </a:extLst>
                </a:gridCol>
                <a:gridCol w="1496892">
                  <a:extLst>
                    <a:ext uri="{9D8B030D-6E8A-4147-A177-3AD203B41FA5}">
                      <a16:colId xmlns:a16="http://schemas.microsoft.com/office/drawing/2014/main" val="3525807854"/>
                    </a:ext>
                  </a:extLst>
                </a:gridCol>
                <a:gridCol w="1496892">
                  <a:extLst>
                    <a:ext uri="{9D8B030D-6E8A-4147-A177-3AD203B41FA5}">
                      <a16:colId xmlns:a16="http://schemas.microsoft.com/office/drawing/2014/main" val="251513272"/>
                    </a:ext>
                  </a:extLst>
                </a:gridCol>
              </a:tblGrid>
              <a:tr h="324000">
                <a:tc>
                  <a:txBody>
                    <a:bodyPr/>
                    <a:lstStyle/>
                    <a:p>
                      <a:r>
                        <a:rPr lang="en-US" sz="1400" b="1" dirty="0"/>
                        <a:t>client No</a:t>
                      </a:r>
                    </a:p>
                  </a:txBody>
                  <a:tcPr marL="85101" marR="85101" marT="42552" marB="42552"/>
                </a:tc>
                <a:tc>
                  <a:txBody>
                    <a:bodyPr/>
                    <a:lstStyle/>
                    <a:p>
                      <a:r>
                        <a:rPr lang="en-US" sz="1400" b="1" dirty="0"/>
                        <a:t>f Name</a:t>
                      </a:r>
                    </a:p>
                  </a:txBody>
                  <a:tcPr marL="85101" marR="85101" marT="42552" marB="42552"/>
                </a:tc>
                <a:tc>
                  <a:txBody>
                    <a:bodyPr/>
                    <a:lstStyle/>
                    <a:p>
                      <a:r>
                        <a:rPr lang="en-US" sz="1400" b="1" dirty="0"/>
                        <a:t>l Name</a:t>
                      </a:r>
                    </a:p>
                  </a:txBody>
                  <a:tcPr marL="85101" marR="85101" marT="42552" marB="42552"/>
                </a:tc>
                <a:tc>
                  <a:txBody>
                    <a:bodyPr/>
                    <a:lstStyle/>
                    <a:p>
                      <a:r>
                        <a:rPr lang="en-US" sz="1400" b="1" dirty="0"/>
                        <a:t>tel No</a:t>
                      </a:r>
                    </a:p>
                  </a:txBody>
                  <a:tcPr marL="85101" marR="85101" marT="42552" marB="42552"/>
                </a:tc>
                <a:tc>
                  <a:txBody>
                    <a:bodyPr/>
                    <a:lstStyle/>
                    <a:p>
                      <a:r>
                        <a:rPr lang="en-US" sz="1400" b="1" dirty="0"/>
                        <a:t>pref Type</a:t>
                      </a:r>
                    </a:p>
                  </a:txBody>
                  <a:tcPr marL="85101" marR="85101" marT="42552" marB="42552"/>
                </a:tc>
                <a:tc>
                  <a:txBody>
                    <a:bodyPr/>
                    <a:lstStyle/>
                    <a:p>
                      <a:r>
                        <a:rPr lang="en-US" sz="1400" b="1" dirty="0"/>
                        <a:t>max Rent</a:t>
                      </a:r>
                    </a:p>
                  </a:txBody>
                  <a:tcPr marL="85101" marR="85101" marT="42552" marB="42552"/>
                </a:tc>
                <a:tc>
                  <a:txBody>
                    <a:bodyPr/>
                    <a:lstStyle/>
                    <a:p>
                      <a:r>
                        <a:rPr lang="en-US" sz="1400" b="1" dirty="0"/>
                        <a:t>security Class</a:t>
                      </a:r>
                    </a:p>
                  </a:txBody>
                  <a:tcPr marL="85101" marR="85101" marT="42552" marB="42552"/>
                </a:tc>
                <a:extLst>
                  <a:ext uri="{0D108BD9-81ED-4DB2-BD59-A6C34878D82A}">
                    <a16:rowId xmlns:a16="http://schemas.microsoft.com/office/drawing/2014/main" val="2919764095"/>
                  </a:ext>
                </a:extLst>
              </a:tr>
              <a:tr h="324000">
                <a:tc>
                  <a:txBody>
                    <a:bodyPr/>
                    <a:lstStyle/>
                    <a:p>
                      <a:pPr algn="ctr"/>
                      <a:r>
                        <a:rPr lang="en-US" sz="1400" dirty="0"/>
                        <a:t>C R76</a:t>
                      </a:r>
                    </a:p>
                  </a:txBody>
                  <a:tcPr marL="85101" marR="85101" marT="42552" marB="42552"/>
                </a:tc>
                <a:tc>
                  <a:txBody>
                    <a:bodyPr/>
                    <a:lstStyle/>
                    <a:p>
                      <a:pPr algn="ctr"/>
                      <a:r>
                        <a:rPr lang="en-US" sz="1400" dirty="0"/>
                        <a:t>John</a:t>
                      </a:r>
                    </a:p>
                  </a:txBody>
                  <a:tcPr marL="85101" marR="85101" marT="42552" marB="42552"/>
                </a:tc>
                <a:tc>
                  <a:txBody>
                    <a:bodyPr/>
                    <a:lstStyle/>
                    <a:p>
                      <a:pPr algn="ctr"/>
                      <a:r>
                        <a:rPr lang="en-US" sz="1400" dirty="0"/>
                        <a:t>Kay</a:t>
                      </a:r>
                    </a:p>
                  </a:txBody>
                  <a:tcPr marL="85101" marR="85101" marT="42552" marB="42552"/>
                </a:tc>
                <a:tc>
                  <a:txBody>
                    <a:bodyPr/>
                    <a:lstStyle/>
                    <a:p>
                      <a:pPr algn="ctr"/>
                      <a:r>
                        <a:rPr lang="en-US" sz="1400" dirty="0"/>
                        <a:t>0207-774-5632</a:t>
                      </a:r>
                    </a:p>
                  </a:txBody>
                  <a:tcPr marL="85101" marR="85101" marT="42552" marB="42552"/>
                </a:tc>
                <a:tc>
                  <a:txBody>
                    <a:bodyPr/>
                    <a:lstStyle/>
                    <a:p>
                      <a:pPr algn="ctr"/>
                      <a:r>
                        <a:rPr lang="en-US" sz="1400" dirty="0"/>
                        <a:t>Flat</a:t>
                      </a:r>
                    </a:p>
                  </a:txBody>
                  <a:tcPr marL="85101" marR="85101" marT="42552" marB="42552"/>
                </a:tc>
                <a:tc>
                  <a:txBody>
                    <a:bodyPr/>
                    <a:lstStyle/>
                    <a:p>
                      <a:pPr algn="ctr"/>
                      <a:r>
                        <a:rPr lang="en-US" sz="1400" dirty="0"/>
                        <a:t>425</a:t>
                      </a:r>
                    </a:p>
                  </a:txBody>
                  <a:tcPr marL="85101" marR="85101" marT="42552" marB="42552"/>
                </a:tc>
                <a:tc>
                  <a:txBody>
                    <a:bodyPr/>
                    <a:lstStyle/>
                    <a:p>
                      <a:pPr algn="ctr"/>
                      <a:r>
                        <a:rPr lang="en-US" sz="1400" b="1" dirty="0"/>
                        <a:t>C</a:t>
                      </a:r>
                    </a:p>
                  </a:txBody>
                  <a:tcPr marL="85101" marR="85101" marT="42552" marB="42552"/>
                </a:tc>
                <a:extLst>
                  <a:ext uri="{0D108BD9-81ED-4DB2-BD59-A6C34878D82A}">
                    <a16:rowId xmlns:a16="http://schemas.microsoft.com/office/drawing/2014/main" val="607656109"/>
                  </a:ext>
                </a:extLst>
              </a:tr>
              <a:tr h="324000">
                <a:tc>
                  <a:txBody>
                    <a:bodyPr/>
                    <a:lstStyle/>
                    <a:p>
                      <a:pPr algn="ctr"/>
                      <a:r>
                        <a:rPr lang="en-US" sz="1400" dirty="0"/>
                        <a:t>C R56</a:t>
                      </a:r>
                    </a:p>
                  </a:txBody>
                  <a:tcPr marL="85101" marR="85101" marT="42552" marB="42552"/>
                </a:tc>
                <a:tc>
                  <a:txBody>
                    <a:bodyPr/>
                    <a:lstStyle/>
                    <a:p>
                      <a:pPr algn="ctr"/>
                      <a:r>
                        <a:rPr lang="en-US" sz="1400" dirty="0"/>
                        <a:t>Aline</a:t>
                      </a:r>
                    </a:p>
                  </a:txBody>
                  <a:tcPr marL="85101" marR="85101" marT="42552" marB="42552"/>
                </a:tc>
                <a:tc>
                  <a:txBody>
                    <a:bodyPr/>
                    <a:lstStyle/>
                    <a:p>
                      <a:pPr algn="ctr"/>
                      <a:r>
                        <a:rPr lang="en-US" sz="1400" dirty="0"/>
                        <a:t>Stewart</a:t>
                      </a:r>
                    </a:p>
                  </a:txBody>
                  <a:tcPr marL="85101" marR="85101" marT="42552" marB="42552"/>
                </a:tc>
                <a:tc>
                  <a:txBody>
                    <a:bodyPr/>
                    <a:lstStyle/>
                    <a:p>
                      <a:pPr algn="ctr"/>
                      <a:r>
                        <a:rPr lang="en-US" sz="1400" dirty="0"/>
                        <a:t>0141-848-1825</a:t>
                      </a:r>
                    </a:p>
                  </a:txBody>
                  <a:tcPr marL="85101" marR="85101" marT="42552" marB="42552"/>
                </a:tc>
                <a:tc>
                  <a:txBody>
                    <a:bodyPr/>
                    <a:lstStyle/>
                    <a:p>
                      <a:pPr algn="ctr"/>
                      <a:r>
                        <a:rPr lang="en-US" sz="1400" dirty="0"/>
                        <a:t>Flat</a:t>
                      </a:r>
                    </a:p>
                  </a:txBody>
                  <a:tcPr marL="85101" marR="85101" marT="42552" marB="42552"/>
                </a:tc>
                <a:tc>
                  <a:txBody>
                    <a:bodyPr/>
                    <a:lstStyle/>
                    <a:p>
                      <a:pPr algn="ctr"/>
                      <a:r>
                        <a:rPr lang="en-US" sz="1400" dirty="0"/>
                        <a:t>350</a:t>
                      </a:r>
                    </a:p>
                  </a:txBody>
                  <a:tcPr marL="85101" marR="85101" marT="42552" marB="42552"/>
                </a:tc>
                <a:tc>
                  <a:txBody>
                    <a:bodyPr/>
                    <a:lstStyle/>
                    <a:p>
                      <a:pPr algn="ctr"/>
                      <a:r>
                        <a:rPr lang="en-US" sz="1400" b="1" dirty="0"/>
                        <a:t>C</a:t>
                      </a:r>
                    </a:p>
                  </a:txBody>
                  <a:tcPr marL="85101" marR="85101" marT="42552" marB="42552"/>
                </a:tc>
                <a:extLst>
                  <a:ext uri="{0D108BD9-81ED-4DB2-BD59-A6C34878D82A}">
                    <a16:rowId xmlns:a16="http://schemas.microsoft.com/office/drawing/2014/main" val="3272124442"/>
                  </a:ext>
                </a:extLst>
              </a:tr>
              <a:tr h="324000">
                <a:tc>
                  <a:txBody>
                    <a:bodyPr/>
                    <a:lstStyle/>
                    <a:p>
                      <a:pPr algn="ctr"/>
                      <a:r>
                        <a:rPr lang="en-US" sz="1400" dirty="0"/>
                        <a:t>C R74</a:t>
                      </a:r>
                    </a:p>
                  </a:txBody>
                  <a:tcPr marL="85101" marR="85101" marT="42552" marB="42552"/>
                </a:tc>
                <a:tc>
                  <a:txBody>
                    <a:bodyPr/>
                    <a:lstStyle/>
                    <a:p>
                      <a:pPr algn="ctr"/>
                      <a:r>
                        <a:rPr lang="en-US" sz="1400" dirty="0"/>
                        <a:t>Mike</a:t>
                      </a:r>
                    </a:p>
                  </a:txBody>
                  <a:tcPr marL="85101" marR="85101" marT="42552" marB="42552"/>
                </a:tc>
                <a:tc>
                  <a:txBody>
                    <a:bodyPr/>
                    <a:lstStyle/>
                    <a:p>
                      <a:pPr algn="ctr"/>
                      <a:r>
                        <a:rPr lang="en-US" sz="1400" dirty="0"/>
                        <a:t>Ritchie</a:t>
                      </a:r>
                    </a:p>
                  </a:txBody>
                  <a:tcPr marL="85101" marR="85101" marT="42552" marB="42552"/>
                </a:tc>
                <a:tc>
                  <a:txBody>
                    <a:bodyPr/>
                    <a:lstStyle/>
                    <a:p>
                      <a:pPr algn="ctr"/>
                      <a:r>
                        <a:rPr lang="en-US" sz="1400" dirty="0"/>
                        <a:t>01475-392178</a:t>
                      </a:r>
                    </a:p>
                  </a:txBody>
                  <a:tcPr marL="85101" marR="85101" marT="42552" marB="42552"/>
                </a:tc>
                <a:tc>
                  <a:txBody>
                    <a:bodyPr/>
                    <a:lstStyle/>
                    <a:p>
                      <a:pPr algn="ctr"/>
                      <a:r>
                        <a:rPr lang="en-US" sz="1400" dirty="0"/>
                        <a:t>House</a:t>
                      </a:r>
                    </a:p>
                  </a:txBody>
                  <a:tcPr marL="85101" marR="85101" marT="42552" marB="42552"/>
                </a:tc>
                <a:tc>
                  <a:txBody>
                    <a:bodyPr/>
                    <a:lstStyle/>
                    <a:p>
                      <a:pPr algn="ctr"/>
                      <a:r>
                        <a:rPr lang="en-US" sz="1400" dirty="0"/>
                        <a:t>750</a:t>
                      </a:r>
                    </a:p>
                  </a:txBody>
                  <a:tcPr marL="85101" marR="85101" marT="42552" marB="42552"/>
                </a:tc>
                <a:tc>
                  <a:txBody>
                    <a:bodyPr/>
                    <a:lstStyle/>
                    <a:p>
                      <a:pPr algn="ctr"/>
                      <a:r>
                        <a:rPr lang="en-US" sz="1400" dirty="0"/>
                        <a:t>S</a:t>
                      </a:r>
                      <a:endParaRPr lang="en-US" sz="1400" b="0" dirty="0"/>
                    </a:p>
                  </a:txBody>
                  <a:tcPr marL="85101" marR="85101" marT="42552" marB="42552"/>
                </a:tc>
                <a:extLst>
                  <a:ext uri="{0D108BD9-81ED-4DB2-BD59-A6C34878D82A}">
                    <a16:rowId xmlns:a16="http://schemas.microsoft.com/office/drawing/2014/main" val="1117844357"/>
                  </a:ext>
                </a:extLst>
              </a:tr>
              <a:tr h="324000">
                <a:tc>
                  <a:txBody>
                    <a:bodyPr/>
                    <a:lstStyle/>
                    <a:p>
                      <a:pPr algn="ctr"/>
                      <a:r>
                        <a:rPr lang="en-US" sz="1400" dirty="0"/>
                        <a:t>C R62</a:t>
                      </a:r>
                    </a:p>
                  </a:txBody>
                  <a:tcPr marL="85101" marR="85101" marT="42552" marB="42552"/>
                </a:tc>
                <a:tc>
                  <a:txBody>
                    <a:bodyPr/>
                    <a:lstStyle/>
                    <a:p>
                      <a:pPr algn="ctr"/>
                      <a:r>
                        <a:rPr lang="en-US" sz="1400" dirty="0"/>
                        <a:t>Mary</a:t>
                      </a:r>
                    </a:p>
                  </a:txBody>
                  <a:tcPr marL="85101" marR="85101" marT="42552" marB="42552"/>
                </a:tc>
                <a:tc>
                  <a:txBody>
                    <a:bodyPr/>
                    <a:lstStyle/>
                    <a:p>
                      <a:pPr algn="ctr"/>
                      <a:r>
                        <a:rPr lang="en-US" sz="1400" dirty="0"/>
                        <a:t>Tregar</a:t>
                      </a:r>
                    </a:p>
                  </a:txBody>
                  <a:tcPr marL="85101" marR="85101" marT="42552" marB="42552"/>
                </a:tc>
                <a:tc>
                  <a:txBody>
                    <a:bodyPr/>
                    <a:lstStyle/>
                    <a:p>
                      <a:pPr algn="ctr"/>
                      <a:r>
                        <a:rPr lang="en-US" sz="1400" dirty="0"/>
                        <a:t>01224-196720</a:t>
                      </a:r>
                    </a:p>
                  </a:txBody>
                  <a:tcPr marL="85101" marR="85101" marT="42552" marB="42552"/>
                </a:tc>
                <a:tc>
                  <a:txBody>
                    <a:bodyPr/>
                    <a:lstStyle/>
                    <a:p>
                      <a:pPr algn="ctr"/>
                      <a:r>
                        <a:rPr lang="en-US" sz="1400" dirty="0"/>
                        <a:t>Flat</a:t>
                      </a:r>
                    </a:p>
                  </a:txBody>
                  <a:tcPr marL="85101" marR="85101" marT="42552" marB="42552"/>
                </a:tc>
                <a:tc>
                  <a:txBody>
                    <a:bodyPr/>
                    <a:lstStyle/>
                    <a:p>
                      <a:pPr algn="ctr"/>
                      <a:r>
                        <a:rPr lang="en-US" sz="1400" dirty="0"/>
                        <a:t>600</a:t>
                      </a:r>
                    </a:p>
                  </a:txBody>
                  <a:tcPr marL="85101" marR="85101" marT="42552" marB="42552"/>
                </a:tc>
                <a:tc>
                  <a:txBody>
                    <a:bodyPr/>
                    <a:lstStyle/>
                    <a:p>
                      <a:pPr algn="ctr"/>
                      <a:r>
                        <a:rPr lang="en-US" sz="1400" dirty="0"/>
                        <a:t>S</a:t>
                      </a:r>
                      <a:endParaRPr lang="en-US" sz="1400" b="0" dirty="0"/>
                    </a:p>
                  </a:txBody>
                  <a:tcPr marL="85101" marR="85101" marT="42552" marB="42552"/>
                </a:tc>
                <a:extLst>
                  <a:ext uri="{0D108BD9-81ED-4DB2-BD59-A6C34878D82A}">
                    <a16:rowId xmlns:a16="http://schemas.microsoft.com/office/drawing/2014/main" val="3757838078"/>
                  </a:ext>
                </a:extLst>
              </a:tr>
            </a:tbl>
          </a:graphicData>
        </a:graphic>
      </p:graphicFrame>
      <p:sp>
        <p:nvSpPr>
          <p:cNvPr id="7" name="Content Placeholder 2"/>
          <p:cNvSpPr>
            <a:spLocks noGrp="1"/>
          </p:cNvSpPr>
          <p:nvPr>
            <p:ph idx="1"/>
          </p:nvPr>
        </p:nvSpPr>
        <p:spPr>
          <a:xfrm>
            <a:off x="874803" y="1960744"/>
            <a:ext cx="10615795" cy="1295803"/>
          </a:xfrm>
        </p:spPr>
        <p:txBody>
          <a:bodyPr>
            <a:normAutofit fontScale="85000" lnSpcReduction="20000"/>
          </a:bodyPr>
          <a:lstStyle/>
          <a:p>
            <a:r>
              <a:rPr lang="en-US" b="1" dirty="0">
                <a:solidFill>
                  <a:schemeClr val="accent1">
                    <a:lumMod val="75000"/>
                  </a:schemeClr>
                </a:solidFill>
              </a:rPr>
              <a:t>MAC </a:t>
            </a:r>
            <a:r>
              <a:rPr lang="en-US" dirty="0"/>
              <a:t>policies do apply to relations and also to records! Assume that each record is assigned a security level, this is called a </a:t>
            </a:r>
            <a:r>
              <a:rPr lang="en-US" u="sng" dirty="0">
                <a:solidFill>
                  <a:schemeClr val="accent1">
                    <a:lumMod val="75000"/>
                  </a:schemeClr>
                </a:solidFill>
              </a:rPr>
              <a:t>multilevel relation</a:t>
            </a:r>
          </a:p>
          <a:p>
            <a:r>
              <a:rPr lang="en-US" b="1" dirty="0">
                <a:solidFill>
                  <a:schemeClr val="accent1">
                    <a:lumMod val="75000"/>
                  </a:schemeClr>
                </a:solidFill>
              </a:rPr>
              <a:t>Example: </a:t>
            </a:r>
            <a:r>
              <a:rPr lang="en-US" dirty="0"/>
              <a:t>Given the following multilevel relation, what records can be read by users with TS, S, C, and U clearances?</a:t>
            </a:r>
          </a:p>
        </p:txBody>
      </p:sp>
      <p:sp>
        <p:nvSpPr>
          <p:cNvPr id="8" name="TextBox 7"/>
          <p:cNvSpPr txBox="1"/>
          <p:nvPr/>
        </p:nvSpPr>
        <p:spPr>
          <a:xfrm>
            <a:off x="2967791" y="5910674"/>
            <a:ext cx="667993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Now, assume that a user with clearance C wishes to enter a tuple (CR74, David, </a:t>
            </a:r>
            <a:r>
              <a:rPr kumimoji="0" lang="en-US" sz="1800" b="0" i="0" u="none" strike="noStrike" kern="1200" cap="none" spc="0" normalizeH="0" baseline="0" noProof="0" dirty="0" err="1">
                <a:ln>
                  <a:noFill/>
                </a:ln>
                <a:solidFill>
                  <a:srgbClr val="252525"/>
                </a:solidFill>
                <a:effectLst/>
                <a:uLnTx/>
                <a:uFillTx/>
                <a:latin typeface="Calibri"/>
                <a:ea typeface="+mn-ea"/>
                <a:cs typeface="+mn-cs"/>
              </a:rPr>
              <a:t>Sinclaire</a:t>
            </a:r>
            <a:r>
              <a:rPr kumimoji="0" lang="en-US" sz="1800" b="0" i="0" u="none" strike="noStrike" kern="1200" cap="none" spc="0" normalizeH="0" baseline="0" noProof="0" dirty="0">
                <a:ln>
                  <a:noFill/>
                </a:ln>
                <a:solidFill>
                  <a:srgbClr val="252525"/>
                </a:solidFill>
                <a:effectLst/>
                <a:uLnTx/>
                <a:uFillTx/>
                <a:latin typeface="Calibri"/>
                <a:ea typeface="+mn-ea"/>
                <a:cs typeface="+mn-cs"/>
              </a:rPr>
              <a:t>) into the Client relation, </a:t>
            </a:r>
            <a:r>
              <a:rPr kumimoji="0" lang="en-US" sz="1800" b="1" i="0" u="none" strike="noStrike" kern="1200" cap="none" spc="0" normalizeH="0" baseline="0" noProof="0" dirty="0">
                <a:ln>
                  <a:noFill/>
                </a:ln>
                <a:solidFill>
                  <a:srgbClr val="4B4CAD">
                    <a:lumMod val="75000"/>
                  </a:srgbClr>
                </a:solidFill>
                <a:effectLst/>
                <a:uLnTx/>
                <a:uFillTx/>
                <a:latin typeface="Calibri"/>
                <a:ea typeface="+mn-ea"/>
                <a:cs typeface="+mn-cs"/>
              </a:rPr>
              <a:t>What do you think would happen?! </a:t>
            </a:r>
          </a:p>
        </p:txBody>
      </p:sp>
    </p:spTree>
    <p:extLst>
      <p:ext uri="{BB962C8B-B14F-4D97-AF65-F5344CB8AC3E}">
        <p14:creationId xmlns:p14="http://schemas.microsoft.com/office/powerpoint/2010/main" val="21868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Popular Model for MAC called Bell-LaPudula</a:t>
            </a:r>
            <a:endParaRPr lang="en-US" sz="2000" b="0" dirty="0"/>
          </a:p>
        </p:txBody>
      </p:sp>
      <p:graphicFrame>
        <p:nvGraphicFramePr>
          <p:cNvPr id="6" name="Table 5"/>
          <p:cNvGraphicFramePr>
            <a:graphicFrameLocks noGrp="1"/>
          </p:cNvGraphicFramePr>
          <p:nvPr/>
        </p:nvGraphicFramePr>
        <p:xfrm>
          <a:off x="817113" y="3834363"/>
          <a:ext cx="10731175" cy="1828800"/>
        </p:xfrm>
        <a:graphic>
          <a:graphicData uri="http://schemas.openxmlformats.org/drawingml/2006/table">
            <a:tbl>
              <a:tblPr firstRow="1" bandRow="1">
                <a:tableStyleId>{5940675A-B579-460E-94D1-54222C63F5DA}</a:tableStyleId>
              </a:tblPr>
              <a:tblGrid>
                <a:gridCol w="1533025">
                  <a:extLst>
                    <a:ext uri="{9D8B030D-6E8A-4147-A177-3AD203B41FA5}">
                      <a16:colId xmlns:a16="http://schemas.microsoft.com/office/drawing/2014/main" val="3551679934"/>
                    </a:ext>
                  </a:extLst>
                </a:gridCol>
                <a:gridCol w="1533025">
                  <a:extLst>
                    <a:ext uri="{9D8B030D-6E8A-4147-A177-3AD203B41FA5}">
                      <a16:colId xmlns:a16="http://schemas.microsoft.com/office/drawing/2014/main" val="4055685007"/>
                    </a:ext>
                  </a:extLst>
                </a:gridCol>
                <a:gridCol w="1533025">
                  <a:extLst>
                    <a:ext uri="{9D8B030D-6E8A-4147-A177-3AD203B41FA5}">
                      <a16:colId xmlns:a16="http://schemas.microsoft.com/office/drawing/2014/main" val="3073816416"/>
                    </a:ext>
                  </a:extLst>
                </a:gridCol>
                <a:gridCol w="1533025">
                  <a:extLst>
                    <a:ext uri="{9D8B030D-6E8A-4147-A177-3AD203B41FA5}">
                      <a16:colId xmlns:a16="http://schemas.microsoft.com/office/drawing/2014/main" val="372717679"/>
                    </a:ext>
                  </a:extLst>
                </a:gridCol>
                <a:gridCol w="1533025">
                  <a:extLst>
                    <a:ext uri="{9D8B030D-6E8A-4147-A177-3AD203B41FA5}">
                      <a16:colId xmlns:a16="http://schemas.microsoft.com/office/drawing/2014/main" val="930448539"/>
                    </a:ext>
                  </a:extLst>
                </a:gridCol>
                <a:gridCol w="1533025">
                  <a:extLst>
                    <a:ext uri="{9D8B030D-6E8A-4147-A177-3AD203B41FA5}">
                      <a16:colId xmlns:a16="http://schemas.microsoft.com/office/drawing/2014/main" val="3525807854"/>
                    </a:ext>
                  </a:extLst>
                </a:gridCol>
                <a:gridCol w="1533025">
                  <a:extLst>
                    <a:ext uri="{9D8B030D-6E8A-4147-A177-3AD203B41FA5}">
                      <a16:colId xmlns:a16="http://schemas.microsoft.com/office/drawing/2014/main" val="251513272"/>
                    </a:ext>
                  </a:extLst>
                </a:gridCol>
              </a:tblGrid>
              <a:tr h="0">
                <a:tc>
                  <a:txBody>
                    <a:bodyPr/>
                    <a:lstStyle/>
                    <a:p>
                      <a:pPr marL="0" algn="l" defTabSz="609585" rtl="0" eaLnBrk="1" latinLnBrk="0" hangingPunct="1"/>
                      <a:r>
                        <a:rPr lang="en-US" sz="1400" b="1" kern="1200" dirty="0">
                          <a:solidFill>
                            <a:schemeClr val="tx1"/>
                          </a:solidFill>
                          <a:latin typeface="+mn-lt"/>
                          <a:ea typeface="+mn-ea"/>
                          <a:cs typeface="+mn-cs"/>
                        </a:rPr>
                        <a:t>client No</a:t>
                      </a:r>
                    </a:p>
                  </a:txBody>
                  <a:tcPr/>
                </a:tc>
                <a:tc>
                  <a:txBody>
                    <a:bodyPr/>
                    <a:lstStyle/>
                    <a:p>
                      <a:pPr marL="0" algn="l" defTabSz="609585" rtl="0" eaLnBrk="1" latinLnBrk="0" hangingPunct="1"/>
                      <a:r>
                        <a:rPr lang="en-US" sz="1400" b="1" kern="1200" dirty="0">
                          <a:solidFill>
                            <a:schemeClr val="tx1"/>
                          </a:solidFill>
                          <a:latin typeface="+mn-lt"/>
                          <a:ea typeface="+mn-ea"/>
                          <a:cs typeface="+mn-cs"/>
                        </a:rPr>
                        <a:t>F Name</a:t>
                      </a:r>
                    </a:p>
                  </a:txBody>
                  <a:tcPr/>
                </a:tc>
                <a:tc>
                  <a:txBody>
                    <a:bodyPr/>
                    <a:lstStyle/>
                    <a:p>
                      <a:pPr marL="0" algn="l" defTabSz="609585" rtl="0" eaLnBrk="1" latinLnBrk="0" hangingPunct="1"/>
                      <a:r>
                        <a:rPr lang="en-US" sz="1400" b="1" kern="1200" dirty="0">
                          <a:solidFill>
                            <a:schemeClr val="tx1"/>
                          </a:solidFill>
                          <a:latin typeface="+mn-lt"/>
                          <a:ea typeface="+mn-ea"/>
                          <a:cs typeface="+mn-cs"/>
                        </a:rPr>
                        <a:t>L Name</a:t>
                      </a:r>
                    </a:p>
                  </a:txBody>
                  <a:tcPr/>
                </a:tc>
                <a:tc>
                  <a:txBody>
                    <a:bodyPr/>
                    <a:lstStyle/>
                    <a:p>
                      <a:pPr marL="0" algn="l" defTabSz="609585" rtl="0" eaLnBrk="1" latinLnBrk="0" hangingPunct="1"/>
                      <a:r>
                        <a:rPr lang="en-US" sz="1400" b="1" kern="1200" dirty="0">
                          <a:solidFill>
                            <a:schemeClr val="tx1"/>
                          </a:solidFill>
                          <a:latin typeface="+mn-lt"/>
                          <a:ea typeface="+mn-ea"/>
                          <a:cs typeface="+mn-cs"/>
                        </a:rPr>
                        <a:t>Tel No</a:t>
                      </a:r>
                    </a:p>
                  </a:txBody>
                  <a:tcPr/>
                </a:tc>
                <a:tc>
                  <a:txBody>
                    <a:bodyPr/>
                    <a:lstStyle/>
                    <a:p>
                      <a:pPr marL="0" algn="l" defTabSz="609585" rtl="0" eaLnBrk="1" latinLnBrk="0" hangingPunct="1"/>
                      <a:r>
                        <a:rPr lang="en-US" sz="1400" b="1" kern="1200" dirty="0" err="1">
                          <a:solidFill>
                            <a:schemeClr val="tx1"/>
                          </a:solidFill>
                          <a:latin typeface="+mn-lt"/>
                          <a:ea typeface="+mn-ea"/>
                          <a:cs typeface="+mn-cs"/>
                        </a:rPr>
                        <a:t>prefType</a:t>
                      </a:r>
                      <a:endParaRPr lang="en-US" sz="1400" b="1" kern="1200" dirty="0">
                        <a:solidFill>
                          <a:schemeClr val="tx1"/>
                        </a:solidFill>
                        <a:latin typeface="+mn-lt"/>
                        <a:ea typeface="+mn-ea"/>
                        <a:cs typeface="+mn-cs"/>
                      </a:endParaRPr>
                    </a:p>
                  </a:txBody>
                  <a:tcPr/>
                </a:tc>
                <a:tc>
                  <a:txBody>
                    <a:bodyPr/>
                    <a:lstStyle/>
                    <a:p>
                      <a:pPr marL="0" algn="l" defTabSz="609585" rtl="0" eaLnBrk="1" latinLnBrk="0" hangingPunct="1"/>
                      <a:r>
                        <a:rPr lang="en-US" sz="1400" b="1" kern="1200" dirty="0">
                          <a:solidFill>
                            <a:schemeClr val="tx1"/>
                          </a:solidFill>
                          <a:latin typeface="+mn-lt"/>
                          <a:ea typeface="+mn-ea"/>
                          <a:cs typeface="+mn-cs"/>
                        </a:rPr>
                        <a:t>Max Rent</a:t>
                      </a:r>
                    </a:p>
                  </a:txBody>
                  <a:tcPr/>
                </a:tc>
                <a:tc>
                  <a:txBody>
                    <a:bodyPr/>
                    <a:lstStyle/>
                    <a:p>
                      <a:pPr marL="0" algn="l" defTabSz="609585" rtl="0" eaLnBrk="1" latinLnBrk="0" hangingPunct="1"/>
                      <a:r>
                        <a:rPr lang="en-US" sz="1400" b="1" kern="1200" dirty="0" err="1">
                          <a:solidFill>
                            <a:schemeClr val="tx1"/>
                          </a:solidFill>
                          <a:latin typeface="+mn-lt"/>
                          <a:ea typeface="+mn-ea"/>
                          <a:cs typeface="+mn-cs"/>
                        </a:rPr>
                        <a:t>securityClass</a:t>
                      </a:r>
                      <a:endParaRPr lang="en-US" sz="1400" b="1" kern="1200" dirty="0">
                        <a:solidFill>
                          <a:schemeClr val="tx1"/>
                        </a:solidFill>
                        <a:latin typeface="+mn-lt"/>
                        <a:ea typeface="+mn-ea"/>
                        <a:cs typeface="+mn-cs"/>
                      </a:endParaRPr>
                    </a:p>
                  </a:txBody>
                  <a:tcPr/>
                </a:tc>
                <a:extLst>
                  <a:ext uri="{0D108BD9-81ED-4DB2-BD59-A6C34878D82A}">
                    <a16:rowId xmlns:a16="http://schemas.microsoft.com/office/drawing/2014/main" val="2919764095"/>
                  </a:ext>
                </a:extLst>
              </a:tr>
              <a:tr h="0">
                <a:tc>
                  <a:txBody>
                    <a:bodyPr/>
                    <a:lstStyle/>
                    <a:p>
                      <a:pPr marL="0" algn="ctr" defTabSz="609585" rtl="0" eaLnBrk="1" latinLnBrk="0" hangingPunct="1"/>
                      <a:r>
                        <a:rPr lang="en-US" sz="1400" kern="1200" dirty="0">
                          <a:solidFill>
                            <a:schemeClr val="tx1"/>
                          </a:solidFill>
                          <a:latin typeface="+mn-lt"/>
                          <a:ea typeface="+mn-ea"/>
                          <a:cs typeface="+mn-cs"/>
                        </a:rPr>
                        <a:t>C R76</a:t>
                      </a:r>
                    </a:p>
                  </a:txBody>
                  <a:tcPr/>
                </a:tc>
                <a:tc>
                  <a:txBody>
                    <a:bodyPr/>
                    <a:lstStyle/>
                    <a:p>
                      <a:pPr marL="0" algn="ctr" defTabSz="609585" rtl="0" eaLnBrk="1" latinLnBrk="0" hangingPunct="1"/>
                      <a:r>
                        <a:rPr lang="en-US" sz="1400" kern="1200" dirty="0">
                          <a:solidFill>
                            <a:schemeClr val="tx1"/>
                          </a:solidFill>
                          <a:latin typeface="+mn-lt"/>
                          <a:ea typeface="+mn-ea"/>
                          <a:cs typeface="+mn-cs"/>
                        </a:rPr>
                        <a:t>John</a:t>
                      </a:r>
                    </a:p>
                  </a:txBody>
                  <a:tcPr/>
                </a:tc>
                <a:tc>
                  <a:txBody>
                    <a:bodyPr/>
                    <a:lstStyle/>
                    <a:p>
                      <a:pPr marL="0" algn="ctr" defTabSz="609585" rtl="0" eaLnBrk="1" latinLnBrk="0" hangingPunct="1"/>
                      <a:r>
                        <a:rPr lang="en-US" sz="1400" kern="1200" dirty="0">
                          <a:solidFill>
                            <a:schemeClr val="tx1"/>
                          </a:solidFill>
                          <a:latin typeface="+mn-lt"/>
                          <a:ea typeface="+mn-ea"/>
                          <a:cs typeface="+mn-cs"/>
                        </a:rPr>
                        <a:t>Kay</a:t>
                      </a:r>
                    </a:p>
                  </a:txBody>
                  <a:tcPr/>
                </a:tc>
                <a:tc>
                  <a:txBody>
                    <a:bodyPr/>
                    <a:lstStyle/>
                    <a:p>
                      <a:pPr marL="0" algn="ctr" defTabSz="609585" rtl="0" eaLnBrk="1" latinLnBrk="0" hangingPunct="1"/>
                      <a:r>
                        <a:rPr lang="en-US" sz="1400" kern="1200" dirty="0">
                          <a:solidFill>
                            <a:schemeClr val="tx1"/>
                          </a:solidFill>
                          <a:latin typeface="+mn-lt"/>
                          <a:ea typeface="+mn-ea"/>
                          <a:cs typeface="+mn-cs"/>
                        </a:rPr>
                        <a:t>0207-774-5632</a:t>
                      </a:r>
                    </a:p>
                  </a:txBody>
                  <a:tcPr/>
                </a:tc>
                <a:tc>
                  <a:txBody>
                    <a:bodyPr/>
                    <a:lstStyle/>
                    <a:p>
                      <a:pPr marL="0" algn="ctr" defTabSz="609585" rtl="0" eaLnBrk="1" latinLnBrk="0" hangingPunct="1"/>
                      <a:r>
                        <a:rPr lang="en-US" sz="1400" kern="1200" dirty="0">
                          <a:solidFill>
                            <a:schemeClr val="tx1"/>
                          </a:solidFill>
                          <a:latin typeface="+mn-lt"/>
                          <a:ea typeface="+mn-ea"/>
                          <a:cs typeface="+mn-cs"/>
                        </a:rPr>
                        <a:t>Flat</a:t>
                      </a:r>
                    </a:p>
                  </a:txBody>
                  <a:tcPr/>
                </a:tc>
                <a:tc>
                  <a:txBody>
                    <a:bodyPr/>
                    <a:lstStyle/>
                    <a:p>
                      <a:pPr marL="0" algn="ctr" defTabSz="609585" rtl="0" eaLnBrk="1" latinLnBrk="0" hangingPunct="1"/>
                      <a:r>
                        <a:rPr lang="en-US" sz="1400" kern="1200" dirty="0">
                          <a:solidFill>
                            <a:schemeClr val="tx1"/>
                          </a:solidFill>
                          <a:latin typeface="+mn-lt"/>
                          <a:ea typeface="+mn-ea"/>
                          <a:cs typeface="+mn-cs"/>
                        </a:rPr>
                        <a:t>425</a:t>
                      </a:r>
                    </a:p>
                  </a:txBody>
                  <a:tcPr/>
                </a:tc>
                <a:tc>
                  <a:txBody>
                    <a:bodyPr/>
                    <a:lstStyle/>
                    <a:p>
                      <a:pPr marL="0" algn="ctr" defTabSz="609585" rtl="0" eaLnBrk="1" latinLnBrk="0" hangingPunct="1"/>
                      <a:r>
                        <a:rPr lang="en-US" sz="1400" b="1" kern="1200" dirty="0">
                          <a:solidFill>
                            <a:schemeClr val="tx1"/>
                          </a:solidFill>
                          <a:latin typeface="+mn-lt"/>
                          <a:ea typeface="+mn-ea"/>
                          <a:cs typeface="+mn-cs"/>
                        </a:rPr>
                        <a:t>C</a:t>
                      </a:r>
                    </a:p>
                  </a:txBody>
                  <a:tcPr/>
                </a:tc>
                <a:extLst>
                  <a:ext uri="{0D108BD9-81ED-4DB2-BD59-A6C34878D82A}">
                    <a16:rowId xmlns:a16="http://schemas.microsoft.com/office/drawing/2014/main" val="607656109"/>
                  </a:ext>
                </a:extLst>
              </a:tr>
              <a:tr h="0">
                <a:tc>
                  <a:txBody>
                    <a:bodyPr/>
                    <a:lstStyle/>
                    <a:p>
                      <a:pPr marL="0" algn="ctr" defTabSz="609585" rtl="0" eaLnBrk="1" latinLnBrk="0" hangingPunct="1"/>
                      <a:r>
                        <a:rPr lang="en-US" sz="1400" kern="1200" dirty="0">
                          <a:solidFill>
                            <a:schemeClr val="tx1"/>
                          </a:solidFill>
                          <a:latin typeface="+mn-lt"/>
                          <a:ea typeface="+mn-ea"/>
                          <a:cs typeface="+mn-cs"/>
                        </a:rPr>
                        <a:t>C R56</a:t>
                      </a:r>
                    </a:p>
                  </a:txBody>
                  <a:tcPr/>
                </a:tc>
                <a:tc>
                  <a:txBody>
                    <a:bodyPr/>
                    <a:lstStyle/>
                    <a:p>
                      <a:pPr marL="0" algn="ctr" defTabSz="609585" rtl="0" eaLnBrk="1" latinLnBrk="0" hangingPunct="1"/>
                      <a:r>
                        <a:rPr lang="en-US" sz="1400" kern="1200" dirty="0">
                          <a:solidFill>
                            <a:schemeClr val="tx1"/>
                          </a:solidFill>
                          <a:latin typeface="+mn-lt"/>
                          <a:ea typeface="+mn-ea"/>
                          <a:cs typeface="+mn-cs"/>
                        </a:rPr>
                        <a:t>Aline</a:t>
                      </a:r>
                    </a:p>
                  </a:txBody>
                  <a:tcPr/>
                </a:tc>
                <a:tc>
                  <a:txBody>
                    <a:bodyPr/>
                    <a:lstStyle/>
                    <a:p>
                      <a:pPr marL="0" algn="ctr" defTabSz="609585" rtl="0" eaLnBrk="1" latinLnBrk="0" hangingPunct="1"/>
                      <a:r>
                        <a:rPr lang="en-US" sz="1400" kern="1200" dirty="0">
                          <a:solidFill>
                            <a:schemeClr val="tx1"/>
                          </a:solidFill>
                          <a:latin typeface="+mn-lt"/>
                          <a:ea typeface="+mn-ea"/>
                          <a:cs typeface="+mn-cs"/>
                        </a:rPr>
                        <a:t>Stewart</a:t>
                      </a:r>
                    </a:p>
                  </a:txBody>
                  <a:tcPr/>
                </a:tc>
                <a:tc>
                  <a:txBody>
                    <a:bodyPr/>
                    <a:lstStyle/>
                    <a:p>
                      <a:pPr marL="0" algn="ctr" defTabSz="609585" rtl="0" eaLnBrk="1" latinLnBrk="0" hangingPunct="1"/>
                      <a:r>
                        <a:rPr lang="en-US" sz="1400" kern="1200" dirty="0">
                          <a:solidFill>
                            <a:schemeClr val="tx1"/>
                          </a:solidFill>
                          <a:latin typeface="+mn-lt"/>
                          <a:ea typeface="+mn-ea"/>
                          <a:cs typeface="+mn-cs"/>
                        </a:rPr>
                        <a:t>0141-848-1825</a:t>
                      </a:r>
                    </a:p>
                  </a:txBody>
                  <a:tcPr/>
                </a:tc>
                <a:tc>
                  <a:txBody>
                    <a:bodyPr/>
                    <a:lstStyle/>
                    <a:p>
                      <a:pPr marL="0" algn="ctr" defTabSz="609585" rtl="0" eaLnBrk="1" latinLnBrk="0" hangingPunct="1"/>
                      <a:r>
                        <a:rPr lang="en-US" sz="1400" kern="1200" dirty="0">
                          <a:solidFill>
                            <a:schemeClr val="tx1"/>
                          </a:solidFill>
                          <a:latin typeface="+mn-lt"/>
                          <a:ea typeface="+mn-ea"/>
                          <a:cs typeface="+mn-cs"/>
                        </a:rPr>
                        <a:t>Flat</a:t>
                      </a:r>
                    </a:p>
                  </a:txBody>
                  <a:tcPr/>
                </a:tc>
                <a:tc>
                  <a:txBody>
                    <a:bodyPr/>
                    <a:lstStyle/>
                    <a:p>
                      <a:pPr marL="0" algn="ctr" defTabSz="609585" rtl="0" eaLnBrk="1" latinLnBrk="0" hangingPunct="1"/>
                      <a:r>
                        <a:rPr lang="en-US" sz="1400" kern="1200" dirty="0">
                          <a:solidFill>
                            <a:schemeClr val="tx1"/>
                          </a:solidFill>
                          <a:latin typeface="+mn-lt"/>
                          <a:ea typeface="+mn-ea"/>
                          <a:cs typeface="+mn-cs"/>
                        </a:rPr>
                        <a:t>350</a:t>
                      </a:r>
                    </a:p>
                  </a:txBody>
                  <a:tcPr/>
                </a:tc>
                <a:tc>
                  <a:txBody>
                    <a:bodyPr/>
                    <a:lstStyle/>
                    <a:p>
                      <a:pPr marL="0" algn="ctr" defTabSz="609585" rtl="0" eaLnBrk="1" latinLnBrk="0" hangingPunct="1"/>
                      <a:r>
                        <a:rPr lang="en-US" sz="1400" b="1" kern="1200" dirty="0">
                          <a:solidFill>
                            <a:schemeClr val="tx1"/>
                          </a:solidFill>
                          <a:latin typeface="+mn-lt"/>
                          <a:ea typeface="+mn-ea"/>
                          <a:cs typeface="+mn-cs"/>
                        </a:rPr>
                        <a:t>C</a:t>
                      </a:r>
                    </a:p>
                  </a:txBody>
                  <a:tcPr/>
                </a:tc>
                <a:extLst>
                  <a:ext uri="{0D108BD9-81ED-4DB2-BD59-A6C34878D82A}">
                    <a16:rowId xmlns:a16="http://schemas.microsoft.com/office/drawing/2014/main" val="3272124442"/>
                  </a:ext>
                </a:extLst>
              </a:tr>
              <a:tr h="0">
                <a:tc>
                  <a:txBody>
                    <a:bodyPr/>
                    <a:lstStyle/>
                    <a:p>
                      <a:pPr marL="0" algn="ctr" defTabSz="609585" rtl="0" eaLnBrk="1" latinLnBrk="0" hangingPunct="1"/>
                      <a:r>
                        <a:rPr lang="en-US" sz="1400" kern="1200" dirty="0">
                          <a:solidFill>
                            <a:schemeClr val="tx1"/>
                          </a:solidFill>
                          <a:latin typeface="+mn-lt"/>
                          <a:ea typeface="+mn-ea"/>
                          <a:cs typeface="+mn-cs"/>
                        </a:rPr>
                        <a:t>C R74</a:t>
                      </a:r>
                    </a:p>
                  </a:txBody>
                  <a:tcPr/>
                </a:tc>
                <a:tc>
                  <a:txBody>
                    <a:bodyPr/>
                    <a:lstStyle/>
                    <a:p>
                      <a:pPr marL="0" algn="ctr" defTabSz="609585" rtl="0" eaLnBrk="1" latinLnBrk="0" hangingPunct="1"/>
                      <a:r>
                        <a:rPr lang="en-US" sz="1400" kern="1200" dirty="0">
                          <a:solidFill>
                            <a:schemeClr val="tx1"/>
                          </a:solidFill>
                          <a:latin typeface="+mn-lt"/>
                          <a:ea typeface="+mn-ea"/>
                          <a:cs typeface="+mn-cs"/>
                        </a:rPr>
                        <a:t>Mike</a:t>
                      </a:r>
                    </a:p>
                  </a:txBody>
                  <a:tcPr/>
                </a:tc>
                <a:tc>
                  <a:txBody>
                    <a:bodyPr/>
                    <a:lstStyle/>
                    <a:p>
                      <a:pPr marL="0" algn="ctr" defTabSz="609585" rtl="0" eaLnBrk="1" latinLnBrk="0" hangingPunct="1"/>
                      <a:r>
                        <a:rPr lang="en-US" sz="1400" kern="1200" dirty="0">
                          <a:solidFill>
                            <a:schemeClr val="tx1"/>
                          </a:solidFill>
                          <a:latin typeface="+mn-lt"/>
                          <a:ea typeface="+mn-ea"/>
                          <a:cs typeface="+mn-cs"/>
                        </a:rPr>
                        <a:t>Ritchie</a:t>
                      </a:r>
                    </a:p>
                  </a:txBody>
                  <a:tcPr/>
                </a:tc>
                <a:tc>
                  <a:txBody>
                    <a:bodyPr/>
                    <a:lstStyle/>
                    <a:p>
                      <a:pPr marL="0" algn="ctr" defTabSz="609585" rtl="0" eaLnBrk="1" latinLnBrk="0" hangingPunct="1"/>
                      <a:r>
                        <a:rPr lang="en-US" sz="1400" kern="1200" dirty="0">
                          <a:solidFill>
                            <a:schemeClr val="tx1"/>
                          </a:solidFill>
                          <a:latin typeface="+mn-lt"/>
                          <a:ea typeface="+mn-ea"/>
                          <a:cs typeface="+mn-cs"/>
                        </a:rPr>
                        <a:t>01475-392178</a:t>
                      </a:r>
                    </a:p>
                  </a:txBody>
                  <a:tcPr/>
                </a:tc>
                <a:tc>
                  <a:txBody>
                    <a:bodyPr/>
                    <a:lstStyle/>
                    <a:p>
                      <a:pPr marL="0" algn="ctr" defTabSz="609585" rtl="0" eaLnBrk="1" latinLnBrk="0" hangingPunct="1"/>
                      <a:r>
                        <a:rPr lang="en-US" sz="1400" kern="1200" dirty="0">
                          <a:solidFill>
                            <a:schemeClr val="tx1"/>
                          </a:solidFill>
                          <a:latin typeface="+mn-lt"/>
                          <a:ea typeface="+mn-ea"/>
                          <a:cs typeface="+mn-cs"/>
                        </a:rPr>
                        <a:t>House</a:t>
                      </a:r>
                    </a:p>
                  </a:txBody>
                  <a:tcPr/>
                </a:tc>
                <a:tc>
                  <a:txBody>
                    <a:bodyPr/>
                    <a:lstStyle/>
                    <a:p>
                      <a:pPr marL="0" algn="ctr" defTabSz="609585" rtl="0" eaLnBrk="1" latinLnBrk="0" hangingPunct="1"/>
                      <a:r>
                        <a:rPr lang="en-US" sz="1400" kern="1200" dirty="0">
                          <a:solidFill>
                            <a:schemeClr val="tx1"/>
                          </a:solidFill>
                          <a:latin typeface="+mn-lt"/>
                          <a:ea typeface="+mn-ea"/>
                          <a:cs typeface="+mn-cs"/>
                        </a:rPr>
                        <a:t>750</a:t>
                      </a:r>
                    </a:p>
                  </a:txBody>
                  <a:tcPr/>
                </a:tc>
                <a:tc>
                  <a:txBody>
                    <a:bodyPr/>
                    <a:lstStyle/>
                    <a:p>
                      <a:pPr marL="0" algn="ctr" defTabSz="609585" rtl="0" eaLnBrk="1" latinLnBrk="0" hangingPunct="1"/>
                      <a:r>
                        <a:rPr lang="en-US" sz="1400" kern="1200" dirty="0">
                          <a:solidFill>
                            <a:schemeClr val="tx1"/>
                          </a:solidFill>
                          <a:latin typeface="+mn-lt"/>
                          <a:ea typeface="+mn-ea"/>
                          <a:cs typeface="+mn-cs"/>
                        </a:rPr>
                        <a:t>S</a:t>
                      </a:r>
                    </a:p>
                  </a:txBody>
                  <a:tcPr/>
                </a:tc>
                <a:extLst>
                  <a:ext uri="{0D108BD9-81ED-4DB2-BD59-A6C34878D82A}">
                    <a16:rowId xmlns:a16="http://schemas.microsoft.com/office/drawing/2014/main" val="1117844357"/>
                  </a:ext>
                </a:extLst>
              </a:tr>
              <a:tr h="0">
                <a:tc>
                  <a:txBody>
                    <a:bodyPr/>
                    <a:lstStyle/>
                    <a:p>
                      <a:pPr marL="0" algn="ctr" defTabSz="609585" rtl="0" eaLnBrk="1" latinLnBrk="0" hangingPunct="1"/>
                      <a:r>
                        <a:rPr lang="en-US" sz="1400" kern="1200" dirty="0">
                          <a:solidFill>
                            <a:schemeClr val="tx1"/>
                          </a:solidFill>
                          <a:latin typeface="+mn-lt"/>
                          <a:ea typeface="+mn-ea"/>
                          <a:cs typeface="+mn-cs"/>
                        </a:rPr>
                        <a:t>C R62</a:t>
                      </a:r>
                    </a:p>
                  </a:txBody>
                  <a:tcPr/>
                </a:tc>
                <a:tc>
                  <a:txBody>
                    <a:bodyPr/>
                    <a:lstStyle/>
                    <a:p>
                      <a:pPr marL="0" algn="ctr" defTabSz="609585" rtl="0" eaLnBrk="1" latinLnBrk="0" hangingPunct="1"/>
                      <a:r>
                        <a:rPr lang="en-US" sz="1400" kern="1200" dirty="0">
                          <a:solidFill>
                            <a:schemeClr val="tx1"/>
                          </a:solidFill>
                          <a:latin typeface="+mn-lt"/>
                          <a:ea typeface="+mn-ea"/>
                          <a:cs typeface="+mn-cs"/>
                        </a:rPr>
                        <a:t>Mary</a:t>
                      </a:r>
                    </a:p>
                  </a:txBody>
                  <a:tcPr/>
                </a:tc>
                <a:tc>
                  <a:txBody>
                    <a:bodyPr/>
                    <a:lstStyle/>
                    <a:p>
                      <a:pPr marL="0" algn="ctr" defTabSz="609585" rtl="0" eaLnBrk="1" latinLnBrk="0" hangingPunct="1"/>
                      <a:r>
                        <a:rPr lang="en-US" sz="1400" kern="1200" dirty="0">
                          <a:solidFill>
                            <a:schemeClr val="tx1"/>
                          </a:solidFill>
                          <a:latin typeface="+mn-lt"/>
                          <a:ea typeface="+mn-ea"/>
                          <a:cs typeface="+mn-cs"/>
                        </a:rPr>
                        <a:t>Tregar</a:t>
                      </a:r>
                    </a:p>
                  </a:txBody>
                  <a:tcPr/>
                </a:tc>
                <a:tc>
                  <a:txBody>
                    <a:bodyPr/>
                    <a:lstStyle/>
                    <a:p>
                      <a:pPr marL="0" algn="ctr" defTabSz="609585" rtl="0" eaLnBrk="1" latinLnBrk="0" hangingPunct="1"/>
                      <a:r>
                        <a:rPr lang="en-US" sz="1400" kern="1200" dirty="0">
                          <a:solidFill>
                            <a:schemeClr val="tx1"/>
                          </a:solidFill>
                          <a:latin typeface="+mn-lt"/>
                          <a:ea typeface="+mn-ea"/>
                          <a:cs typeface="+mn-cs"/>
                        </a:rPr>
                        <a:t>01224-196720</a:t>
                      </a:r>
                    </a:p>
                  </a:txBody>
                  <a:tcPr/>
                </a:tc>
                <a:tc>
                  <a:txBody>
                    <a:bodyPr/>
                    <a:lstStyle/>
                    <a:p>
                      <a:pPr marL="0" algn="ctr" defTabSz="609585" rtl="0" eaLnBrk="1" latinLnBrk="0" hangingPunct="1"/>
                      <a:r>
                        <a:rPr lang="en-US" sz="1400" kern="1200" dirty="0">
                          <a:solidFill>
                            <a:schemeClr val="tx1"/>
                          </a:solidFill>
                          <a:latin typeface="+mn-lt"/>
                          <a:ea typeface="+mn-ea"/>
                          <a:cs typeface="+mn-cs"/>
                        </a:rPr>
                        <a:t>Flat</a:t>
                      </a:r>
                    </a:p>
                  </a:txBody>
                  <a:tcPr/>
                </a:tc>
                <a:tc>
                  <a:txBody>
                    <a:bodyPr/>
                    <a:lstStyle/>
                    <a:p>
                      <a:pPr marL="0" algn="ctr" defTabSz="609585" rtl="0" eaLnBrk="1" latinLnBrk="0" hangingPunct="1"/>
                      <a:r>
                        <a:rPr lang="en-US" sz="1400" kern="1200" dirty="0">
                          <a:solidFill>
                            <a:schemeClr val="tx1"/>
                          </a:solidFill>
                          <a:latin typeface="+mn-lt"/>
                          <a:ea typeface="+mn-ea"/>
                          <a:cs typeface="+mn-cs"/>
                        </a:rPr>
                        <a:t>600</a:t>
                      </a:r>
                    </a:p>
                  </a:txBody>
                  <a:tcPr/>
                </a:tc>
                <a:tc>
                  <a:txBody>
                    <a:bodyPr/>
                    <a:lstStyle/>
                    <a:p>
                      <a:pPr marL="0" algn="ctr" defTabSz="609585" rtl="0" eaLnBrk="1" latinLnBrk="0" hangingPunct="1"/>
                      <a:r>
                        <a:rPr lang="en-US" sz="1400" kern="1200" dirty="0">
                          <a:solidFill>
                            <a:schemeClr val="tx1"/>
                          </a:solidFill>
                          <a:latin typeface="+mn-lt"/>
                          <a:ea typeface="+mn-ea"/>
                          <a:cs typeface="+mn-cs"/>
                        </a:rPr>
                        <a:t>S</a:t>
                      </a:r>
                    </a:p>
                  </a:txBody>
                  <a:tcPr/>
                </a:tc>
                <a:extLst>
                  <a:ext uri="{0D108BD9-81ED-4DB2-BD59-A6C34878D82A}">
                    <a16:rowId xmlns:a16="http://schemas.microsoft.com/office/drawing/2014/main" val="3757838078"/>
                  </a:ext>
                </a:extLst>
              </a:tr>
              <a:tr h="0">
                <a:tc>
                  <a:txBody>
                    <a:bodyPr/>
                    <a:lstStyle/>
                    <a:p>
                      <a:pPr marL="0" algn="ctr" defTabSz="609585" rtl="0" eaLnBrk="1" latinLnBrk="0" hangingPunct="1"/>
                      <a:r>
                        <a:rPr lang="en-US" sz="1400" kern="1200" dirty="0">
                          <a:solidFill>
                            <a:schemeClr val="tx1"/>
                          </a:solidFill>
                          <a:latin typeface="+mn-lt"/>
                          <a:ea typeface="+mn-ea"/>
                          <a:cs typeface="+mn-cs"/>
                        </a:rPr>
                        <a:t>C R74</a:t>
                      </a:r>
                    </a:p>
                  </a:txBody>
                  <a:tcPr/>
                </a:tc>
                <a:tc>
                  <a:txBody>
                    <a:bodyPr/>
                    <a:lstStyle/>
                    <a:p>
                      <a:pPr marL="0" algn="ctr" defTabSz="609585" rtl="0" eaLnBrk="1" latinLnBrk="0" hangingPunct="1"/>
                      <a:r>
                        <a:rPr lang="en-US" sz="1400" kern="1200" dirty="0">
                          <a:solidFill>
                            <a:schemeClr val="tx1"/>
                          </a:solidFill>
                          <a:latin typeface="+mn-lt"/>
                          <a:ea typeface="+mn-ea"/>
                          <a:cs typeface="+mn-cs"/>
                        </a:rPr>
                        <a:t>David</a:t>
                      </a:r>
                    </a:p>
                  </a:txBody>
                  <a:tcPr/>
                </a:tc>
                <a:tc>
                  <a:txBody>
                    <a:bodyPr/>
                    <a:lstStyle/>
                    <a:p>
                      <a:pPr marL="0" algn="ctr" defTabSz="609585" rtl="0" eaLnBrk="1" latinLnBrk="0" hangingPunct="1"/>
                      <a:r>
                        <a:rPr lang="en-US" sz="1400" kern="1200" dirty="0">
                          <a:solidFill>
                            <a:schemeClr val="tx1"/>
                          </a:solidFill>
                          <a:latin typeface="+mn-lt"/>
                          <a:ea typeface="+mn-ea"/>
                          <a:cs typeface="+mn-cs"/>
                        </a:rPr>
                        <a:t>Sinclaire</a:t>
                      </a:r>
                    </a:p>
                  </a:txBody>
                  <a:tcPr/>
                </a:tc>
                <a:tc>
                  <a:txBody>
                    <a:bodyPr/>
                    <a:lstStyle/>
                    <a:p>
                      <a:pPr marL="0" algn="ctr" defTabSz="609585" rtl="0" eaLnBrk="1" latinLnBrk="0" hangingPunct="1"/>
                      <a:r>
                        <a:rPr lang="en-US" sz="1400" kern="1200" dirty="0">
                          <a:solidFill>
                            <a:schemeClr val="tx1"/>
                          </a:solidFill>
                          <a:latin typeface="+mn-lt"/>
                          <a:ea typeface="+mn-ea"/>
                          <a:cs typeface="+mn-cs"/>
                        </a:rPr>
                        <a:t>Blank</a:t>
                      </a:r>
                    </a:p>
                  </a:txBody>
                  <a:tcPr/>
                </a:tc>
                <a:tc>
                  <a:txBody>
                    <a:bodyPr/>
                    <a:lstStyle/>
                    <a:p>
                      <a:pPr marL="0" algn="ctr" defTabSz="609585" rtl="0" eaLnBrk="1" latinLnBrk="0" hangingPunct="1"/>
                      <a:r>
                        <a:rPr lang="en-US" sz="1400" kern="1200" dirty="0">
                          <a:solidFill>
                            <a:schemeClr val="tx1"/>
                          </a:solidFill>
                          <a:latin typeface="+mn-lt"/>
                          <a:ea typeface="+mn-ea"/>
                          <a:cs typeface="+mn-cs"/>
                        </a:rPr>
                        <a:t>Blank</a:t>
                      </a:r>
                    </a:p>
                  </a:txBody>
                  <a:tcPr/>
                </a:tc>
                <a:tc>
                  <a:txBody>
                    <a:bodyPr/>
                    <a:lstStyle/>
                    <a:p>
                      <a:pPr marL="0" algn="ctr" defTabSz="609585" rtl="0" eaLnBrk="1" latinLnBrk="0" hangingPunct="1"/>
                      <a:r>
                        <a:rPr lang="en-US" sz="1400" kern="1200" dirty="0">
                          <a:solidFill>
                            <a:schemeClr val="tx1"/>
                          </a:solidFill>
                          <a:latin typeface="+mn-lt"/>
                          <a:ea typeface="+mn-ea"/>
                          <a:cs typeface="+mn-cs"/>
                        </a:rPr>
                        <a:t>Blank</a:t>
                      </a:r>
                    </a:p>
                  </a:txBody>
                  <a:tcPr/>
                </a:tc>
                <a:tc>
                  <a:txBody>
                    <a:bodyPr/>
                    <a:lstStyle/>
                    <a:p>
                      <a:pPr marL="0" algn="ctr" defTabSz="609585" rtl="0" eaLnBrk="1" latinLnBrk="0" hangingPunct="1"/>
                      <a:r>
                        <a:rPr lang="en-US" sz="1400" b="1" kern="1200" dirty="0">
                          <a:solidFill>
                            <a:schemeClr val="tx1"/>
                          </a:solidFill>
                          <a:latin typeface="+mn-lt"/>
                          <a:ea typeface="+mn-ea"/>
                          <a:cs typeface="+mn-cs"/>
                        </a:rPr>
                        <a:t>C</a:t>
                      </a:r>
                    </a:p>
                  </a:txBody>
                  <a:tcPr/>
                </a:tc>
                <a:extLst>
                  <a:ext uri="{0D108BD9-81ED-4DB2-BD59-A6C34878D82A}">
                    <a16:rowId xmlns:a16="http://schemas.microsoft.com/office/drawing/2014/main" val="2577108892"/>
                  </a:ext>
                </a:extLst>
              </a:tr>
            </a:tbl>
          </a:graphicData>
        </a:graphic>
      </p:graphicFrame>
      <p:sp>
        <p:nvSpPr>
          <p:cNvPr id="9" name="Content Placeholder 2"/>
          <p:cNvSpPr>
            <a:spLocks noGrp="1"/>
          </p:cNvSpPr>
          <p:nvPr>
            <p:ph idx="1"/>
          </p:nvPr>
        </p:nvSpPr>
        <p:spPr>
          <a:xfrm>
            <a:off x="737937" y="1941094"/>
            <a:ext cx="10752662" cy="1907767"/>
          </a:xfrm>
        </p:spPr>
        <p:txBody>
          <a:bodyPr>
            <a:normAutofit fontScale="85000" lnSpcReduction="20000"/>
          </a:bodyPr>
          <a:lstStyle/>
          <a:p>
            <a:pPr marL="0" indent="0">
              <a:buNone/>
            </a:pPr>
            <a:r>
              <a:rPr lang="en-US" b="1" dirty="0">
                <a:solidFill>
                  <a:schemeClr val="accent1">
                    <a:lumMod val="75000"/>
                  </a:schemeClr>
                </a:solidFill>
              </a:rPr>
              <a:t>Adding the record violates the primary key constraints and the existing record has a higher security class (S), but:</a:t>
            </a:r>
          </a:p>
          <a:p>
            <a:r>
              <a:rPr lang="en-US" dirty="0"/>
              <a:t>By considering the </a:t>
            </a:r>
            <a:r>
              <a:rPr lang="en-US" dirty="0" err="1"/>
              <a:t>securityClass</a:t>
            </a:r>
            <a:r>
              <a:rPr lang="en-US" dirty="0"/>
              <a:t> as part of the primary key </a:t>
            </a:r>
            <a:r>
              <a:rPr lang="en-US" dirty="0" err="1"/>
              <a:t>clientNo</a:t>
            </a:r>
            <a:r>
              <a:rPr lang="en-US" dirty="0"/>
              <a:t>, the new record can be added to the relation! </a:t>
            </a:r>
            <a:r>
              <a:rPr lang="en-US" dirty="0">
                <a:sym typeface="Wingdings" panose="05000000000000000000" pitchFamily="2" charset="2"/>
              </a:rPr>
              <a:t> this is called </a:t>
            </a:r>
            <a:r>
              <a:rPr lang="en-US" b="1" dirty="0">
                <a:solidFill>
                  <a:schemeClr val="accent1">
                    <a:lumMod val="75000"/>
                  </a:schemeClr>
                </a:solidFill>
                <a:sym typeface="Wingdings" panose="05000000000000000000" pitchFamily="2" charset="2"/>
              </a:rPr>
              <a:t>polyinstantiation</a:t>
            </a:r>
          </a:p>
          <a:p>
            <a:pPr lvl="1"/>
            <a:r>
              <a:rPr lang="en-US" dirty="0">
                <a:sym typeface="Wingdings" panose="05000000000000000000" pitchFamily="2" charset="2"/>
              </a:rPr>
              <a:t>The presence of data objects that appear to have different values to users with different clearances</a:t>
            </a:r>
            <a:endParaRPr lang="en-US" dirty="0"/>
          </a:p>
        </p:txBody>
      </p:sp>
      <p:sp>
        <p:nvSpPr>
          <p:cNvPr id="10" name="Rectangle 9"/>
          <p:cNvSpPr/>
          <p:nvPr/>
        </p:nvSpPr>
        <p:spPr>
          <a:xfrm>
            <a:off x="2730370" y="6010968"/>
            <a:ext cx="7869456"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4CAD">
                    <a:lumMod val="75000"/>
                  </a:srgbClr>
                </a:solidFill>
                <a:effectLst/>
                <a:uLnTx/>
                <a:uFillTx/>
                <a:latin typeface="Calibri"/>
                <a:ea typeface="+mn-ea"/>
                <a:cs typeface="+mn-cs"/>
              </a:rPr>
              <a:t>Now, what records can be read by users with TS, S, C, and U clearances?</a:t>
            </a:r>
          </a:p>
        </p:txBody>
      </p:sp>
    </p:spTree>
    <p:extLst>
      <p:ext uri="{BB962C8B-B14F-4D97-AF65-F5344CB8AC3E}">
        <p14:creationId xmlns:p14="http://schemas.microsoft.com/office/powerpoint/2010/main" val="6494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1000"/>
                                        <p:tgtEl>
                                          <p:spTgt spid="9">
                                            <p:txEl>
                                              <p:pRg st="2" end="2"/>
                                            </p:txEl>
                                          </p:spTgt>
                                        </p:tgtEl>
                                      </p:cBhvr>
                                    </p:animEffect>
                                    <p:anim calcmode="lin" valueType="num">
                                      <p:cBhvr>
                                        <p:cTn id="2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Countermeasures – Computer-Based Controls </a:t>
            </a:r>
            <a:r>
              <a:rPr lang="en-US" sz="2000" b="0" dirty="0"/>
              <a:t>(6 of 8)</a:t>
            </a:r>
          </a:p>
        </p:txBody>
      </p:sp>
      <p:sp>
        <p:nvSpPr>
          <p:cNvPr id="3" name="Text Placeholder 2"/>
          <p:cNvSpPr>
            <a:spLocks noGrp="1"/>
          </p:cNvSpPr>
          <p:nvPr>
            <p:ph idx="1"/>
          </p:nvPr>
        </p:nvSpPr>
        <p:spPr>
          <a:xfrm>
            <a:off x="783004" y="1918252"/>
            <a:ext cx="10707595" cy="2832652"/>
          </a:xfrm>
        </p:spPr>
        <p:txBody>
          <a:bodyPr>
            <a:normAutofit/>
          </a:bodyPr>
          <a:lstStyle/>
          <a:p>
            <a:r>
              <a:rPr lang="en-GB" altLang="en-US" sz="1800" dirty="0"/>
              <a:t>View</a:t>
            </a:r>
          </a:p>
          <a:p>
            <a:pPr lvl="1"/>
            <a:r>
              <a:rPr lang="en-GB" altLang="en-US" sz="1800" dirty="0"/>
              <a:t>A view is a virtual relation that does not actually exist in the database, but is produced upon request by a particular user, at the time of request.</a:t>
            </a:r>
          </a:p>
          <a:p>
            <a:pPr lvl="1"/>
            <a:r>
              <a:rPr lang="en-US" altLang="en-US" sz="1800" dirty="0"/>
              <a:t>A view is defined based on one or more tables which are known as base tables.</a:t>
            </a:r>
          </a:p>
          <a:p>
            <a:pPr lvl="1"/>
            <a:r>
              <a:rPr lang="en-US" altLang="en-US" sz="1800" dirty="0"/>
              <a:t>When you create a view, you basically create a query and assign a name to the query. Therefore, </a:t>
            </a:r>
            <a:r>
              <a:rPr lang="en-US" altLang="en-US" sz="1800" b="1" dirty="0"/>
              <a:t>a view is useful for wrapping a commonly used complex query.</a:t>
            </a:r>
          </a:p>
          <a:p>
            <a:pPr lvl="1"/>
            <a:r>
              <a:rPr lang="en-US" altLang="en-US" sz="1800" dirty="0"/>
              <a:t>A view helps simplify the complexity of a query because you can query a view, which is based on a complex query, using a simple SELECT statement.</a:t>
            </a:r>
          </a:p>
          <a:p>
            <a:pPr lvl="1"/>
            <a:r>
              <a:rPr lang="en-US" altLang="en-US" sz="1800" dirty="0"/>
              <a:t> Notice that a view does not store data physically except for a materialized view.</a:t>
            </a:r>
          </a:p>
        </p:txBody>
      </p:sp>
      <p:sp>
        <p:nvSpPr>
          <p:cNvPr id="4" name="TextBox 3"/>
          <p:cNvSpPr txBox="1"/>
          <p:nvPr/>
        </p:nvSpPr>
        <p:spPr>
          <a:xfrm>
            <a:off x="2169986" y="4835665"/>
            <a:ext cx="4207370" cy="1477328"/>
          </a:xfrm>
          <a:prstGeom prst="rect">
            <a:avLst/>
          </a:prstGeom>
          <a:noFill/>
          <a:ln>
            <a:solidFill>
              <a:schemeClr val="tx1"/>
            </a:solid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D64349"/>
                </a:solidFill>
                <a:effectLst/>
                <a:uLnTx/>
                <a:uFillTx/>
                <a:latin typeface="Calibri"/>
                <a:ea typeface="+mn-ea"/>
                <a:cs typeface="+mn-cs"/>
              </a:rPr>
              <a:t>Create a view</a:t>
            </a:r>
            <a:endParaRPr kumimoji="0" lang="en-US" sz="1800" b="1" i="0" u="none" strike="noStrike" kern="1200" cap="none" spc="0" normalizeH="0" baseline="0" noProof="0" dirty="0">
              <a:ln>
                <a:noFill/>
              </a:ln>
              <a:solidFill>
                <a:srgbClr val="D64349"/>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CREATE VIEW </a:t>
            </a:r>
            <a:r>
              <a:rPr kumimoji="0" lang="en-US" sz="1800" b="1" i="0" u="none" strike="noStrike" kern="1200" cap="none" spc="0" normalizeH="0" baseline="0" noProof="0" dirty="0" err="1">
                <a:ln>
                  <a:noFill/>
                </a:ln>
                <a:solidFill>
                  <a:srgbClr val="252525"/>
                </a:solidFill>
                <a:effectLst/>
                <a:uLnTx/>
                <a:uFillTx/>
                <a:latin typeface="Calibri"/>
                <a:ea typeface="+mn-ea"/>
                <a:cs typeface="+mn-cs"/>
              </a:rPr>
              <a:t>YoungSailors</a:t>
            </a:r>
            <a:r>
              <a:rPr kumimoji="0" lang="en-US" sz="1800" b="0" i="0" u="none" strike="noStrike" kern="1200" cap="none" spc="0" normalizeH="0" baseline="0" noProof="0" dirty="0">
                <a:ln>
                  <a:noFill/>
                </a:ln>
                <a:solidFill>
                  <a:srgbClr val="252525"/>
                </a:solidFill>
                <a:effectLst/>
                <a:uLnTx/>
                <a:uFillTx/>
                <a:latin typeface="Calibri"/>
                <a:ea typeface="+mn-ea"/>
                <a:cs typeface="+mn-cs"/>
              </a:rPr>
              <a:t> (sic, age, rating)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	AS SELECT </a:t>
            </a:r>
            <a:r>
              <a:rPr kumimoji="0" lang="en-US" sz="1800" b="0" i="0" u="none" strike="noStrike" kern="1200" cap="none" spc="0" normalizeH="0" baseline="0" noProof="0" dirty="0" err="1">
                <a:ln>
                  <a:noFill/>
                </a:ln>
                <a:solidFill>
                  <a:srgbClr val="252525"/>
                </a:solidFill>
                <a:effectLst/>
                <a:uLnTx/>
                <a:uFillTx/>
                <a:latin typeface="Calibri"/>
                <a:ea typeface="+mn-ea"/>
                <a:cs typeface="+mn-cs"/>
              </a:rPr>
              <a:t>S.sid</a:t>
            </a:r>
            <a:r>
              <a:rPr kumimoji="0" lang="en-US" sz="1800" b="0" i="0" u="none" strike="noStrike" kern="1200" cap="none" spc="0" normalizeH="0" baseline="0" noProof="0" dirty="0">
                <a:ln>
                  <a:noFill/>
                </a:ln>
                <a:solidFill>
                  <a:srgbClr val="252525"/>
                </a:solidFill>
                <a:effectLst/>
                <a:uLnTx/>
                <a:uFillTx/>
                <a:latin typeface="Calibri"/>
                <a:ea typeface="+mn-ea"/>
                <a:cs typeface="+mn-cs"/>
              </a:rPr>
              <a:t>, </a:t>
            </a:r>
            <a:r>
              <a:rPr kumimoji="0" lang="en-US" sz="1800" b="0" i="0" u="none" strike="noStrike" kern="1200" cap="none" spc="0" normalizeH="0" baseline="0" noProof="0" dirty="0" err="1">
                <a:ln>
                  <a:noFill/>
                </a:ln>
                <a:solidFill>
                  <a:srgbClr val="252525"/>
                </a:solidFill>
                <a:effectLst/>
                <a:uLnTx/>
                <a:uFillTx/>
                <a:latin typeface="Calibri"/>
                <a:ea typeface="+mn-ea"/>
                <a:cs typeface="+mn-cs"/>
              </a:rPr>
              <a:t>S.age</a:t>
            </a:r>
            <a:r>
              <a:rPr kumimoji="0" lang="en-US" sz="1800" b="0" i="0" u="none" strike="noStrike" kern="1200" cap="none" spc="0" normalizeH="0" baseline="0" noProof="0" dirty="0">
                <a:ln>
                  <a:noFill/>
                </a:ln>
                <a:solidFill>
                  <a:srgbClr val="252525"/>
                </a:solidFill>
                <a:effectLst/>
                <a:uLnTx/>
                <a:uFillTx/>
                <a:latin typeface="Calibri"/>
                <a:ea typeface="+mn-ea"/>
                <a:cs typeface="+mn-cs"/>
              </a:rPr>
              <a:t>, </a:t>
            </a:r>
            <a:r>
              <a:rPr kumimoji="0" lang="en-US" sz="1800" b="0" i="0" u="none" strike="noStrike" kern="1200" cap="none" spc="0" normalizeH="0" baseline="0" noProof="0" dirty="0" err="1">
                <a:ln>
                  <a:noFill/>
                </a:ln>
                <a:solidFill>
                  <a:srgbClr val="252525"/>
                </a:solidFill>
                <a:effectLst/>
                <a:uLnTx/>
                <a:uFillTx/>
                <a:latin typeface="Calibri"/>
                <a:ea typeface="+mn-ea"/>
                <a:cs typeface="+mn-cs"/>
              </a:rPr>
              <a:t>S.rating</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	FROM Sailors 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	WHERE age &lt; 18;</a:t>
            </a:r>
          </a:p>
        </p:txBody>
      </p:sp>
      <p:sp>
        <p:nvSpPr>
          <p:cNvPr id="6" name="TextBox 5">
            <a:extLst>
              <a:ext uri="{FF2B5EF4-FFF2-40B4-BE49-F238E27FC236}">
                <a16:creationId xmlns:a16="http://schemas.microsoft.com/office/drawing/2014/main" id="{86B9A674-7E0A-6F64-1C93-FF051A057E60}"/>
              </a:ext>
            </a:extLst>
          </p:cNvPr>
          <p:cNvSpPr txBox="1"/>
          <p:nvPr/>
        </p:nvSpPr>
        <p:spPr>
          <a:xfrm>
            <a:off x="7658191" y="5195058"/>
            <a:ext cx="2971134" cy="923330"/>
          </a:xfrm>
          <a:prstGeom prst="rect">
            <a:avLst/>
          </a:prstGeom>
          <a:noFill/>
          <a:ln>
            <a:solidFill>
              <a:schemeClr val="tx1"/>
            </a:solid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D64349"/>
                </a:solidFill>
                <a:effectLst/>
                <a:uLnTx/>
                <a:uFillTx/>
                <a:latin typeface="Calibri"/>
                <a:ea typeface="+mn-ea"/>
                <a:cs typeface="+mn-cs"/>
              </a:rPr>
              <a:t>Query a view</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D64349"/>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SELECT * FROM </a:t>
            </a:r>
            <a:r>
              <a:rPr kumimoji="0" lang="en-US" sz="1800" b="1" i="0" u="none" strike="noStrike" kern="1200" cap="none" spc="0" normalizeH="0" baseline="0" noProof="0" dirty="0" err="1">
                <a:ln>
                  <a:noFill/>
                </a:ln>
                <a:solidFill>
                  <a:srgbClr val="252525"/>
                </a:solidFill>
                <a:effectLst/>
                <a:uLnTx/>
                <a:uFillTx/>
                <a:latin typeface="Calibri"/>
                <a:ea typeface="+mn-ea"/>
                <a:cs typeface="+mn-cs"/>
              </a:rPr>
              <a:t>YoungSailors</a:t>
            </a:r>
            <a:r>
              <a:rPr kumimoji="0" lang="en-US" sz="1800" b="0" i="0" u="none" strike="noStrike" kern="1200" cap="none" spc="0" normalizeH="0" baseline="0" noProof="0" dirty="0">
                <a:ln>
                  <a:noFill/>
                </a:ln>
                <a:solidFill>
                  <a:srgbClr val="252525"/>
                </a:solidFill>
                <a:effectLst/>
                <a:uLnTx/>
                <a:uFillTx/>
                <a:latin typeface="Calibri"/>
                <a:ea typeface="+mn-ea"/>
                <a:cs typeface="+mn-cs"/>
              </a:rPr>
              <a:t>;</a:t>
            </a:r>
          </a:p>
        </p:txBody>
      </p:sp>
    </p:spTree>
    <p:extLst>
      <p:ext uri="{BB962C8B-B14F-4D97-AF65-F5344CB8AC3E}">
        <p14:creationId xmlns:p14="http://schemas.microsoft.com/office/powerpoint/2010/main" val="355157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randombar(horizontal)">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randombar(horizontal)">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Countermeasures – Computer-Based Controls </a:t>
            </a:r>
            <a:r>
              <a:rPr lang="en-US" sz="2000" b="0" dirty="0"/>
              <a:t>(7 of 8)</a:t>
            </a:r>
          </a:p>
        </p:txBody>
      </p:sp>
      <p:sp>
        <p:nvSpPr>
          <p:cNvPr id="3" name="Text Placeholder 2"/>
          <p:cNvSpPr>
            <a:spLocks noGrp="1"/>
          </p:cNvSpPr>
          <p:nvPr>
            <p:ph idx="1"/>
          </p:nvPr>
        </p:nvSpPr>
        <p:spPr/>
        <p:txBody>
          <a:bodyPr/>
          <a:lstStyle/>
          <a:p>
            <a:r>
              <a:rPr lang="en-GB" altLang="en-US" sz="2400" dirty="0"/>
              <a:t>Backup</a:t>
            </a:r>
          </a:p>
          <a:p>
            <a:pPr lvl="1"/>
            <a:r>
              <a:rPr lang="en-GB" altLang="en-US" sz="2400" dirty="0"/>
              <a:t>Process of periodically taking a copy of the database and log file (and possibly programs) to offline storage media.</a:t>
            </a:r>
          </a:p>
          <a:p>
            <a:r>
              <a:rPr lang="en-GB" altLang="en-US" sz="2400" dirty="0"/>
              <a:t>Journaling</a:t>
            </a:r>
          </a:p>
          <a:p>
            <a:pPr lvl="1"/>
            <a:r>
              <a:rPr lang="en-GB" altLang="en-US" sz="2400" dirty="0"/>
              <a:t>Process of keeping and maintaining a log file (or journal) of all changes made to database to enable effective recovery in event of failure.</a:t>
            </a:r>
          </a:p>
        </p:txBody>
      </p:sp>
    </p:spTree>
    <p:extLst>
      <p:ext uri="{BB962C8B-B14F-4D97-AF65-F5344CB8AC3E}">
        <p14:creationId xmlns:p14="http://schemas.microsoft.com/office/powerpoint/2010/main" val="409911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sz="4400" dirty="0"/>
              <a:t>Database Approach</a:t>
            </a:r>
            <a:endParaRPr lang="nb-NO" dirty="0"/>
          </a:p>
        </p:txBody>
      </p:sp>
      <p:sp>
        <p:nvSpPr>
          <p:cNvPr id="4" name="Content Placeholder 3"/>
          <p:cNvSpPr txBox="1">
            <a:spLocks noGrp="1"/>
          </p:cNvSpPr>
          <p:nvPr>
            <p:ph idx="1"/>
          </p:nvPr>
        </p:nvSpPr>
        <p:spPr>
          <a:xfrm>
            <a:off x="783004" y="1960201"/>
            <a:ext cx="10004445" cy="3447098"/>
          </a:xfrm>
          <a:prstGeom prst="rect">
            <a:avLst/>
          </a:prstGeom>
          <a:noFill/>
        </p:spPr>
        <p:txBody>
          <a:bodyPr wrap="square" rtlCol="0">
            <a:spAutoFit/>
          </a:bodyPr>
          <a:lstStyle/>
          <a:p>
            <a:pPr marL="285750" indent="-285750">
              <a:buFont typeface="Arial" panose="020B0604020202020204" pitchFamily="34" charset="0"/>
              <a:buChar char="•"/>
            </a:pPr>
            <a:r>
              <a:rPr lang="en-US" sz="3200" dirty="0"/>
              <a:t>Controlled access to database may include:</a:t>
            </a:r>
          </a:p>
          <a:p>
            <a:pPr marL="654041" lvl="1" indent="-285750">
              <a:buFont typeface="Arial" panose="020B0604020202020204" pitchFamily="34" charset="0"/>
              <a:buChar char="•"/>
            </a:pPr>
            <a:r>
              <a:rPr lang="en-US" sz="3200" dirty="0"/>
              <a:t>a security system</a:t>
            </a:r>
          </a:p>
          <a:p>
            <a:pPr marL="654041" lvl="1" indent="-285750">
              <a:buFont typeface="Arial" panose="020B0604020202020204" pitchFamily="34" charset="0"/>
              <a:buChar char="•"/>
            </a:pPr>
            <a:r>
              <a:rPr lang="en-US" sz="3200" dirty="0"/>
              <a:t>an integrity system</a:t>
            </a:r>
          </a:p>
          <a:p>
            <a:pPr marL="654041" lvl="1" indent="-285750">
              <a:buFont typeface="Arial" panose="020B0604020202020204" pitchFamily="34" charset="0"/>
              <a:buChar char="•"/>
            </a:pPr>
            <a:r>
              <a:rPr lang="en-US" sz="3200" dirty="0"/>
              <a:t>a concurrency control system</a:t>
            </a:r>
          </a:p>
          <a:p>
            <a:pPr marL="654041" lvl="1" indent="-285750">
              <a:buFont typeface="Arial" panose="020B0604020202020204" pitchFamily="34" charset="0"/>
              <a:buChar char="•"/>
            </a:pPr>
            <a:r>
              <a:rPr lang="en-US" sz="3200" dirty="0"/>
              <a:t>a recovery control system</a:t>
            </a:r>
          </a:p>
          <a:p>
            <a:pPr marL="654041" lvl="1" indent="-285750">
              <a:buFont typeface="Arial" panose="020B0604020202020204" pitchFamily="34" charset="0"/>
              <a:buChar char="•"/>
            </a:pPr>
            <a:r>
              <a:rPr lang="en-US" sz="3200" dirty="0"/>
              <a:t>a user-accessible catalog.</a:t>
            </a:r>
          </a:p>
        </p:txBody>
      </p:sp>
      <p:sp>
        <p:nvSpPr>
          <p:cNvPr id="3" name="Slide Number Placeholder 2">
            <a:extLst>
              <a:ext uri="{FF2B5EF4-FFF2-40B4-BE49-F238E27FC236}">
                <a16:creationId xmlns:a16="http://schemas.microsoft.com/office/drawing/2014/main" id="{B6D4E813-58C7-45FD-ADB7-89ACEC3C82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35698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Countermeasures – Computer-Based Controls </a:t>
            </a:r>
            <a:r>
              <a:rPr lang="en-US" sz="2000" b="0" dirty="0"/>
              <a:t>(8 of 8)</a:t>
            </a:r>
          </a:p>
        </p:txBody>
      </p:sp>
      <p:sp>
        <p:nvSpPr>
          <p:cNvPr id="3" name="Text Placeholder 2"/>
          <p:cNvSpPr>
            <a:spLocks noGrp="1"/>
          </p:cNvSpPr>
          <p:nvPr>
            <p:ph idx="1"/>
          </p:nvPr>
        </p:nvSpPr>
        <p:spPr/>
        <p:txBody>
          <a:bodyPr/>
          <a:lstStyle/>
          <a:p>
            <a:r>
              <a:rPr lang="en-GB" altLang="en-US" sz="2400" dirty="0"/>
              <a:t>Integrity</a:t>
            </a:r>
          </a:p>
          <a:p>
            <a:pPr lvl="1"/>
            <a:r>
              <a:rPr lang="en-GB" altLang="en-US" sz="2400" dirty="0"/>
              <a:t>Prevents data from becoming invalid, and hence giving misleading or incorrect results.</a:t>
            </a:r>
          </a:p>
          <a:p>
            <a:r>
              <a:rPr lang="en-GB" altLang="en-US" sz="2400" dirty="0"/>
              <a:t>Encryption</a:t>
            </a:r>
          </a:p>
          <a:p>
            <a:pPr lvl="1"/>
            <a:r>
              <a:rPr lang="en-GB" altLang="en-US" sz="2400" dirty="0"/>
              <a:t>The encoding of the data by a special algorithm that renders the data unreadable by any program without the decryption key.</a:t>
            </a:r>
          </a:p>
        </p:txBody>
      </p:sp>
    </p:spTree>
    <p:extLst>
      <p:ext uri="{BB962C8B-B14F-4D97-AF65-F5344CB8AC3E}">
        <p14:creationId xmlns:p14="http://schemas.microsoft.com/office/powerpoint/2010/main" val="53671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Encryption</a:t>
            </a:r>
            <a:endParaRPr lang="en-US" sz="2000" b="0" dirty="0"/>
          </a:p>
        </p:txBody>
      </p:sp>
      <p:sp>
        <p:nvSpPr>
          <p:cNvPr id="3" name="Text Placeholder 2"/>
          <p:cNvSpPr>
            <a:spLocks noGrp="1"/>
          </p:cNvSpPr>
          <p:nvPr>
            <p:ph idx="1"/>
          </p:nvPr>
        </p:nvSpPr>
        <p:spPr/>
        <p:txBody>
          <a:bodyPr>
            <a:normAutofit lnSpcReduction="10000"/>
          </a:bodyPr>
          <a:lstStyle/>
          <a:p>
            <a:r>
              <a:rPr lang="en-US" altLang="en-US" sz="2400" dirty="0"/>
              <a:t>Encryption transforms data into cipher text readable only by sender and receiver</a:t>
            </a:r>
          </a:p>
          <a:p>
            <a:r>
              <a:rPr lang="en-US" altLang="en-US" sz="2400" dirty="0"/>
              <a:t>Encryption secures stored information and information transmission</a:t>
            </a:r>
          </a:p>
          <a:p>
            <a:r>
              <a:rPr lang="en-US" altLang="en-US" sz="2400" dirty="0"/>
              <a:t>Encryption provides 3 key dimensions of security:</a:t>
            </a:r>
          </a:p>
          <a:p>
            <a:pPr lvl="1"/>
            <a:r>
              <a:rPr lang="en-US" altLang="en-US" sz="2400" dirty="0"/>
              <a:t>Message integrity: ensures that the information was not modified </a:t>
            </a:r>
          </a:p>
          <a:p>
            <a:pPr lvl="1"/>
            <a:r>
              <a:rPr lang="en-US" altLang="en-US" sz="2400" dirty="0"/>
              <a:t>Authentication: The identity of the sender and receiver can be determined</a:t>
            </a:r>
          </a:p>
          <a:p>
            <a:pPr lvl="1"/>
            <a:r>
              <a:rPr lang="en-US" altLang="en-US" sz="2400" dirty="0"/>
              <a:t>Confidentiality: No one other than the intended receiver can read your message</a:t>
            </a:r>
          </a:p>
          <a:p>
            <a:r>
              <a:rPr lang="en-US" altLang="en-US" sz="2400" dirty="0"/>
              <a:t>Two main categories of cryptography systems</a:t>
            </a:r>
          </a:p>
          <a:p>
            <a:pPr lvl="1"/>
            <a:r>
              <a:rPr lang="en-US" altLang="en-US" sz="2400" dirty="0"/>
              <a:t>Symmetric key cryptography </a:t>
            </a:r>
          </a:p>
          <a:p>
            <a:pPr lvl="1"/>
            <a:r>
              <a:rPr lang="en-US" altLang="en-US" sz="2400" dirty="0"/>
              <a:t>Public key cryptography</a:t>
            </a:r>
          </a:p>
        </p:txBody>
      </p:sp>
    </p:spTree>
    <p:extLst>
      <p:ext uri="{BB962C8B-B14F-4D97-AF65-F5344CB8AC3E}">
        <p14:creationId xmlns:p14="http://schemas.microsoft.com/office/powerpoint/2010/main" val="41377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Symmetric Key Cryptography</a:t>
            </a:r>
            <a:endParaRPr lang="en-US" sz="2000" b="0" dirty="0"/>
          </a:p>
        </p:txBody>
      </p:sp>
      <p:sp>
        <p:nvSpPr>
          <p:cNvPr id="3" name="Text Placeholder 2"/>
          <p:cNvSpPr>
            <a:spLocks noGrp="1"/>
          </p:cNvSpPr>
          <p:nvPr>
            <p:ph idx="1"/>
          </p:nvPr>
        </p:nvSpPr>
        <p:spPr>
          <a:xfrm>
            <a:off x="783004" y="2126458"/>
            <a:ext cx="10707595" cy="2495238"/>
          </a:xfrm>
        </p:spPr>
        <p:txBody>
          <a:bodyPr>
            <a:normAutofit/>
          </a:bodyPr>
          <a:lstStyle/>
          <a:p>
            <a:r>
              <a:rPr lang="en-US" altLang="en-US" sz="1800" dirty="0"/>
              <a:t>Sender and receiver use </a:t>
            </a:r>
            <a:r>
              <a:rPr lang="en-US" altLang="en-US" sz="1800" b="1" dirty="0"/>
              <a:t>same digital key </a:t>
            </a:r>
            <a:r>
              <a:rPr lang="en-US" altLang="en-US" sz="1800" dirty="0"/>
              <a:t>to </a:t>
            </a:r>
            <a:r>
              <a:rPr lang="en-US" altLang="en-US" sz="1800" b="1" dirty="0"/>
              <a:t>encrypt</a:t>
            </a:r>
            <a:r>
              <a:rPr lang="en-US" altLang="en-US" sz="1800" dirty="0"/>
              <a:t> and to </a:t>
            </a:r>
            <a:r>
              <a:rPr lang="en-US" altLang="en-US" sz="1800" b="1" dirty="0"/>
              <a:t>decrypt</a:t>
            </a:r>
            <a:r>
              <a:rPr lang="en-US" altLang="en-US" sz="1800" dirty="0"/>
              <a:t> message</a:t>
            </a:r>
          </a:p>
          <a:p>
            <a:r>
              <a:rPr lang="en-US" altLang="en-US" sz="1800" dirty="0"/>
              <a:t>Requires different set of keys for each transaction</a:t>
            </a:r>
          </a:p>
          <a:p>
            <a:r>
              <a:rPr lang="en-US" altLang="en-US" sz="1800" dirty="0"/>
              <a:t>The strength of the encryption depends on the length of the binary key. </a:t>
            </a:r>
          </a:p>
          <a:p>
            <a:r>
              <a:rPr lang="en-US" altLang="en-US" sz="1800" dirty="0"/>
              <a:t>Example of symmetric key encryption algorithms</a:t>
            </a:r>
          </a:p>
          <a:p>
            <a:pPr lvl="1"/>
            <a:r>
              <a:rPr lang="en-US" altLang="en-US" sz="1800" dirty="0"/>
              <a:t>Data Encryption Standard (DES): developed by the National Security Agency (NSA) and IBM in the 1950s. DES uses a 56-bit encryption key.</a:t>
            </a:r>
          </a:p>
          <a:p>
            <a:pPr lvl="1"/>
            <a:r>
              <a:rPr lang="en-US" altLang="en-US" sz="1800" dirty="0"/>
              <a:t>Advanced Encryption Standard (AES): the most widely used symmetric key algorithm is AES, which offers key sizes of 128, 192, and 256 bits. </a:t>
            </a:r>
          </a:p>
        </p:txBody>
      </p:sp>
      <p:pic>
        <p:nvPicPr>
          <p:cNvPr id="4" name="Picture 4" descr="نتيجة بحث الصور عن ‪symmetric encryption‬‏">
            <a:extLst>
              <a:ext uri="{FF2B5EF4-FFF2-40B4-BE49-F238E27FC236}">
                <a16:creationId xmlns:a16="http://schemas.microsoft.com/office/drawing/2014/main" id="{B51101A7-1011-DF39-2001-E7E0D005BD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94"/>
          <a:stretch/>
        </p:blipFill>
        <p:spPr bwMode="auto">
          <a:xfrm>
            <a:off x="4818072" y="4444219"/>
            <a:ext cx="4801436" cy="22567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07BE98-8C47-D6E4-86FA-36A3B40B128E}"/>
              </a:ext>
            </a:extLst>
          </p:cNvPr>
          <p:cNvSpPr txBox="1"/>
          <p:nvPr/>
        </p:nvSpPr>
        <p:spPr>
          <a:xfrm>
            <a:off x="2159416" y="5291977"/>
            <a:ext cx="243246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525"/>
                </a:solidFill>
                <a:effectLst/>
                <a:uLnTx/>
                <a:uFillTx/>
                <a:latin typeface="Calibri"/>
                <a:ea typeface="+mn-ea"/>
                <a:cs typeface="+mn-cs"/>
              </a:rPr>
              <a:t>Symmetric Encryption</a:t>
            </a:r>
          </a:p>
        </p:txBody>
      </p:sp>
    </p:spTree>
    <p:extLst>
      <p:ext uri="{BB962C8B-B14F-4D97-AF65-F5344CB8AC3E}">
        <p14:creationId xmlns:p14="http://schemas.microsoft.com/office/powerpoint/2010/main" val="371892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randombar(horizontal)">
                                      <p:cBhvr>
                                        <p:cTn id="39" dur="500"/>
                                        <p:tgtEl>
                                          <p:spTgt spid="4"/>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randombar(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Public Key Cryptography</a:t>
            </a:r>
            <a:endParaRPr lang="en-US" sz="2000" b="0" dirty="0"/>
          </a:p>
        </p:txBody>
      </p:sp>
      <p:sp>
        <p:nvSpPr>
          <p:cNvPr id="3" name="Text Placeholder 2"/>
          <p:cNvSpPr>
            <a:spLocks noGrp="1"/>
          </p:cNvSpPr>
          <p:nvPr>
            <p:ph idx="1"/>
          </p:nvPr>
        </p:nvSpPr>
        <p:spPr>
          <a:xfrm>
            <a:off x="783004" y="2126458"/>
            <a:ext cx="10707595" cy="2495238"/>
          </a:xfrm>
        </p:spPr>
        <p:txBody>
          <a:bodyPr>
            <a:normAutofit lnSpcReduction="10000"/>
          </a:bodyPr>
          <a:lstStyle/>
          <a:p>
            <a:r>
              <a:rPr lang="en-US" altLang="en-US" sz="1800" dirty="0"/>
              <a:t>Is a cryptographic system that uses pairs of keys. (Public key of A, Private key of A)</a:t>
            </a:r>
          </a:p>
          <a:p>
            <a:r>
              <a:rPr lang="en-US" altLang="en-US" sz="1800" dirty="0"/>
              <a:t>Each pair consists of a public key (is widely distributed and known to others) and a private key (kept secret by owner). </a:t>
            </a:r>
          </a:p>
          <a:p>
            <a:r>
              <a:rPr lang="en-US" altLang="en-US" sz="1800" dirty="0"/>
              <a:t>Sender encrypt the message with public key of the receiver; then the receiver decrypt the message with his private key. </a:t>
            </a:r>
          </a:p>
          <a:p>
            <a:r>
              <a:rPr lang="en-US" altLang="en-US" sz="1800" dirty="0"/>
              <a:t>Note that when the sender S sends a message to A, it uses the public key of A. Whereas, when S sends a message to B, it uses the public key of B.</a:t>
            </a:r>
          </a:p>
          <a:p>
            <a:r>
              <a:rPr lang="en-US" altLang="en-US" sz="1800" dirty="0"/>
              <a:t>A message sent to A (encrypted with the public key of A) can only be decrypted by A because the decryption requires the use of the private key of A. This private key is only known to A.</a:t>
            </a:r>
          </a:p>
        </p:txBody>
      </p:sp>
      <p:sp>
        <p:nvSpPr>
          <p:cNvPr id="5" name="TextBox 4">
            <a:extLst>
              <a:ext uri="{FF2B5EF4-FFF2-40B4-BE49-F238E27FC236}">
                <a16:creationId xmlns:a16="http://schemas.microsoft.com/office/drawing/2014/main" id="{8F07BE98-8C47-D6E4-86FA-36A3B40B128E}"/>
              </a:ext>
            </a:extLst>
          </p:cNvPr>
          <p:cNvSpPr txBox="1"/>
          <p:nvPr/>
        </p:nvSpPr>
        <p:spPr>
          <a:xfrm>
            <a:off x="2159416" y="5291977"/>
            <a:ext cx="243246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525"/>
                </a:solidFill>
                <a:effectLst/>
                <a:uLnTx/>
                <a:uFillTx/>
                <a:latin typeface="Calibri"/>
                <a:ea typeface="+mn-ea"/>
                <a:cs typeface="+mn-cs"/>
              </a:rPr>
              <a:t>Public key Encryption</a:t>
            </a:r>
          </a:p>
        </p:txBody>
      </p:sp>
      <p:pic>
        <p:nvPicPr>
          <p:cNvPr id="6" name="Picture 6" descr="صورة ذات صلة">
            <a:extLst>
              <a:ext uri="{FF2B5EF4-FFF2-40B4-BE49-F238E27FC236}">
                <a16:creationId xmlns:a16="http://schemas.microsoft.com/office/drawing/2014/main" id="{CF76925B-0800-40EF-8A92-021DBB4129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27"/>
          <a:stretch/>
        </p:blipFill>
        <p:spPr bwMode="auto">
          <a:xfrm>
            <a:off x="5670591" y="4876425"/>
            <a:ext cx="5514975" cy="156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47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4" presetClass="entr" presetSubtype="1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500"/>
                                        <p:tgtEl>
                                          <p:spTgt spid="5"/>
                                        </p:tgtEl>
                                      </p:cBhvr>
                                    </p:animEffect>
                                  </p:childTnLst>
                                </p:cTn>
                              </p:par>
                              <p:par>
                                <p:cTn id="36" presetID="14" presetClass="entr" presetSubtype="1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69333" y="2558157"/>
            <a:ext cx="2387065" cy="1195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Subject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-Users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-Programs</a:t>
            </a:r>
            <a:endParaRPr kumimoji="0" lang="nb-N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angle 5"/>
          <p:cNvSpPr/>
          <p:nvPr/>
        </p:nvSpPr>
        <p:spPr>
          <a:xfrm>
            <a:off x="7594890" y="2553066"/>
            <a:ext cx="2387065" cy="1476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Object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-Relations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-Views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-Tuples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-Attributes</a:t>
            </a:r>
          </a:p>
        </p:txBody>
      </p:sp>
      <p:sp>
        <p:nvSpPr>
          <p:cNvPr id="8" name="Down Arrow 7"/>
          <p:cNvSpPr/>
          <p:nvPr/>
        </p:nvSpPr>
        <p:spPr>
          <a:xfrm>
            <a:off x="1870398" y="1703675"/>
            <a:ext cx="707458" cy="854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p:cNvSpPr txBox="1"/>
          <p:nvPr/>
        </p:nvSpPr>
        <p:spPr>
          <a:xfrm>
            <a:off x="1610517" y="1097644"/>
            <a:ext cx="1934678"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Authorization and authentication</a:t>
            </a:r>
          </a:p>
        </p:txBody>
      </p:sp>
      <p:sp>
        <p:nvSpPr>
          <p:cNvPr id="11" name="Down Arrow 10"/>
          <p:cNvSpPr/>
          <p:nvPr/>
        </p:nvSpPr>
        <p:spPr>
          <a:xfrm>
            <a:off x="3448940" y="1703675"/>
            <a:ext cx="707458" cy="854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3628591" y="452390"/>
            <a:ext cx="4474165" cy="1251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Access controls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-Discretionary Access Control (DAC)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-Mandatory Access Control (MAC)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-Multilevel relations and polyinstantiation</a:t>
            </a:r>
          </a:p>
        </p:txBody>
      </p:sp>
      <p:sp>
        <p:nvSpPr>
          <p:cNvPr id="13" name="Down Arrow 12"/>
          <p:cNvSpPr/>
          <p:nvPr/>
        </p:nvSpPr>
        <p:spPr>
          <a:xfrm>
            <a:off x="7562850" y="1698584"/>
            <a:ext cx="707458" cy="854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Down Arrow 13"/>
          <p:cNvSpPr/>
          <p:nvPr/>
        </p:nvSpPr>
        <p:spPr>
          <a:xfrm>
            <a:off x="8542288" y="1691366"/>
            <a:ext cx="707458" cy="854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p:cNvSpPr txBox="1"/>
          <p:nvPr/>
        </p:nvSpPr>
        <p:spPr>
          <a:xfrm>
            <a:off x="8343385" y="616177"/>
            <a:ext cx="2011679"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-Views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-Backup and recovery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-Integrity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-Encryption</a:t>
            </a:r>
          </a:p>
        </p:txBody>
      </p:sp>
      <p:sp>
        <p:nvSpPr>
          <p:cNvPr id="16" name="Rectangle 15"/>
          <p:cNvSpPr/>
          <p:nvPr/>
        </p:nvSpPr>
        <p:spPr>
          <a:xfrm>
            <a:off x="5203045" y="2151207"/>
            <a:ext cx="1345197" cy="1730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a:ea typeface="+mn-ea"/>
                <a:cs typeface="+mn-cs"/>
              </a:rPr>
              <a:t>DBMS</a:t>
            </a:r>
          </a:p>
        </p:txBody>
      </p:sp>
      <p:sp>
        <p:nvSpPr>
          <p:cNvPr id="18" name="TextBox 17"/>
          <p:cNvSpPr txBox="1"/>
          <p:nvPr/>
        </p:nvSpPr>
        <p:spPr>
          <a:xfrm>
            <a:off x="3107245" y="4318939"/>
            <a:ext cx="5435044"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-Keeps track of how privileges are granted/revoked to users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-Provides </a:t>
            </a:r>
            <a:r>
              <a:rPr kumimoji="0" lang="en-US" sz="1600" b="0" i="0" u="sng" strike="noStrike" kern="1200" cap="none" spc="0" normalizeH="0" baseline="0" noProof="0" dirty="0">
                <a:ln>
                  <a:noFill/>
                </a:ln>
                <a:solidFill>
                  <a:srgbClr val="252525"/>
                </a:solidFill>
                <a:effectLst/>
                <a:uLnTx/>
                <a:uFillTx/>
                <a:latin typeface="Calibri"/>
                <a:ea typeface="+mn-ea"/>
                <a:cs typeface="+mn-cs"/>
              </a:rPr>
              <a:t>GRANT</a:t>
            </a:r>
            <a:r>
              <a:rPr kumimoji="0" lang="en-US" sz="1600" b="0" i="0" u="none" strike="noStrike" kern="1200" cap="none" spc="0" normalizeH="0" baseline="0" noProof="0" dirty="0">
                <a:ln>
                  <a:noFill/>
                </a:ln>
                <a:solidFill>
                  <a:srgbClr val="252525"/>
                </a:solidFill>
                <a:effectLst/>
                <a:uLnTx/>
                <a:uFillTx/>
                <a:latin typeface="Calibri"/>
                <a:ea typeface="+mn-ea"/>
                <a:cs typeface="+mn-cs"/>
              </a:rPr>
              <a:t> and </a:t>
            </a:r>
            <a:r>
              <a:rPr kumimoji="0" lang="en-US" sz="1600" b="0" i="0" u="sng" strike="noStrike" kern="1200" cap="none" spc="0" normalizeH="0" baseline="0" noProof="0" dirty="0">
                <a:ln>
                  <a:noFill/>
                </a:ln>
                <a:solidFill>
                  <a:srgbClr val="252525"/>
                </a:solidFill>
                <a:effectLst/>
                <a:uLnTx/>
                <a:uFillTx/>
                <a:latin typeface="Calibri"/>
                <a:ea typeface="+mn-ea"/>
                <a:cs typeface="+mn-cs"/>
              </a:rPr>
              <a:t>REVOKE</a:t>
            </a:r>
            <a:r>
              <a:rPr kumimoji="0" lang="en-US" sz="1600" b="0" i="0" u="none" strike="noStrike" kern="1200" cap="none" spc="0" normalizeH="0" baseline="0" noProof="0" dirty="0">
                <a:ln>
                  <a:noFill/>
                </a:ln>
                <a:solidFill>
                  <a:srgbClr val="252525"/>
                </a:solidFill>
                <a:effectLst/>
                <a:uLnTx/>
                <a:uFillTx/>
                <a:latin typeface="Calibri"/>
                <a:ea typeface="+mn-ea"/>
                <a:cs typeface="+mn-cs"/>
              </a:rPr>
              <a:t> commands to DBAs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-Provides encryption facility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-Determines whether a given user can read or write on a given object based on rules of security level of the object (</a:t>
            </a:r>
            <a:r>
              <a:rPr kumimoji="0" lang="en-US" sz="1600" b="0" i="0" u="sng" strike="noStrike" kern="1200" cap="none" spc="0" normalizeH="0" baseline="0" noProof="0" dirty="0">
                <a:ln>
                  <a:noFill/>
                </a:ln>
                <a:solidFill>
                  <a:srgbClr val="252525"/>
                </a:solidFill>
                <a:effectLst/>
                <a:uLnTx/>
                <a:uFillTx/>
                <a:latin typeface="Calibri"/>
                <a:ea typeface="+mn-ea"/>
                <a:cs typeface="+mn-cs"/>
              </a:rPr>
              <a:t>security classes</a:t>
            </a:r>
            <a:r>
              <a:rPr kumimoji="0" lang="en-US" sz="1600" b="0" i="0" u="none" strike="noStrike" kern="1200" cap="none" spc="0" normalizeH="0" baseline="0" noProof="0" dirty="0">
                <a:ln>
                  <a:noFill/>
                </a:ln>
                <a:solidFill>
                  <a:srgbClr val="252525"/>
                </a:solidFill>
                <a:effectLst/>
                <a:uLnTx/>
                <a:uFillTx/>
                <a:latin typeface="Calibri"/>
                <a:ea typeface="+mn-ea"/>
                <a:cs typeface="+mn-cs"/>
              </a:rPr>
              <a:t>) and the </a:t>
            </a:r>
            <a:r>
              <a:rPr kumimoji="0" lang="en-US" sz="1600" b="0" i="0" u="sng" strike="noStrike" kern="1200" cap="none" spc="0" normalizeH="0" baseline="0" noProof="0" dirty="0">
                <a:ln>
                  <a:noFill/>
                </a:ln>
                <a:solidFill>
                  <a:srgbClr val="252525"/>
                </a:solidFill>
                <a:effectLst/>
                <a:uLnTx/>
                <a:uFillTx/>
                <a:latin typeface="Calibri"/>
                <a:ea typeface="+mn-ea"/>
                <a:cs typeface="+mn-cs"/>
              </a:rPr>
              <a:t>security clearance of the user</a:t>
            </a:r>
          </a:p>
        </p:txBody>
      </p:sp>
      <p:sp>
        <p:nvSpPr>
          <p:cNvPr id="19" name="TextBox 18"/>
          <p:cNvSpPr txBox="1"/>
          <p:nvPr/>
        </p:nvSpPr>
        <p:spPr>
          <a:xfrm>
            <a:off x="3202258" y="6289035"/>
            <a:ext cx="449499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B4CAD">
                    <a:lumMod val="75000"/>
                  </a:srgbClr>
                </a:solidFill>
                <a:effectLst/>
                <a:uLnTx/>
                <a:uFillTx/>
                <a:latin typeface="Calibri"/>
                <a:ea typeface="+mn-ea"/>
                <a:cs typeface="+mn-cs"/>
              </a:rPr>
              <a:t>Security classes?  Clearance?</a:t>
            </a:r>
          </a:p>
        </p:txBody>
      </p:sp>
      <p:sp>
        <p:nvSpPr>
          <p:cNvPr id="20" name="Up Arrow 19"/>
          <p:cNvSpPr/>
          <p:nvPr/>
        </p:nvSpPr>
        <p:spPr>
          <a:xfrm>
            <a:off x="5615415" y="3878317"/>
            <a:ext cx="500515" cy="4506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Box 20"/>
          <p:cNvSpPr txBox="1"/>
          <p:nvPr/>
        </p:nvSpPr>
        <p:spPr>
          <a:xfrm>
            <a:off x="1870398" y="5938715"/>
            <a:ext cx="449499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2400" b="1" i="0" u="none" strike="noStrike" kern="1200" cap="none" spc="0" normalizeH="0" baseline="0" noProof="0" dirty="0">
                <a:ln>
                  <a:noFill/>
                </a:ln>
                <a:solidFill>
                  <a:srgbClr val="4B4CAD">
                    <a:lumMod val="75000"/>
                  </a:srgbClr>
                </a:solidFill>
                <a:effectLst/>
                <a:uLnTx/>
                <a:uFillTx/>
                <a:latin typeface="Calibri"/>
                <a:ea typeface="+mn-ea"/>
                <a:cs typeface="+mn-cs"/>
              </a:rPr>
              <a:t>GRANT?  REVOKE?</a:t>
            </a:r>
          </a:p>
        </p:txBody>
      </p:sp>
    </p:spTree>
    <p:extLst>
      <p:ext uri="{BB962C8B-B14F-4D97-AF65-F5344CB8AC3E}">
        <p14:creationId xmlns:p14="http://schemas.microsoft.com/office/powerpoint/2010/main" val="11349726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b-NO" sz="4400" dirty="0"/>
              <a:t>Store </a:t>
            </a:r>
            <a:r>
              <a:rPr lang="nb-NO" sz="4400" dirty="0" err="1"/>
              <a:t>Procedures</a:t>
            </a:r>
            <a:endParaRPr lang="nb-NO" sz="4400" dirty="0"/>
          </a:p>
        </p:txBody>
      </p:sp>
    </p:spTree>
    <p:extLst>
      <p:ext uri="{BB962C8B-B14F-4D97-AF65-F5344CB8AC3E}">
        <p14:creationId xmlns:p14="http://schemas.microsoft.com/office/powerpoint/2010/main" val="2917298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n 4"/>
          <p:cNvSpPr/>
          <p:nvPr/>
        </p:nvSpPr>
        <p:spPr>
          <a:xfrm>
            <a:off x="8001962" y="180713"/>
            <a:ext cx="1463128" cy="142453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5" name="Content Placeholder 2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54679" y="315529"/>
            <a:ext cx="1526403" cy="1144802"/>
          </a:xfrm>
        </p:spPr>
      </p:pic>
      <p:sp>
        <p:nvSpPr>
          <p:cNvPr id="4" name="TextBox 3"/>
          <p:cNvSpPr txBox="1"/>
          <p:nvPr/>
        </p:nvSpPr>
        <p:spPr>
          <a:xfrm>
            <a:off x="5018131" y="263943"/>
            <a:ext cx="827773" cy="1200329"/>
          </a:xfrm>
          <a:prstGeom prst="rect">
            <a:avLst/>
          </a:prstGeom>
          <a:noFill/>
        </p:spPr>
        <p:txBody>
          <a:bodyPr wrap="square" rtlCol="0">
            <a:spAutoFit/>
          </a:bodyPr>
          <a:lstStyle/>
          <a:p>
            <a:r>
              <a:rPr lang="nb-NO" u="sng" dirty="0"/>
              <a:t>Data</a:t>
            </a:r>
          </a:p>
          <a:p>
            <a:r>
              <a:rPr lang="nb-NO" dirty="0"/>
              <a:t>123</a:t>
            </a:r>
          </a:p>
          <a:p>
            <a:r>
              <a:rPr lang="nb-NO" dirty="0"/>
              <a:t>Tina</a:t>
            </a:r>
          </a:p>
          <a:p>
            <a:r>
              <a:rPr lang="nb-NO" dirty="0"/>
              <a:t>CR76</a:t>
            </a:r>
          </a:p>
        </p:txBody>
      </p:sp>
      <p:sp>
        <p:nvSpPr>
          <p:cNvPr id="6" name="Folded Corner 5"/>
          <p:cNvSpPr/>
          <p:nvPr/>
        </p:nvSpPr>
        <p:spPr>
          <a:xfrm>
            <a:off x="8501268" y="577994"/>
            <a:ext cx="886820" cy="62997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olded Corner 7"/>
          <p:cNvSpPr/>
          <p:nvPr/>
        </p:nvSpPr>
        <p:spPr>
          <a:xfrm>
            <a:off x="8381511" y="776635"/>
            <a:ext cx="886820" cy="62997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Folded Corner 8"/>
          <p:cNvSpPr/>
          <p:nvPr/>
        </p:nvSpPr>
        <p:spPr>
          <a:xfrm>
            <a:off x="8096359" y="875956"/>
            <a:ext cx="886820" cy="62997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ctangle 6"/>
          <p:cNvSpPr/>
          <p:nvPr/>
        </p:nvSpPr>
        <p:spPr>
          <a:xfrm>
            <a:off x="6182788" y="596766"/>
            <a:ext cx="1309036" cy="58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Application programs</a:t>
            </a:r>
          </a:p>
        </p:txBody>
      </p:sp>
      <p:cxnSp>
        <p:nvCxnSpPr>
          <p:cNvPr id="11" name="Straight Arrow Connector 10"/>
          <p:cNvCxnSpPr/>
          <p:nvPr/>
        </p:nvCxnSpPr>
        <p:spPr>
          <a:xfrm flipH="1">
            <a:off x="5614641" y="847081"/>
            <a:ext cx="548897" cy="44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491824" y="851503"/>
            <a:ext cx="51013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424266" y="208661"/>
            <a:ext cx="963822" cy="369332"/>
          </a:xfrm>
          <a:prstGeom prst="rect">
            <a:avLst/>
          </a:prstGeom>
          <a:noFill/>
        </p:spPr>
        <p:txBody>
          <a:bodyPr wrap="square" rtlCol="0">
            <a:spAutoFit/>
          </a:bodyPr>
          <a:lstStyle/>
          <a:p>
            <a:r>
              <a:rPr lang="nb-NO" dirty="0"/>
              <a:t>Files</a:t>
            </a:r>
          </a:p>
        </p:txBody>
      </p:sp>
      <p:sp>
        <p:nvSpPr>
          <p:cNvPr id="27" name="Can 26"/>
          <p:cNvSpPr/>
          <p:nvPr/>
        </p:nvSpPr>
        <p:spPr>
          <a:xfrm>
            <a:off x="8001962" y="4230281"/>
            <a:ext cx="2349046" cy="194550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TextBox 27"/>
          <p:cNvSpPr txBox="1"/>
          <p:nvPr/>
        </p:nvSpPr>
        <p:spPr>
          <a:xfrm>
            <a:off x="8577072" y="4278276"/>
            <a:ext cx="1210304" cy="369332"/>
          </a:xfrm>
          <a:prstGeom prst="rect">
            <a:avLst/>
          </a:prstGeom>
          <a:noFill/>
        </p:spPr>
        <p:txBody>
          <a:bodyPr wrap="square" rtlCol="0">
            <a:spAutoFit/>
          </a:bodyPr>
          <a:lstStyle/>
          <a:p>
            <a:r>
              <a:rPr lang="nb-NO" dirty="0"/>
              <a:t>Database</a:t>
            </a:r>
          </a:p>
        </p:txBody>
      </p:sp>
      <p:sp>
        <p:nvSpPr>
          <p:cNvPr id="24" name="TextBox 23"/>
          <p:cNvSpPr txBox="1"/>
          <p:nvPr/>
        </p:nvSpPr>
        <p:spPr>
          <a:xfrm>
            <a:off x="9964396" y="811549"/>
            <a:ext cx="1724023" cy="830997"/>
          </a:xfrm>
          <a:prstGeom prst="rect">
            <a:avLst/>
          </a:prstGeom>
          <a:noFill/>
        </p:spPr>
        <p:txBody>
          <a:bodyPr wrap="square" rtlCol="0">
            <a:spAutoFit/>
          </a:bodyPr>
          <a:lstStyle/>
          <a:p>
            <a:r>
              <a:rPr lang="en-US" sz="2400" b="1" dirty="0"/>
              <a:t>File-based approach</a:t>
            </a:r>
          </a:p>
        </p:txBody>
      </p:sp>
      <p:pic>
        <p:nvPicPr>
          <p:cNvPr id="31" name="Content Placeholder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5317" y="4075207"/>
            <a:ext cx="1251819" cy="938864"/>
          </a:xfrm>
          <a:prstGeom prst="rect">
            <a:avLst/>
          </a:prstGeom>
        </p:spPr>
      </p:pic>
      <p:pic>
        <p:nvPicPr>
          <p:cNvPr id="1030" name="Picture 6" descr="نتيجة بحث الصور عن ‪database desig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4874" y="4738859"/>
            <a:ext cx="1784202" cy="1327196"/>
          </a:xfrm>
          <a:prstGeom prst="rect">
            <a:avLst/>
          </a:prstGeom>
          <a:noFill/>
          <a:extLst>
            <a:ext uri="{909E8E84-426E-40DD-AFC4-6F175D3DCCD1}">
              <a14:hiddenFill xmlns:a14="http://schemas.microsoft.com/office/drawing/2010/main">
                <a:solidFill>
                  <a:srgbClr val="FFFFFF"/>
                </a:solidFill>
              </a14:hiddenFill>
            </a:ext>
          </a:extLst>
        </p:spPr>
      </p:pic>
      <p:sp>
        <p:nvSpPr>
          <p:cNvPr id="33" name="Can 32"/>
          <p:cNvSpPr/>
          <p:nvPr/>
        </p:nvSpPr>
        <p:spPr>
          <a:xfrm>
            <a:off x="8008058" y="2033897"/>
            <a:ext cx="1463128" cy="142453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4" name="Content Placeholder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0775" y="2168713"/>
            <a:ext cx="1526403" cy="1144802"/>
          </a:xfrm>
          <a:prstGeom prst="rect">
            <a:avLst/>
          </a:prstGeom>
        </p:spPr>
      </p:pic>
      <p:sp>
        <p:nvSpPr>
          <p:cNvPr id="35" name="TextBox 34"/>
          <p:cNvSpPr txBox="1"/>
          <p:nvPr/>
        </p:nvSpPr>
        <p:spPr>
          <a:xfrm>
            <a:off x="5024227" y="2117127"/>
            <a:ext cx="827773" cy="1200329"/>
          </a:xfrm>
          <a:prstGeom prst="rect">
            <a:avLst/>
          </a:prstGeom>
          <a:noFill/>
        </p:spPr>
        <p:txBody>
          <a:bodyPr wrap="square" rtlCol="0">
            <a:spAutoFit/>
          </a:bodyPr>
          <a:lstStyle/>
          <a:p>
            <a:r>
              <a:rPr lang="nb-NO" u="sng" dirty="0"/>
              <a:t>Data</a:t>
            </a:r>
          </a:p>
          <a:p>
            <a:r>
              <a:rPr lang="nb-NO" dirty="0"/>
              <a:t>123</a:t>
            </a:r>
          </a:p>
          <a:p>
            <a:r>
              <a:rPr lang="nb-NO" dirty="0"/>
              <a:t>Tina</a:t>
            </a:r>
          </a:p>
          <a:p>
            <a:r>
              <a:rPr lang="nb-NO" dirty="0"/>
              <a:t>CR76</a:t>
            </a:r>
          </a:p>
        </p:txBody>
      </p:sp>
      <p:sp>
        <p:nvSpPr>
          <p:cNvPr id="36" name="Folded Corner 35"/>
          <p:cNvSpPr/>
          <p:nvPr/>
        </p:nvSpPr>
        <p:spPr>
          <a:xfrm>
            <a:off x="8507364" y="2431178"/>
            <a:ext cx="886820" cy="62997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Folded Corner 36"/>
          <p:cNvSpPr/>
          <p:nvPr/>
        </p:nvSpPr>
        <p:spPr>
          <a:xfrm>
            <a:off x="8387607" y="2629819"/>
            <a:ext cx="886820" cy="62997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Folded Corner 37"/>
          <p:cNvSpPr/>
          <p:nvPr/>
        </p:nvSpPr>
        <p:spPr>
          <a:xfrm>
            <a:off x="8102455" y="2729140"/>
            <a:ext cx="886820" cy="62997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Rectangle 38"/>
          <p:cNvSpPr/>
          <p:nvPr/>
        </p:nvSpPr>
        <p:spPr>
          <a:xfrm>
            <a:off x="6188884" y="2449950"/>
            <a:ext cx="1309036" cy="58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Application programs</a:t>
            </a:r>
          </a:p>
        </p:txBody>
      </p:sp>
      <p:cxnSp>
        <p:nvCxnSpPr>
          <p:cNvPr id="40" name="Straight Arrow Connector 39"/>
          <p:cNvCxnSpPr/>
          <p:nvPr/>
        </p:nvCxnSpPr>
        <p:spPr>
          <a:xfrm flipH="1">
            <a:off x="5620737" y="2700265"/>
            <a:ext cx="548897" cy="44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7497920" y="2704687"/>
            <a:ext cx="51013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30362" y="2061845"/>
            <a:ext cx="963822" cy="369332"/>
          </a:xfrm>
          <a:prstGeom prst="rect">
            <a:avLst/>
          </a:prstGeom>
          <a:noFill/>
        </p:spPr>
        <p:txBody>
          <a:bodyPr wrap="square" rtlCol="0">
            <a:spAutoFit/>
          </a:bodyPr>
          <a:lstStyle/>
          <a:p>
            <a:r>
              <a:rPr lang="nb-NO" dirty="0"/>
              <a:t>Files</a:t>
            </a:r>
          </a:p>
        </p:txBody>
      </p:sp>
      <p:sp>
        <p:nvSpPr>
          <p:cNvPr id="29" name="TextBox 28"/>
          <p:cNvSpPr txBox="1"/>
          <p:nvPr/>
        </p:nvSpPr>
        <p:spPr>
          <a:xfrm>
            <a:off x="3654679" y="1420806"/>
            <a:ext cx="1669079" cy="369332"/>
          </a:xfrm>
          <a:prstGeom prst="rect">
            <a:avLst/>
          </a:prstGeom>
          <a:noFill/>
        </p:spPr>
        <p:txBody>
          <a:bodyPr wrap="square" rtlCol="0">
            <a:spAutoFit/>
          </a:bodyPr>
          <a:lstStyle/>
          <a:p>
            <a:r>
              <a:rPr lang="nb-NO" dirty="0"/>
              <a:t>Department </a:t>
            </a:r>
            <a:r>
              <a:rPr lang="nb-NO" dirty="0" err="1"/>
              <a:t>X</a:t>
            </a:r>
            <a:endParaRPr lang="nb-NO" dirty="0"/>
          </a:p>
        </p:txBody>
      </p:sp>
      <p:sp>
        <p:nvSpPr>
          <p:cNvPr id="44" name="TextBox 43"/>
          <p:cNvSpPr txBox="1"/>
          <p:nvPr/>
        </p:nvSpPr>
        <p:spPr>
          <a:xfrm>
            <a:off x="3687380" y="3259794"/>
            <a:ext cx="1669079" cy="369332"/>
          </a:xfrm>
          <a:prstGeom prst="rect">
            <a:avLst/>
          </a:prstGeom>
          <a:noFill/>
        </p:spPr>
        <p:txBody>
          <a:bodyPr wrap="square" rtlCol="0">
            <a:spAutoFit/>
          </a:bodyPr>
          <a:lstStyle/>
          <a:p>
            <a:r>
              <a:rPr lang="nb-NO" dirty="0"/>
              <a:t>Department Y</a:t>
            </a:r>
          </a:p>
        </p:txBody>
      </p:sp>
      <p:sp>
        <p:nvSpPr>
          <p:cNvPr id="46" name="Rectangle 45"/>
          <p:cNvSpPr/>
          <p:nvPr/>
        </p:nvSpPr>
        <p:spPr>
          <a:xfrm>
            <a:off x="6656832" y="5043798"/>
            <a:ext cx="818060" cy="58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DBMS</a:t>
            </a:r>
          </a:p>
        </p:txBody>
      </p:sp>
      <p:pic>
        <p:nvPicPr>
          <p:cNvPr id="1034" name="Picture 10" descr="نتيجة بحث الصور عن ‪green righ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8398"/>
          <a:stretch/>
        </p:blipFill>
        <p:spPr bwMode="auto">
          <a:xfrm>
            <a:off x="10651911" y="4830040"/>
            <a:ext cx="1082228" cy="13494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نتيجة بحث الصور عن ‪green righ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1801"/>
          <a:stretch/>
        </p:blipFill>
        <p:spPr bwMode="auto">
          <a:xfrm>
            <a:off x="10131415" y="1652411"/>
            <a:ext cx="1175680" cy="126535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10386709" y="4047633"/>
            <a:ext cx="1454772" cy="830997"/>
          </a:xfrm>
          <a:prstGeom prst="rect">
            <a:avLst/>
          </a:prstGeom>
          <a:noFill/>
        </p:spPr>
        <p:txBody>
          <a:bodyPr wrap="square" rtlCol="0">
            <a:spAutoFit/>
          </a:bodyPr>
          <a:lstStyle/>
          <a:p>
            <a:r>
              <a:rPr lang="en-US" sz="2400" b="1" dirty="0"/>
              <a:t>Database</a:t>
            </a:r>
            <a:r>
              <a:rPr lang="nb-NO" sz="2400" b="1" dirty="0"/>
              <a:t> </a:t>
            </a:r>
            <a:r>
              <a:rPr lang="en-US" sz="2400" b="1" dirty="0"/>
              <a:t>approach</a:t>
            </a:r>
          </a:p>
        </p:txBody>
      </p:sp>
      <p:sp>
        <p:nvSpPr>
          <p:cNvPr id="50" name="Rectangle 49"/>
          <p:cNvSpPr/>
          <p:nvPr/>
        </p:nvSpPr>
        <p:spPr>
          <a:xfrm>
            <a:off x="4809744" y="5043798"/>
            <a:ext cx="1309036" cy="58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Application programs</a:t>
            </a:r>
          </a:p>
        </p:txBody>
      </p:sp>
      <p:pic>
        <p:nvPicPr>
          <p:cNvPr id="51" name="Content Placeholder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64937" y="5341794"/>
            <a:ext cx="1364023" cy="1023017"/>
          </a:xfrm>
          <a:prstGeom prst="rect">
            <a:avLst/>
          </a:prstGeom>
        </p:spPr>
      </p:pic>
      <p:cxnSp>
        <p:nvCxnSpPr>
          <p:cNvPr id="52" name="Straight Arrow Connector 51"/>
          <p:cNvCxnSpPr/>
          <p:nvPr/>
        </p:nvCxnSpPr>
        <p:spPr>
          <a:xfrm flipH="1">
            <a:off x="7485025" y="5341794"/>
            <a:ext cx="51013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130667" y="5341794"/>
            <a:ext cx="51013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1" idx="2"/>
            <a:endCxn id="50" idx="1"/>
          </p:cNvCxnSpPr>
          <p:nvPr/>
        </p:nvCxnSpPr>
        <p:spPr>
          <a:xfrm>
            <a:off x="3891227" y="5014071"/>
            <a:ext cx="918517" cy="3208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50" idx="1"/>
          </p:cNvCxnSpPr>
          <p:nvPr/>
        </p:nvCxnSpPr>
        <p:spPr>
          <a:xfrm flipV="1">
            <a:off x="4434840" y="5334962"/>
            <a:ext cx="374904" cy="3900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4628960" y="4075207"/>
            <a:ext cx="5831776" cy="23621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 name="TextBox 56"/>
          <p:cNvSpPr txBox="1"/>
          <p:nvPr/>
        </p:nvSpPr>
        <p:spPr>
          <a:xfrm>
            <a:off x="4649328" y="4093610"/>
            <a:ext cx="1838879" cy="369332"/>
          </a:xfrm>
          <a:prstGeom prst="rect">
            <a:avLst/>
          </a:prstGeom>
          <a:noFill/>
        </p:spPr>
        <p:txBody>
          <a:bodyPr wrap="square" rtlCol="0">
            <a:spAutoFit/>
          </a:bodyPr>
          <a:lstStyle/>
          <a:p>
            <a:r>
              <a:rPr lang="nb-NO" dirty="0"/>
              <a:t>Database system</a:t>
            </a:r>
          </a:p>
        </p:txBody>
      </p:sp>
      <p:sp>
        <p:nvSpPr>
          <p:cNvPr id="64" name="TextBox 63"/>
          <p:cNvSpPr txBox="1"/>
          <p:nvPr/>
        </p:nvSpPr>
        <p:spPr>
          <a:xfrm>
            <a:off x="3636439" y="4886959"/>
            <a:ext cx="290120" cy="369332"/>
          </a:xfrm>
          <a:prstGeom prst="rect">
            <a:avLst/>
          </a:prstGeom>
          <a:noFill/>
        </p:spPr>
        <p:txBody>
          <a:bodyPr wrap="square" rtlCol="0">
            <a:spAutoFit/>
          </a:bodyPr>
          <a:lstStyle/>
          <a:p>
            <a:r>
              <a:rPr lang="nb-NO" dirty="0" err="1"/>
              <a:t>X</a:t>
            </a:r>
            <a:endParaRPr lang="nb-NO" dirty="0"/>
          </a:p>
        </p:txBody>
      </p:sp>
      <p:sp>
        <p:nvSpPr>
          <p:cNvPr id="65" name="TextBox 64"/>
          <p:cNvSpPr txBox="1"/>
          <p:nvPr/>
        </p:nvSpPr>
        <p:spPr>
          <a:xfrm>
            <a:off x="3642535" y="6292087"/>
            <a:ext cx="290120" cy="369332"/>
          </a:xfrm>
          <a:prstGeom prst="rect">
            <a:avLst/>
          </a:prstGeom>
          <a:noFill/>
        </p:spPr>
        <p:txBody>
          <a:bodyPr wrap="square" rtlCol="0">
            <a:spAutoFit/>
          </a:bodyPr>
          <a:lstStyle/>
          <a:p>
            <a:r>
              <a:rPr lang="nb-NO" dirty="0"/>
              <a:t>Y</a:t>
            </a:r>
          </a:p>
        </p:txBody>
      </p:sp>
    </p:spTree>
    <p:extLst>
      <p:ext uri="{BB962C8B-B14F-4D97-AF65-F5344CB8AC3E}">
        <p14:creationId xmlns:p14="http://schemas.microsoft.com/office/powerpoint/2010/main" val="5353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additive="base">
                                        <p:cTn id="71" dur="500" fill="hold"/>
                                        <p:tgtEl>
                                          <p:spTgt spid="39"/>
                                        </p:tgtEl>
                                        <p:attrNameLst>
                                          <p:attrName>ppt_x</p:attrName>
                                        </p:attrNameLst>
                                      </p:cBhvr>
                                      <p:tavLst>
                                        <p:tav tm="0">
                                          <p:val>
                                            <p:strVal val="#ppt_x"/>
                                          </p:val>
                                        </p:tav>
                                        <p:tav tm="100000">
                                          <p:val>
                                            <p:strVal val="#ppt_x"/>
                                          </p:val>
                                        </p:tav>
                                      </p:tavLst>
                                    </p:anim>
                                    <p:anim calcmode="lin" valueType="num">
                                      <p:cBhvr additive="base">
                                        <p:cTn id="72" dur="500" fill="hold"/>
                                        <p:tgtEl>
                                          <p:spTgt spid="3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additive="base">
                                        <p:cTn id="75" dur="500" fill="hold"/>
                                        <p:tgtEl>
                                          <p:spTgt spid="40"/>
                                        </p:tgtEl>
                                        <p:attrNameLst>
                                          <p:attrName>ppt_x</p:attrName>
                                        </p:attrNameLst>
                                      </p:cBhvr>
                                      <p:tavLst>
                                        <p:tav tm="0">
                                          <p:val>
                                            <p:strVal val="#ppt_x"/>
                                          </p:val>
                                        </p:tav>
                                        <p:tav tm="100000">
                                          <p:val>
                                            <p:strVal val="#ppt_x"/>
                                          </p:val>
                                        </p:tav>
                                      </p:tavLst>
                                    </p:anim>
                                    <p:anim calcmode="lin" valueType="num">
                                      <p:cBhvr additive="base">
                                        <p:cTn id="76" dur="500" fill="hold"/>
                                        <p:tgtEl>
                                          <p:spTgt spid="4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ppt_x"/>
                                          </p:val>
                                        </p:tav>
                                        <p:tav tm="100000">
                                          <p:val>
                                            <p:strVal val="#ppt_x"/>
                                          </p:val>
                                        </p:tav>
                                      </p:tavLst>
                                    </p:anim>
                                    <p:anim calcmode="lin" valueType="num">
                                      <p:cBhvr additive="base">
                                        <p:cTn id="80" dur="500" fill="hold"/>
                                        <p:tgtEl>
                                          <p:spTgt spid="4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ppt_x"/>
                                          </p:val>
                                        </p:tav>
                                        <p:tav tm="100000">
                                          <p:val>
                                            <p:strVal val="#ppt_x"/>
                                          </p:val>
                                        </p:tav>
                                      </p:tavLst>
                                    </p:anim>
                                    <p:anim calcmode="lin" valueType="num">
                                      <p:cBhvr additive="base">
                                        <p:cTn id="84" dur="500" fill="hold"/>
                                        <p:tgtEl>
                                          <p:spTgt spid="4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ppt_x"/>
                                          </p:val>
                                        </p:tav>
                                        <p:tav tm="100000">
                                          <p:val>
                                            <p:strVal val="#ppt_x"/>
                                          </p:val>
                                        </p:tav>
                                      </p:tavLst>
                                    </p:anim>
                                    <p:anim calcmode="lin" valueType="num">
                                      <p:cBhvr additive="base">
                                        <p:cTn id="88" dur="500" fill="hold"/>
                                        <p:tgtEl>
                                          <p:spTgt spid="29"/>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 calcmode="lin" valueType="num">
                                      <p:cBhvr additive="base">
                                        <p:cTn id="91" dur="500" fill="hold"/>
                                        <p:tgtEl>
                                          <p:spTgt spid="44"/>
                                        </p:tgtEl>
                                        <p:attrNameLst>
                                          <p:attrName>ppt_x</p:attrName>
                                        </p:attrNameLst>
                                      </p:cBhvr>
                                      <p:tavLst>
                                        <p:tav tm="0">
                                          <p:val>
                                            <p:strVal val="#ppt_x"/>
                                          </p:val>
                                        </p:tav>
                                        <p:tav tm="100000">
                                          <p:val>
                                            <p:strVal val="#ppt_x"/>
                                          </p:val>
                                        </p:tav>
                                      </p:tavLst>
                                    </p:anim>
                                    <p:anim calcmode="lin" valueType="num">
                                      <p:cBhvr additive="base">
                                        <p:cTn id="9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Effect transition="in" filter="fade">
                                      <p:cBhvr>
                                        <p:cTn id="99" dur="500"/>
                                        <p:tgtEl>
                                          <p:spTgt spid="24"/>
                                        </p:tgtEl>
                                      </p:cBhvr>
                                    </p:animEffect>
                                  </p:childTnLst>
                                </p:cTn>
                              </p:par>
                              <p:par>
                                <p:cTn id="100" presetID="53" presetClass="entr" presetSubtype="16" fill="hold" nodeType="withEffect">
                                  <p:stCondLst>
                                    <p:cond delay="0"/>
                                  </p:stCondLst>
                                  <p:childTnLst>
                                    <p:set>
                                      <p:cBhvr>
                                        <p:cTn id="101" dur="1" fill="hold">
                                          <p:stCondLst>
                                            <p:cond delay="0"/>
                                          </p:stCondLst>
                                        </p:cTn>
                                        <p:tgtEl>
                                          <p:spTgt spid="1036"/>
                                        </p:tgtEl>
                                        <p:attrNameLst>
                                          <p:attrName>style.visibility</p:attrName>
                                        </p:attrNameLst>
                                      </p:cBhvr>
                                      <p:to>
                                        <p:strVal val="visible"/>
                                      </p:to>
                                    </p:set>
                                    <p:anim calcmode="lin" valueType="num">
                                      <p:cBhvr>
                                        <p:cTn id="102" dur="500" fill="hold"/>
                                        <p:tgtEl>
                                          <p:spTgt spid="1036"/>
                                        </p:tgtEl>
                                        <p:attrNameLst>
                                          <p:attrName>ppt_w</p:attrName>
                                        </p:attrNameLst>
                                      </p:cBhvr>
                                      <p:tavLst>
                                        <p:tav tm="0">
                                          <p:val>
                                            <p:fltVal val="0"/>
                                          </p:val>
                                        </p:tav>
                                        <p:tav tm="100000">
                                          <p:val>
                                            <p:strVal val="#ppt_w"/>
                                          </p:val>
                                        </p:tav>
                                      </p:tavLst>
                                    </p:anim>
                                    <p:anim calcmode="lin" valueType="num">
                                      <p:cBhvr>
                                        <p:cTn id="103" dur="500" fill="hold"/>
                                        <p:tgtEl>
                                          <p:spTgt spid="1036"/>
                                        </p:tgtEl>
                                        <p:attrNameLst>
                                          <p:attrName>ppt_h</p:attrName>
                                        </p:attrNameLst>
                                      </p:cBhvr>
                                      <p:tavLst>
                                        <p:tav tm="0">
                                          <p:val>
                                            <p:fltVal val="0"/>
                                          </p:val>
                                        </p:tav>
                                        <p:tav tm="100000">
                                          <p:val>
                                            <p:strVal val="#ppt_h"/>
                                          </p:val>
                                        </p:tav>
                                      </p:tavLst>
                                    </p:anim>
                                    <p:animEffect transition="in" filter="fade">
                                      <p:cBhvr>
                                        <p:cTn id="104" dur="500"/>
                                        <p:tgtEl>
                                          <p:spTgt spid="1036"/>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7"/>
                                        </p:tgtEl>
                                        <p:attrNameLst>
                                          <p:attrName>style.visibility</p:attrName>
                                        </p:attrNameLst>
                                      </p:cBhvr>
                                      <p:to>
                                        <p:strVal val="visible"/>
                                      </p:to>
                                    </p:set>
                                    <p:anim calcmode="lin" valueType="num">
                                      <p:cBhvr additive="base">
                                        <p:cTn id="109" dur="500" fill="hold"/>
                                        <p:tgtEl>
                                          <p:spTgt spid="27"/>
                                        </p:tgtEl>
                                        <p:attrNameLst>
                                          <p:attrName>ppt_x</p:attrName>
                                        </p:attrNameLst>
                                      </p:cBhvr>
                                      <p:tavLst>
                                        <p:tav tm="0">
                                          <p:val>
                                            <p:strVal val="#ppt_x"/>
                                          </p:val>
                                        </p:tav>
                                        <p:tav tm="100000">
                                          <p:val>
                                            <p:strVal val="#ppt_x"/>
                                          </p:val>
                                        </p:tav>
                                      </p:tavLst>
                                    </p:anim>
                                    <p:anim calcmode="lin" valueType="num">
                                      <p:cBhvr additive="base">
                                        <p:cTn id="110" dur="500" fill="hold"/>
                                        <p:tgtEl>
                                          <p:spTgt spid="27"/>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additive="base">
                                        <p:cTn id="113" dur="500" fill="hold"/>
                                        <p:tgtEl>
                                          <p:spTgt spid="28"/>
                                        </p:tgtEl>
                                        <p:attrNameLst>
                                          <p:attrName>ppt_x</p:attrName>
                                        </p:attrNameLst>
                                      </p:cBhvr>
                                      <p:tavLst>
                                        <p:tav tm="0">
                                          <p:val>
                                            <p:strVal val="#ppt_x"/>
                                          </p:val>
                                        </p:tav>
                                        <p:tav tm="100000">
                                          <p:val>
                                            <p:strVal val="#ppt_x"/>
                                          </p:val>
                                        </p:tav>
                                      </p:tavLst>
                                    </p:anim>
                                    <p:anim calcmode="lin" valueType="num">
                                      <p:cBhvr additive="base">
                                        <p:cTn id="114" dur="500" fill="hold"/>
                                        <p:tgtEl>
                                          <p:spTgt spid="28"/>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1030"/>
                                        </p:tgtEl>
                                        <p:attrNameLst>
                                          <p:attrName>style.visibility</p:attrName>
                                        </p:attrNameLst>
                                      </p:cBhvr>
                                      <p:to>
                                        <p:strVal val="visible"/>
                                      </p:to>
                                    </p:set>
                                    <p:anim calcmode="lin" valueType="num">
                                      <p:cBhvr additive="base">
                                        <p:cTn id="121" dur="500" fill="hold"/>
                                        <p:tgtEl>
                                          <p:spTgt spid="1030"/>
                                        </p:tgtEl>
                                        <p:attrNameLst>
                                          <p:attrName>ppt_x</p:attrName>
                                        </p:attrNameLst>
                                      </p:cBhvr>
                                      <p:tavLst>
                                        <p:tav tm="0">
                                          <p:val>
                                            <p:strVal val="#ppt_x"/>
                                          </p:val>
                                        </p:tav>
                                        <p:tav tm="100000">
                                          <p:val>
                                            <p:strVal val="#ppt_x"/>
                                          </p:val>
                                        </p:tav>
                                      </p:tavLst>
                                    </p:anim>
                                    <p:anim calcmode="lin" valueType="num">
                                      <p:cBhvr additive="base">
                                        <p:cTn id="122" dur="500" fill="hold"/>
                                        <p:tgtEl>
                                          <p:spTgt spid="1030"/>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46"/>
                                        </p:tgtEl>
                                        <p:attrNameLst>
                                          <p:attrName>style.visibility</p:attrName>
                                        </p:attrNameLst>
                                      </p:cBhvr>
                                      <p:to>
                                        <p:strVal val="visible"/>
                                      </p:to>
                                    </p:set>
                                    <p:anim calcmode="lin" valueType="num">
                                      <p:cBhvr additive="base">
                                        <p:cTn id="125" dur="500" fill="hold"/>
                                        <p:tgtEl>
                                          <p:spTgt spid="46"/>
                                        </p:tgtEl>
                                        <p:attrNameLst>
                                          <p:attrName>ppt_x</p:attrName>
                                        </p:attrNameLst>
                                      </p:cBhvr>
                                      <p:tavLst>
                                        <p:tav tm="0">
                                          <p:val>
                                            <p:strVal val="#ppt_x"/>
                                          </p:val>
                                        </p:tav>
                                        <p:tav tm="100000">
                                          <p:val>
                                            <p:strVal val="#ppt_x"/>
                                          </p:val>
                                        </p:tav>
                                      </p:tavLst>
                                    </p:anim>
                                    <p:anim calcmode="lin" valueType="num">
                                      <p:cBhvr additive="base">
                                        <p:cTn id="126" dur="500" fill="hold"/>
                                        <p:tgtEl>
                                          <p:spTgt spid="46"/>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 calcmode="lin" valueType="num">
                                      <p:cBhvr additive="base">
                                        <p:cTn id="129" dur="500" fill="hold"/>
                                        <p:tgtEl>
                                          <p:spTgt spid="50"/>
                                        </p:tgtEl>
                                        <p:attrNameLst>
                                          <p:attrName>ppt_x</p:attrName>
                                        </p:attrNameLst>
                                      </p:cBhvr>
                                      <p:tavLst>
                                        <p:tav tm="0">
                                          <p:val>
                                            <p:strVal val="#ppt_x"/>
                                          </p:val>
                                        </p:tav>
                                        <p:tav tm="100000">
                                          <p:val>
                                            <p:strVal val="#ppt_x"/>
                                          </p:val>
                                        </p:tav>
                                      </p:tavLst>
                                    </p:anim>
                                    <p:anim calcmode="lin" valueType="num">
                                      <p:cBhvr additive="base">
                                        <p:cTn id="130" dur="500" fill="hold"/>
                                        <p:tgtEl>
                                          <p:spTgt spid="5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51"/>
                                        </p:tgtEl>
                                        <p:attrNameLst>
                                          <p:attrName>style.visibility</p:attrName>
                                        </p:attrNameLst>
                                      </p:cBhvr>
                                      <p:to>
                                        <p:strVal val="visible"/>
                                      </p:to>
                                    </p:set>
                                    <p:anim calcmode="lin" valueType="num">
                                      <p:cBhvr additive="base">
                                        <p:cTn id="133" dur="500" fill="hold"/>
                                        <p:tgtEl>
                                          <p:spTgt spid="51"/>
                                        </p:tgtEl>
                                        <p:attrNameLst>
                                          <p:attrName>ppt_x</p:attrName>
                                        </p:attrNameLst>
                                      </p:cBhvr>
                                      <p:tavLst>
                                        <p:tav tm="0">
                                          <p:val>
                                            <p:strVal val="#ppt_x"/>
                                          </p:val>
                                        </p:tav>
                                        <p:tav tm="100000">
                                          <p:val>
                                            <p:strVal val="#ppt_x"/>
                                          </p:val>
                                        </p:tav>
                                      </p:tavLst>
                                    </p:anim>
                                    <p:anim calcmode="lin" valueType="num">
                                      <p:cBhvr additive="base">
                                        <p:cTn id="134" dur="500" fill="hold"/>
                                        <p:tgtEl>
                                          <p:spTgt spid="51"/>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52"/>
                                        </p:tgtEl>
                                        <p:attrNameLst>
                                          <p:attrName>style.visibility</p:attrName>
                                        </p:attrNameLst>
                                      </p:cBhvr>
                                      <p:to>
                                        <p:strVal val="visible"/>
                                      </p:to>
                                    </p:set>
                                    <p:anim calcmode="lin" valueType="num">
                                      <p:cBhvr additive="base">
                                        <p:cTn id="137" dur="500" fill="hold"/>
                                        <p:tgtEl>
                                          <p:spTgt spid="52"/>
                                        </p:tgtEl>
                                        <p:attrNameLst>
                                          <p:attrName>ppt_x</p:attrName>
                                        </p:attrNameLst>
                                      </p:cBhvr>
                                      <p:tavLst>
                                        <p:tav tm="0">
                                          <p:val>
                                            <p:strVal val="#ppt_x"/>
                                          </p:val>
                                        </p:tav>
                                        <p:tav tm="100000">
                                          <p:val>
                                            <p:strVal val="#ppt_x"/>
                                          </p:val>
                                        </p:tav>
                                      </p:tavLst>
                                    </p:anim>
                                    <p:anim calcmode="lin" valueType="num">
                                      <p:cBhvr additive="base">
                                        <p:cTn id="138" dur="500" fill="hold"/>
                                        <p:tgtEl>
                                          <p:spTgt spid="52"/>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53"/>
                                        </p:tgtEl>
                                        <p:attrNameLst>
                                          <p:attrName>style.visibility</p:attrName>
                                        </p:attrNameLst>
                                      </p:cBhvr>
                                      <p:to>
                                        <p:strVal val="visible"/>
                                      </p:to>
                                    </p:set>
                                    <p:anim calcmode="lin" valueType="num">
                                      <p:cBhvr additive="base">
                                        <p:cTn id="141" dur="500" fill="hold"/>
                                        <p:tgtEl>
                                          <p:spTgt spid="53"/>
                                        </p:tgtEl>
                                        <p:attrNameLst>
                                          <p:attrName>ppt_x</p:attrName>
                                        </p:attrNameLst>
                                      </p:cBhvr>
                                      <p:tavLst>
                                        <p:tav tm="0">
                                          <p:val>
                                            <p:strVal val="#ppt_x"/>
                                          </p:val>
                                        </p:tav>
                                        <p:tav tm="100000">
                                          <p:val>
                                            <p:strVal val="#ppt_x"/>
                                          </p:val>
                                        </p:tav>
                                      </p:tavLst>
                                    </p:anim>
                                    <p:anim calcmode="lin" valueType="num">
                                      <p:cBhvr additive="base">
                                        <p:cTn id="142" dur="500" fill="hold"/>
                                        <p:tgtEl>
                                          <p:spTgt spid="53"/>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32"/>
                                        </p:tgtEl>
                                        <p:attrNameLst>
                                          <p:attrName>style.visibility</p:attrName>
                                        </p:attrNameLst>
                                      </p:cBhvr>
                                      <p:to>
                                        <p:strVal val="visible"/>
                                      </p:to>
                                    </p:set>
                                    <p:anim calcmode="lin" valueType="num">
                                      <p:cBhvr additive="base">
                                        <p:cTn id="145" dur="500" fill="hold"/>
                                        <p:tgtEl>
                                          <p:spTgt spid="32"/>
                                        </p:tgtEl>
                                        <p:attrNameLst>
                                          <p:attrName>ppt_x</p:attrName>
                                        </p:attrNameLst>
                                      </p:cBhvr>
                                      <p:tavLst>
                                        <p:tav tm="0">
                                          <p:val>
                                            <p:strVal val="#ppt_x"/>
                                          </p:val>
                                        </p:tav>
                                        <p:tav tm="100000">
                                          <p:val>
                                            <p:strVal val="#ppt_x"/>
                                          </p:val>
                                        </p:tav>
                                      </p:tavLst>
                                    </p:anim>
                                    <p:anim calcmode="lin" valueType="num">
                                      <p:cBhvr additive="base">
                                        <p:cTn id="146" dur="500" fill="hold"/>
                                        <p:tgtEl>
                                          <p:spTgt spid="32"/>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45"/>
                                        </p:tgtEl>
                                        <p:attrNameLst>
                                          <p:attrName>style.visibility</p:attrName>
                                        </p:attrNameLst>
                                      </p:cBhvr>
                                      <p:to>
                                        <p:strVal val="visible"/>
                                      </p:to>
                                    </p:set>
                                    <p:anim calcmode="lin" valueType="num">
                                      <p:cBhvr additive="base">
                                        <p:cTn id="149" dur="500" fill="hold"/>
                                        <p:tgtEl>
                                          <p:spTgt spid="45"/>
                                        </p:tgtEl>
                                        <p:attrNameLst>
                                          <p:attrName>ppt_x</p:attrName>
                                        </p:attrNameLst>
                                      </p:cBhvr>
                                      <p:tavLst>
                                        <p:tav tm="0">
                                          <p:val>
                                            <p:strVal val="#ppt_x"/>
                                          </p:val>
                                        </p:tav>
                                        <p:tav tm="100000">
                                          <p:val>
                                            <p:strVal val="#ppt_x"/>
                                          </p:val>
                                        </p:tav>
                                      </p:tavLst>
                                    </p:anim>
                                    <p:anim calcmode="lin" valueType="num">
                                      <p:cBhvr additive="base">
                                        <p:cTn id="150" dur="500" fill="hold"/>
                                        <p:tgtEl>
                                          <p:spTgt spid="45"/>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56"/>
                                        </p:tgtEl>
                                        <p:attrNameLst>
                                          <p:attrName>style.visibility</p:attrName>
                                        </p:attrNameLst>
                                      </p:cBhvr>
                                      <p:to>
                                        <p:strVal val="visible"/>
                                      </p:to>
                                    </p:set>
                                    <p:anim calcmode="lin" valueType="num">
                                      <p:cBhvr additive="base">
                                        <p:cTn id="153" dur="500" fill="hold"/>
                                        <p:tgtEl>
                                          <p:spTgt spid="56"/>
                                        </p:tgtEl>
                                        <p:attrNameLst>
                                          <p:attrName>ppt_x</p:attrName>
                                        </p:attrNameLst>
                                      </p:cBhvr>
                                      <p:tavLst>
                                        <p:tav tm="0">
                                          <p:val>
                                            <p:strVal val="#ppt_x"/>
                                          </p:val>
                                        </p:tav>
                                        <p:tav tm="100000">
                                          <p:val>
                                            <p:strVal val="#ppt_x"/>
                                          </p:val>
                                        </p:tav>
                                      </p:tavLst>
                                    </p:anim>
                                    <p:anim calcmode="lin" valueType="num">
                                      <p:cBhvr additive="base">
                                        <p:cTn id="154" dur="500" fill="hold"/>
                                        <p:tgtEl>
                                          <p:spTgt spid="56"/>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 calcmode="lin" valueType="num">
                                      <p:cBhvr additive="base">
                                        <p:cTn id="157" dur="500" fill="hold"/>
                                        <p:tgtEl>
                                          <p:spTgt spid="57"/>
                                        </p:tgtEl>
                                        <p:attrNameLst>
                                          <p:attrName>ppt_x</p:attrName>
                                        </p:attrNameLst>
                                      </p:cBhvr>
                                      <p:tavLst>
                                        <p:tav tm="0">
                                          <p:val>
                                            <p:strVal val="#ppt_x"/>
                                          </p:val>
                                        </p:tav>
                                        <p:tav tm="100000">
                                          <p:val>
                                            <p:strVal val="#ppt_x"/>
                                          </p:val>
                                        </p:tav>
                                      </p:tavLst>
                                    </p:anim>
                                    <p:anim calcmode="lin" valueType="num">
                                      <p:cBhvr additive="base">
                                        <p:cTn id="158" dur="500" fill="hold"/>
                                        <p:tgtEl>
                                          <p:spTgt spid="57"/>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 calcmode="lin" valueType="num">
                                      <p:cBhvr additive="base">
                                        <p:cTn id="161" dur="500" fill="hold"/>
                                        <p:tgtEl>
                                          <p:spTgt spid="64"/>
                                        </p:tgtEl>
                                        <p:attrNameLst>
                                          <p:attrName>ppt_x</p:attrName>
                                        </p:attrNameLst>
                                      </p:cBhvr>
                                      <p:tavLst>
                                        <p:tav tm="0">
                                          <p:val>
                                            <p:strVal val="#ppt_x"/>
                                          </p:val>
                                        </p:tav>
                                        <p:tav tm="100000">
                                          <p:val>
                                            <p:strVal val="#ppt_x"/>
                                          </p:val>
                                        </p:tav>
                                      </p:tavLst>
                                    </p:anim>
                                    <p:anim calcmode="lin" valueType="num">
                                      <p:cBhvr additive="base">
                                        <p:cTn id="162" dur="500" fill="hold"/>
                                        <p:tgtEl>
                                          <p:spTgt spid="64"/>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additive="base">
                                        <p:cTn id="165" dur="500" fill="hold"/>
                                        <p:tgtEl>
                                          <p:spTgt spid="65"/>
                                        </p:tgtEl>
                                        <p:attrNameLst>
                                          <p:attrName>ppt_x</p:attrName>
                                        </p:attrNameLst>
                                      </p:cBhvr>
                                      <p:tavLst>
                                        <p:tav tm="0">
                                          <p:val>
                                            <p:strVal val="#ppt_x"/>
                                          </p:val>
                                        </p:tav>
                                        <p:tav tm="100000">
                                          <p:val>
                                            <p:strVal val="#ppt_x"/>
                                          </p:val>
                                        </p:tav>
                                      </p:tavLst>
                                    </p:anim>
                                    <p:anim calcmode="lin" valueType="num">
                                      <p:cBhvr additive="base">
                                        <p:cTn id="16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nodeType="clickEffect">
                                  <p:stCondLst>
                                    <p:cond delay="0"/>
                                  </p:stCondLst>
                                  <p:childTnLst>
                                    <p:set>
                                      <p:cBhvr>
                                        <p:cTn id="170" dur="1" fill="hold">
                                          <p:stCondLst>
                                            <p:cond delay="0"/>
                                          </p:stCondLst>
                                        </p:cTn>
                                        <p:tgtEl>
                                          <p:spTgt spid="1034"/>
                                        </p:tgtEl>
                                        <p:attrNameLst>
                                          <p:attrName>style.visibility</p:attrName>
                                        </p:attrNameLst>
                                      </p:cBhvr>
                                      <p:to>
                                        <p:strVal val="visible"/>
                                      </p:to>
                                    </p:set>
                                    <p:anim calcmode="lin" valueType="num">
                                      <p:cBhvr>
                                        <p:cTn id="171" dur="500" fill="hold"/>
                                        <p:tgtEl>
                                          <p:spTgt spid="1034"/>
                                        </p:tgtEl>
                                        <p:attrNameLst>
                                          <p:attrName>ppt_w</p:attrName>
                                        </p:attrNameLst>
                                      </p:cBhvr>
                                      <p:tavLst>
                                        <p:tav tm="0">
                                          <p:val>
                                            <p:fltVal val="0"/>
                                          </p:val>
                                        </p:tav>
                                        <p:tav tm="100000">
                                          <p:val>
                                            <p:strVal val="#ppt_w"/>
                                          </p:val>
                                        </p:tav>
                                      </p:tavLst>
                                    </p:anim>
                                    <p:anim calcmode="lin" valueType="num">
                                      <p:cBhvr>
                                        <p:cTn id="172" dur="500" fill="hold"/>
                                        <p:tgtEl>
                                          <p:spTgt spid="1034"/>
                                        </p:tgtEl>
                                        <p:attrNameLst>
                                          <p:attrName>ppt_h</p:attrName>
                                        </p:attrNameLst>
                                      </p:cBhvr>
                                      <p:tavLst>
                                        <p:tav tm="0">
                                          <p:val>
                                            <p:fltVal val="0"/>
                                          </p:val>
                                        </p:tav>
                                        <p:tav tm="100000">
                                          <p:val>
                                            <p:strVal val="#ppt_h"/>
                                          </p:val>
                                        </p:tav>
                                      </p:tavLst>
                                    </p:anim>
                                    <p:animEffect transition="in" filter="fade">
                                      <p:cBhvr>
                                        <p:cTn id="173" dur="500"/>
                                        <p:tgtEl>
                                          <p:spTgt spid="1034"/>
                                        </p:tgtEl>
                                      </p:cBhvr>
                                    </p:animEffect>
                                  </p:childTnLst>
                                </p:cTn>
                              </p:par>
                              <p:par>
                                <p:cTn id="174" presetID="53" presetClass="entr" presetSubtype="16"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 calcmode="lin" valueType="num">
                                      <p:cBhvr>
                                        <p:cTn id="176" dur="500" fill="hold"/>
                                        <p:tgtEl>
                                          <p:spTgt spid="49"/>
                                        </p:tgtEl>
                                        <p:attrNameLst>
                                          <p:attrName>ppt_w</p:attrName>
                                        </p:attrNameLst>
                                      </p:cBhvr>
                                      <p:tavLst>
                                        <p:tav tm="0">
                                          <p:val>
                                            <p:fltVal val="0"/>
                                          </p:val>
                                        </p:tav>
                                        <p:tav tm="100000">
                                          <p:val>
                                            <p:strVal val="#ppt_w"/>
                                          </p:val>
                                        </p:tav>
                                      </p:tavLst>
                                    </p:anim>
                                    <p:anim calcmode="lin" valueType="num">
                                      <p:cBhvr>
                                        <p:cTn id="177" dur="500" fill="hold"/>
                                        <p:tgtEl>
                                          <p:spTgt spid="49"/>
                                        </p:tgtEl>
                                        <p:attrNameLst>
                                          <p:attrName>ppt_h</p:attrName>
                                        </p:attrNameLst>
                                      </p:cBhvr>
                                      <p:tavLst>
                                        <p:tav tm="0">
                                          <p:val>
                                            <p:fltVal val="0"/>
                                          </p:val>
                                        </p:tav>
                                        <p:tav tm="100000">
                                          <p:val>
                                            <p:strVal val="#ppt_h"/>
                                          </p:val>
                                        </p:tav>
                                      </p:tavLst>
                                    </p:anim>
                                    <p:animEffect transition="in" filter="fade">
                                      <p:cBhvr>
                                        <p:cTn id="17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6" grpId="0" animBg="1"/>
      <p:bldP spid="8" grpId="0" animBg="1"/>
      <p:bldP spid="9" grpId="0" animBg="1"/>
      <p:bldP spid="7" grpId="0" animBg="1"/>
      <p:bldP spid="22" grpId="0"/>
      <p:bldP spid="27" grpId="0" animBg="1"/>
      <p:bldP spid="28" grpId="0"/>
      <p:bldP spid="24" grpId="0"/>
      <p:bldP spid="33" grpId="0" animBg="1"/>
      <p:bldP spid="35" grpId="0"/>
      <p:bldP spid="36" grpId="0" animBg="1"/>
      <p:bldP spid="37" grpId="0" animBg="1"/>
      <p:bldP spid="38" grpId="0" animBg="1"/>
      <p:bldP spid="39" grpId="0" animBg="1"/>
      <p:bldP spid="42" grpId="0"/>
      <p:bldP spid="29" grpId="0"/>
      <p:bldP spid="44" grpId="0"/>
      <p:bldP spid="46" grpId="0" animBg="1"/>
      <p:bldP spid="49" grpId="0"/>
      <p:bldP spid="50" grpId="0" animBg="1"/>
      <p:bldP spid="56" grpId="0" animBg="1"/>
      <p:bldP spid="57" grpId="0"/>
      <p:bldP spid="64" grpId="0"/>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881" y="55065"/>
            <a:ext cx="8792827" cy="1398596"/>
          </a:xfrm>
        </p:spPr>
        <p:txBody>
          <a:bodyPr>
            <a:normAutofit/>
          </a:bodyPr>
          <a:lstStyle/>
          <a:p>
            <a:r>
              <a:rPr lang="en-US" dirty="0"/>
              <a:t>File-based</a:t>
            </a:r>
            <a:r>
              <a:rPr lang="nb-NO" dirty="0"/>
              <a:t> </a:t>
            </a:r>
            <a:r>
              <a:rPr lang="en-US" dirty="0"/>
              <a:t>vs</a:t>
            </a:r>
            <a:r>
              <a:rPr lang="nb-NO" dirty="0"/>
              <a:t> Database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3426456"/>
              </p:ext>
            </p:extLst>
          </p:nvPr>
        </p:nvGraphicFramePr>
        <p:xfrm>
          <a:off x="289168" y="1315324"/>
          <a:ext cx="11753823" cy="4889310"/>
        </p:xfrm>
        <a:graphic>
          <a:graphicData uri="http://schemas.openxmlformats.org/drawingml/2006/table">
            <a:tbl>
              <a:tblPr firstRow="1" bandRow="1">
                <a:tableStyleId>{5C22544A-7EE6-4342-B048-85BDC9FD1C3A}</a:tableStyleId>
              </a:tblPr>
              <a:tblGrid>
                <a:gridCol w="3037061">
                  <a:extLst>
                    <a:ext uri="{9D8B030D-6E8A-4147-A177-3AD203B41FA5}">
                      <a16:colId xmlns:a16="http://schemas.microsoft.com/office/drawing/2014/main" val="20000"/>
                    </a:ext>
                  </a:extLst>
                </a:gridCol>
                <a:gridCol w="4575314">
                  <a:extLst>
                    <a:ext uri="{9D8B030D-6E8A-4147-A177-3AD203B41FA5}">
                      <a16:colId xmlns:a16="http://schemas.microsoft.com/office/drawing/2014/main" val="20001"/>
                    </a:ext>
                  </a:extLst>
                </a:gridCol>
                <a:gridCol w="4141448">
                  <a:extLst>
                    <a:ext uri="{9D8B030D-6E8A-4147-A177-3AD203B41FA5}">
                      <a16:colId xmlns:a16="http://schemas.microsoft.com/office/drawing/2014/main" val="20002"/>
                    </a:ext>
                  </a:extLst>
                </a:gridCol>
              </a:tblGrid>
              <a:tr h="334660">
                <a:tc>
                  <a:txBody>
                    <a:bodyPr/>
                    <a:lstStyle/>
                    <a:p>
                      <a:r>
                        <a:rPr lang="en-US" sz="2000" noProof="0"/>
                        <a:t>characteristics</a:t>
                      </a:r>
                    </a:p>
                  </a:txBody>
                  <a:tcPr marL="84772" marR="84772" marT="42386" marB="42386"/>
                </a:tc>
                <a:tc>
                  <a:txBody>
                    <a:bodyPr/>
                    <a:lstStyle/>
                    <a:p>
                      <a:r>
                        <a:rPr lang="en-US" sz="2000" noProof="0"/>
                        <a:t>File-based</a:t>
                      </a:r>
                      <a:r>
                        <a:rPr lang="en-US" sz="2000" baseline="0" noProof="0"/>
                        <a:t> approach</a:t>
                      </a:r>
                      <a:endParaRPr lang="en-US" sz="2000" noProof="0"/>
                    </a:p>
                  </a:txBody>
                  <a:tcPr marL="84772" marR="84772" marT="42386" marB="42386"/>
                </a:tc>
                <a:tc>
                  <a:txBody>
                    <a:bodyPr/>
                    <a:lstStyle/>
                    <a:p>
                      <a:r>
                        <a:rPr lang="en-US" sz="2000" noProof="0"/>
                        <a:t>Database approach</a:t>
                      </a:r>
                    </a:p>
                  </a:txBody>
                  <a:tcPr marL="84772" marR="84772" marT="42386" marB="42386"/>
                </a:tc>
                <a:extLst>
                  <a:ext uri="{0D108BD9-81ED-4DB2-BD59-A6C34878D82A}">
                    <a16:rowId xmlns:a16="http://schemas.microsoft.com/office/drawing/2014/main" val="10000"/>
                  </a:ext>
                </a:extLst>
              </a:tr>
              <a:tr h="1120171">
                <a:tc>
                  <a:txBody>
                    <a:bodyPr/>
                    <a:lstStyle/>
                    <a:p>
                      <a:r>
                        <a:rPr lang="en-US" sz="2000" noProof="0"/>
                        <a:t>Duplication of data</a:t>
                      </a:r>
                    </a:p>
                  </a:txBody>
                  <a:tcPr marL="84772" marR="84772" marT="42386" marB="42386"/>
                </a:tc>
                <a:tc>
                  <a:txBody>
                    <a:bodyPr/>
                    <a:lstStyle/>
                    <a:p>
                      <a:pPr marL="285750" indent="-285750">
                        <a:buFont typeface="Arial" panose="020B0604020202020204" pitchFamily="34" charset="0"/>
                        <a:buChar char="•"/>
                      </a:pPr>
                      <a:r>
                        <a:rPr lang="en-US" sz="2000" noProof="0"/>
                        <a:t>Yes</a:t>
                      </a:r>
                    </a:p>
                    <a:p>
                      <a:pPr marL="285750" indent="-285750">
                        <a:buFont typeface="Arial" panose="020B0604020202020204" pitchFamily="34" charset="0"/>
                        <a:buChar char="•"/>
                      </a:pPr>
                      <a:r>
                        <a:rPr lang="en-US" sz="2000" noProof="0"/>
                        <a:t>It</a:t>
                      </a:r>
                      <a:r>
                        <a:rPr lang="en-US" sz="2000" baseline="0" noProof="0"/>
                        <a:t> </a:t>
                      </a:r>
                      <a:r>
                        <a:rPr lang="en-US" sz="2000" noProof="0"/>
                        <a:t>costs</a:t>
                      </a:r>
                      <a:r>
                        <a:rPr lang="en-US" sz="2000" baseline="0" noProof="0"/>
                        <a:t> time and money</a:t>
                      </a:r>
                    </a:p>
                    <a:p>
                      <a:pPr marL="285750" indent="-285750">
                        <a:buFont typeface="Arial" panose="020B0604020202020204" pitchFamily="34" charset="0"/>
                        <a:buChar char="•"/>
                      </a:pPr>
                      <a:r>
                        <a:rPr lang="en-US" sz="2000" baseline="0" noProof="0"/>
                        <a:t>It takes additional storage space</a:t>
                      </a:r>
                    </a:p>
                    <a:p>
                      <a:pPr marL="285750" indent="-285750">
                        <a:buFont typeface="Arial" panose="020B0604020202020204" pitchFamily="34" charset="0"/>
                        <a:buChar char="•"/>
                      </a:pPr>
                      <a:r>
                        <a:rPr lang="en-US" sz="2000" baseline="0" noProof="0"/>
                        <a:t>It leads to loss of data integrity</a:t>
                      </a:r>
                      <a:endParaRPr lang="en-US" sz="2000" noProof="0"/>
                    </a:p>
                  </a:txBody>
                  <a:tcPr marL="84772" marR="84772" marT="42386" marB="42386"/>
                </a:tc>
                <a:tc>
                  <a:txBody>
                    <a:bodyPr/>
                    <a:lstStyle/>
                    <a:p>
                      <a:pPr marL="285750" indent="-285750">
                        <a:buFont typeface="Arial" panose="020B0604020202020204" pitchFamily="34" charset="0"/>
                        <a:buChar char="•"/>
                      </a:pPr>
                      <a:r>
                        <a:rPr lang="en-US" sz="2000" noProof="0"/>
                        <a:t>No</a:t>
                      </a:r>
                    </a:p>
                    <a:p>
                      <a:pPr marL="285750" indent="-285750">
                        <a:buFont typeface="Arial" panose="020B0604020202020204" pitchFamily="34" charset="0"/>
                        <a:buChar char="•"/>
                      </a:pPr>
                      <a:r>
                        <a:rPr lang="en-US" sz="2000" noProof="0"/>
                        <a:t>Improved </a:t>
                      </a:r>
                      <a:r>
                        <a:rPr lang="en-US" sz="2000" baseline="0" noProof="0"/>
                        <a:t>integrity and consistency of the data</a:t>
                      </a:r>
                      <a:endParaRPr lang="en-US" sz="2000" noProof="0"/>
                    </a:p>
                  </a:txBody>
                  <a:tcPr marL="84772" marR="84772" marT="42386" marB="42386"/>
                </a:tc>
                <a:extLst>
                  <a:ext uri="{0D108BD9-81ED-4DB2-BD59-A6C34878D82A}">
                    <a16:rowId xmlns:a16="http://schemas.microsoft.com/office/drawing/2014/main" val="10001"/>
                  </a:ext>
                </a:extLst>
              </a:tr>
              <a:tr h="334660">
                <a:tc>
                  <a:txBody>
                    <a:bodyPr/>
                    <a:lstStyle/>
                    <a:p>
                      <a:r>
                        <a:rPr lang="en-US" sz="2000" noProof="0"/>
                        <a:t>Approach to data</a:t>
                      </a:r>
                    </a:p>
                  </a:txBody>
                  <a:tcPr marL="84772" marR="84772" marT="42386" marB="42386"/>
                </a:tc>
                <a:tc>
                  <a:txBody>
                    <a:bodyPr/>
                    <a:lstStyle/>
                    <a:p>
                      <a:pPr marL="0" indent="0">
                        <a:buFont typeface="Arial" panose="020B0604020202020204" pitchFamily="34" charset="0"/>
                        <a:buNone/>
                      </a:pPr>
                      <a:r>
                        <a:rPr lang="en-US" sz="2000" noProof="0"/>
                        <a:t>Separation of</a:t>
                      </a:r>
                      <a:r>
                        <a:rPr lang="en-US" sz="2000" baseline="0" noProof="0"/>
                        <a:t> data</a:t>
                      </a:r>
                      <a:endParaRPr lang="en-US" sz="2000" noProof="0"/>
                    </a:p>
                  </a:txBody>
                  <a:tcPr marL="84772" marR="84772" marT="42386" marB="42386"/>
                </a:tc>
                <a:tc>
                  <a:txBody>
                    <a:bodyPr/>
                    <a:lstStyle/>
                    <a:p>
                      <a:pPr marL="0" indent="0">
                        <a:buFont typeface="Arial" panose="020B0604020202020204" pitchFamily="34" charset="0"/>
                        <a:buNone/>
                      </a:pPr>
                      <a:r>
                        <a:rPr lang="en-US" sz="2000" noProof="0"/>
                        <a:t>Sharing of</a:t>
                      </a:r>
                      <a:r>
                        <a:rPr lang="en-US" sz="2000" baseline="0" noProof="0"/>
                        <a:t> data</a:t>
                      </a:r>
                    </a:p>
                  </a:txBody>
                  <a:tcPr marL="84772" marR="84772" marT="42386" marB="42386"/>
                </a:tc>
                <a:extLst>
                  <a:ext uri="{0D108BD9-81ED-4DB2-BD59-A6C34878D82A}">
                    <a16:rowId xmlns:a16="http://schemas.microsoft.com/office/drawing/2014/main" val="10002"/>
                  </a:ext>
                </a:extLst>
              </a:tr>
              <a:tr h="858334">
                <a:tc>
                  <a:txBody>
                    <a:bodyPr/>
                    <a:lstStyle/>
                    <a:p>
                      <a:r>
                        <a:rPr lang="en-US" sz="2000" noProof="0"/>
                        <a:t>Concurrent access</a:t>
                      </a:r>
                    </a:p>
                  </a:txBody>
                  <a:tcPr marL="84772" marR="84772" marT="42386" marB="42386"/>
                </a:tc>
                <a:tc>
                  <a:txBody>
                    <a:bodyPr/>
                    <a:lstStyle/>
                    <a:p>
                      <a:r>
                        <a:rPr lang="en-US" sz="2000" noProof="0"/>
                        <a:t>No</a:t>
                      </a:r>
                    </a:p>
                    <a:p>
                      <a:r>
                        <a:rPr lang="en-US" sz="2000" noProof="0"/>
                        <a:t>Access is limited to only one user at a time</a:t>
                      </a:r>
                    </a:p>
                  </a:txBody>
                  <a:tcPr marL="84772" marR="84772" marT="42386" marB="42386"/>
                </a:tc>
                <a:tc>
                  <a:txBody>
                    <a:bodyPr/>
                    <a:lstStyle/>
                    <a:p>
                      <a:r>
                        <a:rPr lang="en-US" sz="2000" noProof="0"/>
                        <a:t>Yes</a:t>
                      </a:r>
                    </a:p>
                    <a:p>
                      <a:r>
                        <a:rPr lang="en-US" sz="2000" noProof="0"/>
                        <a:t>Provisioned</a:t>
                      </a:r>
                      <a:r>
                        <a:rPr lang="en-US" sz="2000" baseline="0" noProof="0"/>
                        <a:t> shared access for m</a:t>
                      </a:r>
                      <a:r>
                        <a:rPr lang="en-US" sz="2000" noProof="0"/>
                        <a:t>ultiple</a:t>
                      </a:r>
                    </a:p>
                  </a:txBody>
                  <a:tcPr marL="84772" marR="84772" marT="42386" marB="42386"/>
                </a:tc>
                <a:extLst>
                  <a:ext uri="{0D108BD9-81ED-4DB2-BD59-A6C34878D82A}">
                    <a16:rowId xmlns:a16="http://schemas.microsoft.com/office/drawing/2014/main" val="10003"/>
                  </a:ext>
                </a:extLst>
              </a:tr>
              <a:tr h="334660">
                <a:tc>
                  <a:txBody>
                    <a:bodyPr/>
                    <a:lstStyle/>
                    <a:p>
                      <a:r>
                        <a:rPr lang="en-US" sz="2000" noProof="0"/>
                        <a:t>Security</a:t>
                      </a:r>
                      <a:r>
                        <a:rPr lang="en-US" sz="2000" baseline="0" noProof="0"/>
                        <a:t> provision</a:t>
                      </a:r>
                      <a:endParaRPr lang="en-US" sz="2000" noProof="0"/>
                    </a:p>
                  </a:txBody>
                  <a:tcPr marL="84772" marR="84772" marT="42386" marB="42386"/>
                </a:tc>
                <a:tc>
                  <a:txBody>
                    <a:bodyPr/>
                    <a:lstStyle/>
                    <a:p>
                      <a:r>
                        <a:rPr lang="en-US" sz="2000" noProof="0"/>
                        <a:t>No</a:t>
                      </a:r>
                    </a:p>
                  </a:txBody>
                  <a:tcPr marL="84772" marR="84772" marT="42386" marB="42386"/>
                </a:tc>
                <a:tc>
                  <a:txBody>
                    <a:bodyPr/>
                    <a:lstStyle/>
                    <a:p>
                      <a:r>
                        <a:rPr lang="en-US" sz="2000" noProof="0"/>
                        <a:t>Yes</a:t>
                      </a:r>
                    </a:p>
                  </a:txBody>
                  <a:tcPr marL="84772" marR="84772" marT="42386" marB="42386"/>
                </a:tc>
                <a:extLst>
                  <a:ext uri="{0D108BD9-81ED-4DB2-BD59-A6C34878D82A}">
                    <a16:rowId xmlns:a16="http://schemas.microsoft.com/office/drawing/2014/main" val="10004"/>
                  </a:ext>
                </a:extLst>
              </a:tr>
              <a:tr h="334660">
                <a:tc>
                  <a:txBody>
                    <a:bodyPr/>
                    <a:lstStyle/>
                    <a:p>
                      <a:r>
                        <a:rPr lang="en-US" sz="2000" noProof="0"/>
                        <a:t>Recovery </a:t>
                      </a:r>
                    </a:p>
                  </a:txBody>
                  <a:tcPr marL="84772" marR="84772" marT="42386" marB="42386"/>
                </a:tc>
                <a:tc>
                  <a:txBody>
                    <a:bodyPr/>
                    <a:lstStyle/>
                    <a:p>
                      <a:r>
                        <a:rPr lang="en-US" sz="2000" noProof="0"/>
                        <a:t>Limited or</a:t>
                      </a:r>
                      <a:r>
                        <a:rPr lang="en-US" sz="2000" baseline="0" noProof="0"/>
                        <a:t> nonexistent</a:t>
                      </a:r>
                      <a:endParaRPr lang="en-US" sz="2000" noProof="0"/>
                    </a:p>
                  </a:txBody>
                  <a:tcPr marL="84772" marR="84772" marT="42386" marB="42386"/>
                </a:tc>
                <a:tc>
                  <a:txBody>
                    <a:bodyPr/>
                    <a:lstStyle/>
                    <a:p>
                      <a:r>
                        <a:rPr lang="en-US" sz="2000" noProof="0"/>
                        <a:t>Yes </a:t>
                      </a:r>
                    </a:p>
                  </a:txBody>
                  <a:tcPr marL="84772" marR="84772" marT="42386" marB="42386"/>
                </a:tc>
                <a:extLst>
                  <a:ext uri="{0D108BD9-81ED-4DB2-BD59-A6C34878D82A}">
                    <a16:rowId xmlns:a16="http://schemas.microsoft.com/office/drawing/2014/main" val="10005"/>
                  </a:ext>
                </a:extLst>
              </a:tr>
              <a:tr h="334660">
                <a:tc>
                  <a:txBody>
                    <a:bodyPr/>
                    <a:lstStyle/>
                    <a:p>
                      <a:r>
                        <a:rPr lang="en-US" sz="2000" noProof="0"/>
                        <a:t>Data dependence</a:t>
                      </a:r>
                    </a:p>
                  </a:txBody>
                  <a:tcPr marL="84772" marR="84772" marT="42386" marB="42386"/>
                </a:tc>
                <a:tc>
                  <a:txBody>
                    <a:bodyPr/>
                    <a:lstStyle/>
                    <a:p>
                      <a:r>
                        <a:rPr lang="en-US" sz="2000" noProof="0"/>
                        <a:t>Yes</a:t>
                      </a:r>
                    </a:p>
                  </a:txBody>
                  <a:tcPr marL="84772" marR="84772" marT="42386" marB="42386"/>
                </a:tc>
                <a:tc>
                  <a:txBody>
                    <a:bodyPr/>
                    <a:lstStyle/>
                    <a:p>
                      <a:r>
                        <a:rPr lang="en-US" sz="2000" noProof="0"/>
                        <a:t>No</a:t>
                      </a:r>
                    </a:p>
                  </a:txBody>
                  <a:tcPr marL="84772" marR="84772" marT="42386" marB="42386"/>
                </a:tc>
                <a:extLst>
                  <a:ext uri="{0D108BD9-81ED-4DB2-BD59-A6C34878D82A}">
                    <a16:rowId xmlns:a16="http://schemas.microsoft.com/office/drawing/2014/main" val="10006"/>
                  </a:ext>
                </a:extLst>
              </a:tr>
              <a:tr h="334660">
                <a:tc>
                  <a:txBody>
                    <a:bodyPr/>
                    <a:lstStyle/>
                    <a:p>
                      <a:r>
                        <a:rPr lang="en-US" sz="2000" noProof="0"/>
                        <a:t>Development time</a:t>
                      </a:r>
                    </a:p>
                  </a:txBody>
                  <a:tcPr marL="84772" marR="84772" marT="42386" marB="42386"/>
                </a:tc>
                <a:tc>
                  <a:txBody>
                    <a:bodyPr/>
                    <a:lstStyle/>
                    <a:p>
                      <a:r>
                        <a:rPr lang="en-US" sz="2000" noProof="0"/>
                        <a:t>Increased </a:t>
                      </a:r>
                    </a:p>
                  </a:txBody>
                  <a:tcPr marL="84772" marR="84772" marT="42386" marB="42386"/>
                </a:tc>
                <a:tc>
                  <a:txBody>
                    <a:bodyPr/>
                    <a:lstStyle/>
                    <a:p>
                      <a:r>
                        <a:rPr lang="en-US" sz="2000" noProof="0"/>
                        <a:t>Reduced </a:t>
                      </a:r>
                    </a:p>
                  </a:txBody>
                  <a:tcPr marL="84772" marR="84772" marT="42386" marB="42386"/>
                </a:tc>
                <a:extLst>
                  <a:ext uri="{0D108BD9-81ED-4DB2-BD59-A6C34878D82A}">
                    <a16:rowId xmlns:a16="http://schemas.microsoft.com/office/drawing/2014/main" val="10007"/>
                  </a:ext>
                </a:extLst>
              </a:tr>
              <a:tr h="334660">
                <a:tc>
                  <a:txBody>
                    <a:bodyPr/>
                    <a:lstStyle/>
                    <a:p>
                      <a:r>
                        <a:rPr lang="en-US" sz="2000" noProof="0"/>
                        <a:t>Productivity </a:t>
                      </a:r>
                    </a:p>
                  </a:txBody>
                  <a:tcPr marL="84772" marR="84772" marT="42386" marB="42386"/>
                </a:tc>
                <a:tc>
                  <a:txBody>
                    <a:bodyPr/>
                    <a:lstStyle/>
                    <a:p>
                      <a:r>
                        <a:rPr lang="en-US" sz="2000" noProof="0"/>
                        <a:t>Reduced</a:t>
                      </a:r>
                    </a:p>
                  </a:txBody>
                  <a:tcPr marL="84772" marR="84772" marT="42386" marB="42386"/>
                </a:tc>
                <a:tc>
                  <a:txBody>
                    <a:bodyPr/>
                    <a:lstStyle/>
                    <a:p>
                      <a:r>
                        <a:rPr lang="en-US" sz="2000" noProof="0" dirty="0"/>
                        <a:t>Increased</a:t>
                      </a:r>
                    </a:p>
                  </a:txBody>
                  <a:tcPr marL="84772" marR="84772" marT="42386" marB="42386"/>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3132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02316" y="2943392"/>
            <a:ext cx="581981" cy="753780"/>
          </a:xfrm>
        </p:spPr>
      </p:pic>
      <p:pic>
        <p:nvPicPr>
          <p:cNvPr id="3074" name="Picture 2" descr="صورة ذات صل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966" y="3320282"/>
            <a:ext cx="5705475" cy="12668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نتيجة بحث الصور عن ‪database desig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0384" y="336399"/>
            <a:ext cx="3623421" cy="269531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5" idx="2"/>
            <a:endCxn id="3074" idx="0"/>
          </p:cNvCxnSpPr>
          <p:nvPr/>
        </p:nvCxnSpPr>
        <p:spPr>
          <a:xfrm flipH="1">
            <a:off x="7551704" y="3031716"/>
            <a:ext cx="391" cy="28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2316" y="3956821"/>
            <a:ext cx="668778" cy="82226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87518" y="2372718"/>
            <a:ext cx="917508" cy="947564"/>
          </a:xfrm>
          <a:prstGeom prst="rect">
            <a:avLst/>
          </a:prstGeom>
        </p:spPr>
      </p:pic>
      <p:cxnSp>
        <p:nvCxnSpPr>
          <p:cNvPr id="10" name="Straight Arrow Connector 9"/>
          <p:cNvCxnSpPr/>
          <p:nvPr/>
        </p:nvCxnSpPr>
        <p:spPr>
          <a:xfrm>
            <a:off x="4612169" y="3320282"/>
            <a:ext cx="232975" cy="308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2"/>
          </p:cNvCxnSpPr>
          <p:nvPr/>
        </p:nvCxnSpPr>
        <p:spPr>
          <a:xfrm>
            <a:off x="3793307" y="3697172"/>
            <a:ext cx="905659" cy="5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3074" idx="1"/>
          </p:cNvCxnSpPr>
          <p:nvPr/>
        </p:nvCxnSpPr>
        <p:spPr>
          <a:xfrm flipV="1">
            <a:off x="4171094" y="3953695"/>
            <a:ext cx="527872" cy="414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نتيجة بحث الصور عن ‪oracle‬‏"/>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4582" b="22646"/>
          <a:stretch/>
        </p:blipFill>
        <p:spPr bwMode="auto">
          <a:xfrm>
            <a:off x="3738661" y="5642856"/>
            <a:ext cx="1302461" cy="3753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نتيجة بحث الصور عن ‪postgresq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37124" y="6018241"/>
            <a:ext cx="1470827" cy="6751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نتيجة بحث الصور عن ‪mysq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79217" y="5000799"/>
            <a:ext cx="1234012" cy="548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نتيجة بحث الصور عن ‪window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13229" y="5038086"/>
            <a:ext cx="1274578" cy="11159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نتيجة بحث الصور عن ‪mac os‬‏"/>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32466"/>
          <a:stretch/>
        </p:blipFill>
        <p:spPr bwMode="auto">
          <a:xfrm>
            <a:off x="5030089" y="5919152"/>
            <a:ext cx="1245045" cy="73152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009925" y="5294528"/>
            <a:ext cx="2218689" cy="1323439"/>
          </a:xfrm>
          <a:prstGeom prst="rect">
            <a:avLst/>
          </a:prstGeom>
          <a:solidFill>
            <a:schemeClr val="accent1">
              <a:lumMod val="40000"/>
              <a:lumOff val="60000"/>
            </a:schemeClr>
          </a:solidFill>
        </p:spPr>
        <p:txBody>
          <a:bodyPr wrap="square" rtlCol="0">
            <a:spAutoFit/>
          </a:bodyPr>
          <a:lstStyle/>
          <a:p>
            <a:r>
              <a:rPr lang="en-US" sz="1600" dirty="0"/>
              <a:t>DBMS, operating system, application programs written in Java or C# and SQL embedded in Java or C#</a:t>
            </a:r>
          </a:p>
        </p:txBody>
      </p:sp>
      <p:sp>
        <p:nvSpPr>
          <p:cNvPr id="18" name="Rectangle 17"/>
          <p:cNvSpPr/>
          <p:nvPr/>
        </p:nvSpPr>
        <p:spPr>
          <a:xfrm>
            <a:off x="3584235" y="5000799"/>
            <a:ext cx="4754880" cy="16925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0" name="Straight Arrow Connector 19"/>
          <p:cNvCxnSpPr/>
          <p:nvPr/>
        </p:nvCxnSpPr>
        <p:spPr>
          <a:xfrm flipV="1">
            <a:off x="6462188" y="4052236"/>
            <a:ext cx="0" cy="948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592004" y="4995888"/>
            <a:ext cx="2991013" cy="1077218"/>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US" sz="1600" dirty="0"/>
              <a:t>Log on to DBMS</a:t>
            </a:r>
          </a:p>
          <a:p>
            <a:pPr marL="285750" indent="-285750">
              <a:buFont typeface="Arial" panose="020B0604020202020204" pitchFamily="34" charset="0"/>
              <a:buChar char="•"/>
            </a:pPr>
            <a:r>
              <a:rPr lang="en-US" sz="1600" dirty="0"/>
              <a:t>Use DBMS’s facility </a:t>
            </a:r>
          </a:p>
          <a:p>
            <a:pPr marL="285750" indent="-285750">
              <a:buFont typeface="Arial" panose="020B0604020202020204" pitchFamily="34" charset="0"/>
              <a:buChar char="•"/>
            </a:pPr>
            <a:r>
              <a:rPr lang="en-US" sz="1600" dirty="0"/>
              <a:t>Start and stop DBMS</a:t>
            </a:r>
          </a:p>
          <a:p>
            <a:pPr marL="285750" indent="-285750">
              <a:buFont typeface="Arial" panose="020B0604020202020204" pitchFamily="34" charset="0"/>
              <a:buChar char="•"/>
            </a:pPr>
            <a:r>
              <a:rPr lang="en-US" sz="1600" dirty="0"/>
              <a:t>Make backup of the database</a:t>
            </a:r>
          </a:p>
        </p:txBody>
      </p:sp>
      <p:cxnSp>
        <p:nvCxnSpPr>
          <p:cNvPr id="22" name="Straight Arrow Connector 21"/>
          <p:cNvCxnSpPr/>
          <p:nvPr/>
        </p:nvCxnSpPr>
        <p:spPr>
          <a:xfrm flipH="1" flipV="1">
            <a:off x="8592004" y="4052236"/>
            <a:ext cx="266875" cy="943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027642" y="1860358"/>
            <a:ext cx="2555375" cy="1323439"/>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US" sz="1600" dirty="0"/>
              <a:t>DB administrators</a:t>
            </a:r>
          </a:p>
          <a:p>
            <a:pPr marL="285750" indent="-285750">
              <a:buFont typeface="Arial" panose="020B0604020202020204" pitchFamily="34" charset="0"/>
              <a:buChar char="•"/>
            </a:pPr>
            <a:r>
              <a:rPr lang="en-US" sz="1600" dirty="0"/>
              <a:t>DB designers</a:t>
            </a:r>
          </a:p>
          <a:p>
            <a:pPr marL="285750" indent="-285750">
              <a:buFont typeface="Arial" panose="020B0604020202020204" pitchFamily="34" charset="0"/>
              <a:buChar char="•"/>
            </a:pPr>
            <a:r>
              <a:rPr lang="en-US" sz="1600" dirty="0"/>
              <a:t>Application developers</a:t>
            </a:r>
          </a:p>
          <a:p>
            <a:pPr marL="285750" indent="-285750">
              <a:buFont typeface="Arial" panose="020B0604020202020204" pitchFamily="34" charset="0"/>
              <a:buChar char="•"/>
            </a:pPr>
            <a:r>
              <a:rPr lang="en-US" sz="1600" dirty="0"/>
              <a:t>End-users (naive or sophisticated</a:t>
            </a:r>
            <a:r>
              <a:rPr lang="nb-NO" sz="1600" dirty="0"/>
              <a:t>)</a:t>
            </a:r>
          </a:p>
        </p:txBody>
      </p:sp>
      <p:cxnSp>
        <p:nvCxnSpPr>
          <p:cNvPr id="24" name="Straight Arrow Connector 23"/>
          <p:cNvCxnSpPr/>
          <p:nvPr/>
        </p:nvCxnSpPr>
        <p:spPr>
          <a:xfrm flipH="1">
            <a:off x="9811780" y="3176119"/>
            <a:ext cx="48127" cy="452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نتيجة بحث الصور عن ‪data dictionary‬‏"/>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092" t="12470" r="8002" b="37742"/>
          <a:stretch/>
        </p:blipFill>
        <p:spPr bwMode="auto">
          <a:xfrm>
            <a:off x="3619540" y="1077441"/>
            <a:ext cx="2158851" cy="91799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889399" y="712077"/>
            <a:ext cx="1778460" cy="369332"/>
          </a:xfrm>
          <a:prstGeom prst="rect">
            <a:avLst/>
          </a:prstGeom>
          <a:noFill/>
        </p:spPr>
        <p:txBody>
          <a:bodyPr wrap="square" rtlCol="0">
            <a:spAutoFit/>
          </a:bodyPr>
          <a:lstStyle/>
          <a:p>
            <a:r>
              <a:rPr lang="nb-NO" dirty="0"/>
              <a:t>Data Dictionary</a:t>
            </a:r>
          </a:p>
        </p:txBody>
      </p:sp>
      <p:sp>
        <p:nvSpPr>
          <p:cNvPr id="38" name="TextBox 37"/>
          <p:cNvSpPr txBox="1"/>
          <p:nvPr/>
        </p:nvSpPr>
        <p:spPr>
          <a:xfrm>
            <a:off x="6813544" y="168687"/>
            <a:ext cx="1778460" cy="369332"/>
          </a:xfrm>
          <a:prstGeom prst="rect">
            <a:avLst/>
          </a:prstGeom>
          <a:noFill/>
        </p:spPr>
        <p:txBody>
          <a:bodyPr wrap="square" rtlCol="0">
            <a:spAutoFit/>
          </a:bodyPr>
          <a:lstStyle/>
          <a:p>
            <a:r>
              <a:rPr lang="nb-NO" dirty="0"/>
              <a:t>ER Diagram</a:t>
            </a:r>
          </a:p>
        </p:txBody>
      </p:sp>
      <p:cxnSp>
        <p:nvCxnSpPr>
          <p:cNvPr id="32" name="Straight Arrow Connector 31"/>
          <p:cNvCxnSpPr>
            <a:stCxn id="1040" idx="2"/>
          </p:cNvCxnSpPr>
          <p:nvPr/>
        </p:nvCxnSpPr>
        <p:spPr>
          <a:xfrm>
            <a:off x="4698966" y="1995439"/>
            <a:ext cx="2446678" cy="1479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8187097-05A1-A12C-BAF3-8755F45966FC}"/>
              </a:ext>
            </a:extLst>
          </p:cNvPr>
          <p:cNvSpPr>
            <a:spLocks noGrp="1"/>
          </p:cNvSpPr>
          <p:nvPr>
            <p:ph type="title"/>
          </p:nvPr>
        </p:nvSpPr>
        <p:spPr>
          <a:xfrm>
            <a:off x="272897" y="313695"/>
            <a:ext cx="3211713" cy="1409274"/>
          </a:xfrm>
        </p:spPr>
        <p:txBody>
          <a:bodyPr>
            <a:noAutofit/>
          </a:bodyPr>
          <a:lstStyle/>
          <a:p>
            <a:pPr algn="ctr"/>
            <a:r>
              <a:rPr lang="en-US" sz="3200" dirty="0"/>
              <a:t>Components of DBMS Environment</a:t>
            </a:r>
          </a:p>
        </p:txBody>
      </p:sp>
    </p:spTree>
    <p:extLst>
      <p:ext uri="{BB962C8B-B14F-4D97-AF65-F5344CB8AC3E}">
        <p14:creationId xmlns:p14="http://schemas.microsoft.com/office/powerpoint/2010/main" val="11053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3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03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4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7" grpId="0" animBg="1"/>
      <p:bldP spid="30" grpId="0" animBg="1"/>
      <p:bldP spid="29"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Multi-User D</a:t>
            </a:r>
            <a:r>
              <a:rPr lang="en-GB" sz="100" dirty="0"/>
              <a:t> </a:t>
            </a:r>
            <a:r>
              <a:rPr lang="en-GB" dirty="0"/>
              <a:t>B</a:t>
            </a:r>
            <a:r>
              <a:rPr lang="en-GB" sz="100" dirty="0"/>
              <a:t> </a:t>
            </a:r>
            <a:r>
              <a:rPr lang="en-GB" dirty="0"/>
              <a:t>M</a:t>
            </a:r>
            <a:r>
              <a:rPr lang="en-GB" sz="100" dirty="0"/>
              <a:t> </a:t>
            </a:r>
            <a:r>
              <a:rPr lang="en-GB" dirty="0"/>
              <a:t>S Architectures</a:t>
            </a:r>
            <a:endParaRPr lang="en-US" dirty="0"/>
          </a:p>
        </p:txBody>
      </p:sp>
      <p:sp>
        <p:nvSpPr>
          <p:cNvPr id="3" name="Text Placeholder 2"/>
          <p:cNvSpPr>
            <a:spLocks noGrp="1"/>
          </p:cNvSpPr>
          <p:nvPr>
            <p:ph idx="1"/>
          </p:nvPr>
        </p:nvSpPr>
        <p:spPr/>
        <p:txBody>
          <a:bodyPr/>
          <a:lstStyle/>
          <a:p>
            <a:r>
              <a:rPr lang="en-US" altLang="en-US" sz="2400" dirty="0"/>
              <a:t>The common architectures that are used to implement </a:t>
            </a:r>
            <a:r>
              <a:rPr lang="en-GB" altLang="en-US" sz="2400" dirty="0"/>
              <a:t>multi-user database management systems:</a:t>
            </a:r>
          </a:p>
          <a:p>
            <a:pPr lvl="1"/>
            <a:r>
              <a:rPr lang="en-GB" altLang="en-US" sz="2400" dirty="0"/>
              <a:t>Teleprocessing</a:t>
            </a:r>
          </a:p>
          <a:p>
            <a:pPr lvl="1"/>
            <a:r>
              <a:rPr lang="en-GB" altLang="en-US" sz="2400" dirty="0"/>
              <a:t>File-Server</a:t>
            </a:r>
          </a:p>
          <a:p>
            <a:pPr lvl="1"/>
            <a:r>
              <a:rPr lang="en-GB" altLang="en-US" sz="2400" dirty="0"/>
              <a:t>Client-Server</a:t>
            </a:r>
          </a:p>
        </p:txBody>
      </p:sp>
      <p:sp>
        <p:nvSpPr>
          <p:cNvPr id="4" name="Slide Number Placeholder 3">
            <a:extLst>
              <a:ext uri="{FF2B5EF4-FFF2-40B4-BE49-F238E27FC236}">
                <a16:creationId xmlns:a16="http://schemas.microsoft.com/office/drawing/2014/main" id="{C5582154-C089-43F1-B2DD-7780EC27DCC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92348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623984" y="2982757"/>
            <a:ext cx="8120611" cy="3875243"/>
          </a:xfrm>
          <a:prstGeom prst="rect">
            <a:avLst/>
          </a:prstGeom>
        </p:spPr>
      </p:pic>
      <p:sp>
        <p:nvSpPr>
          <p:cNvPr id="2" name="Title 1"/>
          <p:cNvSpPr>
            <a:spLocks noGrp="1"/>
          </p:cNvSpPr>
          <p:nvPr>
            <p:ph type="title"/>
          </p:nvPr>
        </p:nvSpPr>
        <p:spPr>
          <a:xfrm>
            <a:off x="601265" y="320431"/>
            <a:ext cx="10166051" cy="1070487"/>
          </a:xfrm>
        </p:spPr>
        <p:txBody>
          <a:bodyPr>
            <a:normAutofit/>
          </a:bodyPr>
          <a:lstStyle/>
          <a:p>
            <a:r>
              <a:rPr lang="nb-NO" dirty="0"/>
              <a:t>Teleprocessing</a:t>
            </a:r>
          </a:p>
        </p:txBody>
      </p:sp>
      <p:sp>
        <p:nvSpPr>
          <p:cNvPr id="6" name="Content Placeholder 5"/>
          <p:cNvSpPr>
            <a:spLocks noGrp="1"/>
          </p:cNvSpPr>
          <p:nvPr>
            <p:ph idx="1"/>
          </p:nvPr>
        </p:nvSpPr>
        <p:spPr>
          <a:xfrm>
            <a:off x="826851" y="1790164"/>
            <a:ext cx="11365149" cy="3375718"/>
          </a:xfrm>
        </p:spPr>
        <p:txBody>
          <a:bodyPr>
            <a:normAutofit/>
          </a:bodyPr>
          <a:lstStyle/>
          <a:p>
            <a:r>
              <a:rPr lang="en-US" sz="2000" dirty="0"/>
              <a:t>Teleprocessing is an </a:t>
            </a:r>
            <a:r>
              <a:rPr lang="en-US" sz="2000" b="1" dirty="0">
                <a:solidFill>
                  <a:srgbClr val="FF0000"/>
                </a:solidFill>
              </a:rPr>
              <a:t>old architecture </a:t>
            </a:r>
            <a:r>
              <a:rPr lang="en-US" sz="2000" dirty="0"/>
              <a:t>with one central </a:t>
            </a:r>
            <a:r>
              <a:rPr lang="en-US" sz="2000" b="1" dirty="0">
                <a:latin typeface="NewBaskervilleITCbyBT-Roman"/>
              </a:rPr>
              <a:t>mainframe</a:t>
            </a:r>
            <a:r>
              <a:rPr lang="en-US" sz="2000" b="1" dirty="0"/>
              <a:t> computer</a:t>
            </a:r>
            <a:r>
              <a:rPr lang="en-US" sz="2000" dirty="0"/>
              <a:t> and several </a:t>
            </a:r>
            <a:r>
              <a:rPr lang="en-US" sz="2000" b="1" dirty="0"/>
              <a:t>terminals</a:t>
            </a:r>
            <a:r>
              <a:rPr lang="en-US" sz="2000" dirty="0"/>
              <a:t>.</a:t>
            </a:r>
          </a:p>
          <a:p>
            <a:pPr lvl="1"/>
            <a:r>
              <a:rPr lang="en-US" sz="2000" dirty="0"/>
              <a:t>All the processing is performed in the mainframe computer. </a:t>
            </a:r>
          </a:p>
          <a:p>
            <a:pPr lvl="1"/>
            <a:r>
              <a:rPr lang="en-US" sz="2000" dirty="0"/>
              <a:t>User </a:t>
            </a:r>
            <a:r>
              <a:rPr lang="en-US" sz="2000" b="1" dirty="0"/>
              <a:t>terminals are typically “dumb”</a:t>
            </a:r>
            <a:r>
              <a:rPr lang="en-US" sz="2000" dirty="0"/>
              <a:t>,</a:t>
            </a:r>
            <a:r>
              <a:rPr lang="en-US" sz="2000" b="1" dirty="0"/>
              <a:t> </a:t>
            </a:r>
            <a:r>
              <a:rPr lang="en-US" sz="2000" dirty="0"/>
              <a:t>incapable of functioning on their own.</a:t>
            </a:r>
          </a:p>
          <a:p>
            <a:endParaRPr lang="nb-NO" sz="2000" dirty="0"/>
          </a:p>
          <a:p>
            <a:endParaRPr lang="nb-NO" sz="2000" dirty="0"/>
          </a:p>
          <a:p>
            <a:endParaRPr lang="nb-NO" sz="2000" dirty="0"/>
          </a:p>
        </p:txBody>
      </p:sp>
      <p:pic>
        <p:nvPicPr>
          <p:cNvPr id="5" name="Picture 4"/>
          <p:cNvPicPr>
            <a:picLocks noChangeAspect="1"/>
          </p:cNvPicPr>
          <p:nvPr/>
        </p:nvPicPr>
        <p:blipFill>
          <a:blip r:embed="rId4"/>
          <a:stretch>
            <a:fillRect/>
          </a:stretch>
        </p:blipFill>
        <p:spPr>
          <a:xfrm>
            <a:off x="10462101" y="3909067"/>
            <a:ext cx="610430" cy="560865"/>
          </a:xfrm>
          <a:prstGeom prst="rect">
            <a:avLst/>
          </a:prstGeom>
        </p:spPr>
      </p:pic>
      <p:sp>
        <p:nvSpPr>
          <p:cNvPr id="9" name="TextBox 8"/>
          <p:cNvSpPr txBox="1"/>
          <p:nvPr/>
        </p:nvSpPr>
        <p:spPr>
          <a:xfrm>
            <a:off x="10369668" y="4623494"/>
            <a:ext cx="14057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a:ea typeface="+mn-ea"/>
                <a:cs typeface="+mn-cs"/>
              </a:rPr>
              <a:t>Overload the central computer</a:t>
            </a:r>
          </a:p>
        </p:txBody>
      </p:sp>
      <p:sp>
        <p:nvSpPr>
          <p:cNvPr id="3" name="Slide Number Placeholder 2">
            <a:extLst>
              <a:ext uri="{FF2B5EF4-FFF2-40B4-BE49-F238E27FC236}">
                <a16:creationId xmlns:a16="http://schemas.microsoft.com/office/drawing/2014/main" id="{082D5252-F700-4A3F-8D47-727A7C72F64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5212220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80">
                                          <p:stCondLst>
                                            <p:cond delay="0"/>
                                          </p:stCondLst>
                                        </p:cTn>
                                        <p:tgtEl>
                                          <p:spTgt spid="5"/>
                                        </p:tgtEl>
                                      </p:cBhvr>
                                    </p:animEffect>
                                    <p:anim calcmode="lin" valueType="num">
                                      <p:cBhvr>
                                        <p:cTn id="3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2" dur="26">
                                          <p:stCondLst>
                                            <p:cond delay="650"/>
                                          </p:stCondLst>
                                        </p:cTn>
                                        <p:tgtEl>
                                          <p:spTgt spid="5"/>
                                        </p:tgtEl>
                                      </p:cBhvr>
                                      <p:to x="100000" y="60000"/>
                                    </p:animScale>
                                    <p:animScale>
                                      <p:cBhvr>
                                        <p:cTn id="43" dur="166" decel="50000">
                                          <p:stCondLst>
                                            <p:cond delay="676"/>
                                          </p:stCondLst>
                                        </p:cTn>
                                        <p:tgtEl>
                                          <p:spTgt spid="5"/>
                                        </p:tgtEl>
                                      </p:cBhvr>
                                      <p:to x="100000" y="100000"/>
                                    </p:animScale>
                                    <p:animScale>
                                      <p:cBhvr>
                                        <p:cTn id="44" dur="26">
                                          <p:stCondLst>
                                            <p:cond delay="1312"/>
                                          </p:stCondLst>
                                        </p:cTn>
                                        <p:tgtEl>
                                          <p:spTgt spid="5"/>
                                        </p:tgtEl>
                                      </p:cBhvr>
                                      <p:to x="100000" y="80000"/>
                                    </p:animScale>
                                    <p:animScale>
                                      <p:cBhvr>
                                        <p:cTn id="45" dur="166" decel="50000">
                                          <p:stCondLst>
                                            <p:cond delay="1338"/>
                                          </p:stCondLst>
                                        </p:cTn>
                                        <p:tgtEl>
                                          <p:spTgt spid="5"/>
                                        </p:tgtEl>
                                      </p:cBhvr>
                                      <p:to x="100000" y="100000"/>
                                    </p:animScale>
                                    <p:animScale>
                                      <p:cBhvr>
                                        <p:cTn id="46" dur="26">
                                          <p:stCondLst>
                                            <p:cond delay="1642"/>
                                          </p:stCondLst>
                                        </p:cTn>
                                        <p:tgtEl>
                                          <p:spTgt spid="5"/>
                                        </p:tgtEl>
                                      </p:cBhvr>
                                      <p:to x="100000" y="90000"/>
                                    </p:animScale>
                                    <p:animScale>
                                      <p:cBhvr>
                                        <p:cTn id="47" dur="166" decel="50000">
                                          <p:stCondLst>
                                            <p:cond delay="1668"/>
                                          </p:stCondLst>
                                        </p:cTn>
                                        <p:tgtEl>
                                          <p:spTgt spid="5"/>
                                        </p:tgtEl>
                                      </p:cBhvr>
                                      <p:to x="100000" y="100000"/>
                                    </p:animScale>
                                    <p:animScale>
                                      <p:cBhvr>
                                        <p:cTn id="48" dur="26">
                                          <p:stCondLst>
                                            <p:cond delay="1808"/>
                                          </p:stCondLst>
                                        </p:cTn>
                                        <p:tgtEl>
                                          <p:spTgt spid="5"/>
                                        </p:tgtEl>
                                      </p:cBhvr>
                                      <p:to x="100000" y="95000"/>
                                    </p:animScale>
                                    <p:animScale>
                                      <p:cBhvr>
                                        <p:cTn id="49" dur="166" decel="50000">
                                          <p:stCondLst>
                                            <p:cond delay="1834"/>
                                          </p:stCondLst>
                                        </p:cTn>
                                        <p:tgtEl>
                                          <p:spTgt spid="5"/>
                                        </p:tgtEl>
                                      </p:cBhvr>
                                      <p:to x="100000" y="100000"/>
                                    </p:animScale>
                                  </p:childTnLst>
                                </p:cTn>
                              </p:par>
                              <p:par>
                                <p:cTn id="50" presetID="26"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80">
                                          <p:stCondLst>
                                            <p:cond delay="0"/>
                                          </p:stCondLst>
                                        </p:cTn>
                                        <p:tgtEl>
                                          <p:spTgt spid="9"/>
                                        </p:tgtEl>
                                      </p:cBhvr>
                                    </p:animEffect>
                                    <p:anim calcmode="lin" valueType="num">
                                      <p:cBhvr>
                                        <p:cTn id="5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8" dur="26">
                                          <p:stCondLst>
                                            <p:cond delay="650"/>
                                          </p:stCondLst>
                                        </p:cTn>
                                        <p:tgtEl>
                                          <p:spTgt spid="9"/>
                                        </p:tgtEl>
                                      </p:cBhvr>
                                      <p:to x="100000" y="60000"/>
                                    </p:animScale>
                                    <p:animScale>
                                      <p:cBhvr>
                                        <p:cTn id="59" dur="166" decel="50000">
                                          <p:stCondLst>
                                            <p:cond delay="676"/>
                                          </p:stCondLst>
                                        </p:cTn>
                                        <p:tgtEl>
                                          <p:spTgt spid="9"/>
                                        </p:tgtEl>
                                      </p:cBhvr>
                                      <p:to x="100000" y="100000"/>
                                    </p:animScale>
                                    <p:animScale>
                                      <p:cBhvr>
                                        <p:cTn id="60" dur="26">
                                          <p:stCondLst>
                                            <p:cond delay="1312"/>
                                          </p:stCondLst>
                                        </p:cTn>
                                        <p:tgtEl>
                                          <p:spTgt spid="9"/>
                                        </p:tgtEl>
                                      </p:cBhvr>
                                      <p:to x="100000" y="80000"/>
                                    </p:animScale>
                                    <p:animScale>
                                      <p:cBhvr>
                                        <p:cTn id="61" dur="166" decel="50000">
                                          <p:stCondLst>
                                            <p:cond delay="1338"/>
                                          </p:stCondLst>
                                        </p:cTn>
                                        <p:tgtEl>
                                          <p:spTgt spid="9"/>
                                        </p:tgtEl>
                                      </p:cBhvr>
                                      <p:to x="100000" y="100000"/>
                                    </p:animScale>
                                    <p:animScale>
                                      <p:cBhvr>
                                        <p:cTn id="62" dur="26">
                                          <p:stCondLst>
                                            <p:cond delay="1642"/>
                                          </p:stCondLst>
                                        </p:cTn>
                                        <p:tgtEl>
                                          <p:spTgt spid="9"/>
                                        </p:tgtEl>
                                      </p:cBhvr>
                                      <p:to x="100000" y="90000"/>
                                    </p:animScale>
                                    <p:animScale>
                                      <p:cBhvr>
                                        <p:cTn id="63" dur="166" decel="50000">
                                          <p:stCondLst>
                                            <p:cond delay="1668"/>
                                          </p:stCondLst>
                                        </p:cTn>
                                        <p:tgtEl>
                                          <p:spTgt spid="9"/>
                                        </p:tgtEl>
                                      </p:cBhvr>
                                      <p:to x="100000" y="100000"/>
                                    </p:animScale>
                                    <p:animScale>
                                      <p:cBhvr>
                                        <p:cTn id="64" dur="26">
                                          <p:stCondLst>
                                            <p:cond delay="1808"/>
                                          </p:stCondLst>
                                        </p:cTn>
                                        <p:tgtEl>
                                          <p:spTgt spid="9"/>
                                        </p:tgtEl>
                                      </p:cBhvr>
                                      <p:to x="100000" y="95000"/>
                                    </p:animScale>
                                    <p:animScale>
                                      <p:cBhvr>
                                        <p:cTn id="65"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a:t>File-server </a:t>
            </a:r>
            <a:r>
              <a:rPr lang="en-US" dirty="0"/>
              <a:t>architecture</a:t>
            </a:r>
          </a:p>
        </p:txBody>
      </p:sp>
      <p:sp>
        <p:nvSpPr>
          <p:cNvPr id="6" name="Content Placeholder 5"/>
          <p:cNvSpPr>
            <a:spLocks noGrp="1"/>
          </p:cNvSpPr>
          <p:nvPr>
            <p:ph idx="1"/>
          </p:nvPr>
        </p:nvSpPr>
        <p:spPr>
          <a:xfrm>
            <a:off x="8766275" y="4634294"/>
            <a:ext cx="3092741" cy="1538214"/>
          </a:xfrm>
          <a:ln w="28575">
            <a:solidFill>
              <a:schemeClr val="accent1"/>
            </a:solidFill>
          </a:ln>
        </p:spPr>
        <p:txBody>
          <a:bodyPr>
            <a:normAutofit fontScale="77500" lnSpcReduction="20000"/>
          </a:bodyPr>
          <a:lstStyle/>
          <a:p>
            <a:pPr marL="0" indent="0">
              <a:buNone/>
            </a:pPr>
            <a:r>
              <a:rPr lang="nb-NO" dirty="0"/>
              <a:t>A computer (file-server) </a:t>
            </a:r>
            <a:r>
              <a:rPr lang="en-US" dirty="0"/>
              <a:t>attached to a network with the primary purpose of providing shared storage</a:t>
            </a:r>
            <a:r>
              <a:rPr lang="nb-NO" dirty="0"/>
              <a:t> for computer files</a:t>
            </a:r>
          </a:p>
        </p:txBody>
      </p:sp>
      <p:sp>
        <p:nvSpPr>
          <p:cNvPr id="5" name="Left Brace 4"/>
          <p:cNvSpPr/>
          <p:nvPr/>
        </p:nvSpPr>
        <p:spPr>
          <a:xfrm>
            <a:off x="4050048" y="4886469"/>
            <a:ext cx="596766" cy="1684421"/>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252525"/>
              </a:solidFill>
              <a:effectLst/>
              <a:uLnTx/>
              <a:uFillTx/>
              <a:latin typeface="Calibri"/>
              <a:ea typeface="+mn-ea"/>
              <a:cs typeface="+mn-cs"/>
            </a:endParaRPr>
          </a:p>
        </p:txBody>
      </p:sp>
      <p:sp>
        <p:nvSpPr>
          <p:cNvPr id="7" name="TextBox 6"/>
          <p:cNvSpPr txBox="1"/>
          <p:nvPr/>
        </p:nvSpPr>
        <p:spPr>
          <a:xfrm>
            <a:off x="3115994" y="5793650"/>
            <a:ext cx="93405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Storage</a:t>
            </a:r>
          </a:p>
        </p:txBody>
      </p:sp>
      <p:sp>
        <p:nvSpPr>
          <p:cNvPr id="9" name="Left Brace 8"/>
          <p:cNvSpPr/>
          <p:nvPr/>
        </p:nvSpPr>
        <p:spPr>
          <a:xfrm>
            <a:off x="1806960" y="1815390"/>
            <a:ext cx="596766" cy="1684421"/>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252525"/>
              </a:solidFill>
              <a:effectLst/>
              <a:uLnTx/>
              <a:uFillTx/>
              <a:latin typeface="Calibri"/>
              <a:ea typeface="+mn-ea"/>
              <a:cs typeface="+mn-cs"/>
            </a:endParaRPr>
          </a:p>
        </p:txBody>
      </p:sp>
      <p:sp>
        <p:nvSpPr>
          <p:cNvPr id="10" name="TextBox 9"/>
          <p:cNvSpPr txBox="1"/>
          <p:nvPr/>
        </p:nvSpPr>
        <p:spPr>
          <a:xfrm>
            <a:off x="540543" y="2412945"/>
            <a:ext cx="1290189" cy="36777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Processing</a:t>
            </a:r>
          </a:p>
        </p:txBody>
      </p:sp>
      <p:pic>
        <p:nvPicPr>
          <p:cNvPr id="11" name="Picture 10"/>
          <p:cNvPicPr>
            <a:picLocks noChangeAspect="1"/>
          </p:cNvPicPr>
          <p:nvPr/>
        </p:nvPicPr>
        <p:blipFill>
          <a:blip r:embed="rId3"/>
          <a:stretch>
            <a:fillRect/>
          </a:stretch>
        </p:blipFill>
        <p:spPr>
          <a:xfrm>
            <a:off x="520135" y="4073428"/>
            <a:ext cx="610430" cy="560865"/>
          </a:xfrm>
          <a:prstGeom prst="rect">
            <a:avLst/>
          </a:prstGeom>
        </p:spPr>
      </p:pic>
      <p:sp>
        <p:nvSpPr>
          <p:cNvPr id="12" name="TextBox 11"/>
          <p:cNvSpPr txBox="1"/>
          <p:nvPr/>
        </p:nvSpPr>
        <p:spPr>
          <a:xfrm>
            <a:off x="1368463" y="4063271"/>
            <a:ext cx="2750147" cy="1600438"/>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High network traffic</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Retrieving corresponding files to relations (tables) instead of the records that satisfy the query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DBMSs can be different, thus, concurrency, recovery, and integrity are difficult to maintain</a:t>
            </a:r>
          </a:p>
        </p:txBody>
      </p:sp>
      <p:pic>
        <p:nvPicPr>
          <p:cNvPr id="8" name="Picture 7"/>
          <p:cNvPicPr>
            <a:picLocks noChangeAspect="1"/>
          </p:cNvPicPr>
          <p:nvPr/>
        </p:nvPicPr>
        <p:blipFill>
          <a:blip r:embed="rId4"/>
          <a:stretch>
            <a:fillRect/>
          </a:stretch>
        </p:blipFill>
        <p:spPr>
          <a:xfrm>
            <a:off x="2518050" y="1505889"/>
            <a:ext cx="5905985" cy="5135078"/>
          </a:xfrm>
          <a:prstGeom prst="rect">
            <a:avLst/>
          </a:prstGeom>
        </p:spPr>
      </p:pic>
      <p:sp>
        <p:nvSpPr>
          <p:cNvPr id="3" name="Slide Number Placeholder 2">
            <a:extLst>
              <a:ext uri="{FF2B5EF4-FFF2-40B4-BE49-F238E27FC236}">
                <a16:creationId xmlns:a16="http://schemas.microsoft.com/office/drawing/2014/main" id="{B1173ECB-2B89-4B24-A078-7E4193B08A4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grpSp>
        <p:nvGrpSpPr>
          <p:cNvPr id="23" name="Group 22">
            <a:extLst>
              <a:ext uri="{FF2B5EF4-FFF2-40B4-BE49-F238E27FC236}">
                <a16:creationId xmlns:a16="http://schemas.microsoft.com/office/drawing/2014/main" id="{0A77215B-DFCB-DC75-905F-FF36B9BD11E5}"/>
              </a:ext>
            </a:extLst>
          </p:cNvPr>
          <p:cNvGrpSpPr/>
          <p:nvPr/>
        </p:nvGrpSpPr>
        <p:grpSpPr>
          <a:xfrm>
            <a:off x="5358192" y="6172507"/>
            <a:ext cx="4599126" cy="535901"/>
            <a:chOff x="5358192" y="6172507"/>
            <a:chExt cx="4599126" cy="535901"/>
          </a:xfrm>
        </p:grpSpPr>
        <p:cxnSp>
          <p:nvCxnSpPr>
            <p:cNvPr id="13" name="Connector: Elbow 12">
              <a:extLst>
                <a:ext uri="{FF2B5EF4-FFF2-40B4-BE49-F238E27FC236}">
                  <a16:creationId xmlns:a16="http://schemas.microsoft.com/office/drawing/2014/main" id="{95F97413-1B31-EDC5-E63A-F0E793FBE614}"/>
                </a:ext>
              </a:extLst>
            </p:cNvPr>
            <p:cNvCxnSpPr>
              <a:cxnSpLocks/>
            </p:cNvCxnSpPr>
            <p:nvPr/>
          </p:nvCxnSpPr>
          <p:spPr>
            <a:xfrm rot="10800000">
              <a:off x="5358192" y="6552797"/>
              <a:ext cx="4599126" cy="146085"/>
            </a:xfrm>
            <a:prstGeom prst="bentConnector3">
              <a:avLst>
                <a:gd name="adj1" fmla="val 10001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6174105-1EFB-7727-0704-1264F70DF37C}"/>
                </a:ext>
              </a:extLst>
            </p:cNvPr>
            <p:cNvCxnSpPr>
              <a:cxnSpLocks/>
            </p:cNvCxnSpPr>
            <p:nvPr/>
          </p:nvCxnSpPr>
          <p:spPr>
            <a:xfrm>
              <a:off x="9946508" y="6172507"/>
              <a:ext cx="1285" cy="535901"/>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981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randombar(horizontal)">
                                      <p:cBhvr>
                                        <p:cTn id="10" dur="500"/>
                                        <p:tgtEl>
                                          <p:spTgt spid="2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par>
                                <p:cTn id="20" presetID="14" presetClass="entr" presetSubtype="1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randombar(horizontal)">
                                      <p:cBhvr>
                                        <p:cTn id="25" dur="5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par>
                                <p:cTn id="34" presetID="31"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1000" fill="hold"/>
                                        <p:tgtEl>
                                          <p:spTgt spid="11"/>
                                        </p:tgtEl>
                                        <p:attrNameLst>
                                          <p:attrName>ppt_w</p:attrName>
                                        </p:attrNameLst>
                                      </p:cBhvr>
                                      <p:tavLst>
                                        <p:tav tm="0">
                                          <p:val>
                                            <p:fltVal val="0"/>
                                          </p:val>
                                        </p:tav>
                                        <p:tav tm="100000">
                                          <p:val>
                                            <p:strVal val="#ppt_w"/>
                                          </p:val>
                                        </p:tav>
                                      </p:tavLst>
                                    </p:anim>
                                    <p:anim calcmode="lin" valueType="num">
                                      <p:cBhvr>
                                        <p:cTn id="37" dur="1000" fill="hold"/>
                                        <p:tgtEl>
                                          <p:spTgt spid="11"/>
                                        </p:tgtEl>
                                        <p:attrNameLst>
                                          <p:attrName>ppt_h</p:attrName>
                                        </p:attrNameLst>
                                      </p:cBhvr>
                                      <p:tavLst>
                                        <p:tav tm="0">
                                          <p:val>
                                            <p:fltVal val="0"/>
                                          </p:val>
                                        </p:tav>
                                        <p:tav tm="100000">
                                          <p:val>
                                            <p:strVal val="#ppt_h"/>
                                          </p:val>
                                        </p:tav>
                                      </p:tavLst>
                                    </p:anim>
                                    <p:anim calcmode="lin" valueType="num">
                                      <p:cBhvr>
                                        <p:cTn id="38" dur="1000" fill="hold"/>
                                        <p:tgtEl>
                                          <p:spTgt spid="11"/>
                                        </p:tgtEl>
                                        <p:attrNameLst>
                                          <p:attrName>style.rotation</p:attrName>
                                        </p:attrNameLst>
                                      </p:cBhvr>
                                      <p:tavLst>
                                        <p:tav tm="0">
                                          <p:val>
                                            <p:fltVal val="90"/>
                                          </p:val>
                                        </p:tav>
                                        <p:tav tm="100000">
                                          <p:val>
                                            <p:fltVal val="0"/>
                                          </p:val>
                                        </p:tav>
                                      </p:tavLst>
                                    </p:anim>
                                    <p:animEffect transition="in" filter="fade">
                                      <p:cBhvr>
                                        <p:cTn id="3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7" grpId="0"/>
      <p:bldP spid="9" grpId="0" animBg="1"/>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err="1"/>
              <a:t>Two</a:t>
            </a:r>
            <a:r>
              <a:rPr lang="nb-NO" dirty="0"/>
              <a:t>-tier </a:t>
            </a:r>
            <a:r>
              <a:rPr lang="nb-NO" dirty="0" err="1"/>
              <a:t>Client-server</a:t>
            </a:r>
            <a:r>
              <a:rPr lang="nb-NO" dirty="0"/>
              <a:t> </a:t>
            </a:r>
            <a:r>
              <a:rPr lang="nb-NO" dirty="0" err="1"/>
              <a:t>architecture</a:t>
            </a:r>
            <a:r>
              <a:rPr lang="nb-NO" dirty="0"/>
              <a:t>: </a:t>
            </a:r>
          </a:p>
        </p:txBody>
      </p:sp>
      <p:sp>
        <p:nvSpPr>
          <p:cNvPr id="6" name="Content Placeholder 5"/>
          <p:cNvSpPr>
            <a:spLocks noGrp="1"/>
          </p:cNvSpPr>
          <p:nvPr>
            <p:ph idx="1"/>
          </p:nvPr>
        </p:nvSpPr>
        <p:spPr>
          <a:xfrm>
            <a:off x="238486" y="2041863"/>
            <a:ext cx="3357767" cy="1475060"/>
          </a:xfrm>
        </p:spPr>
        <p:txBody>
          <a:bodyPr>
            <a:normAutofit/>
          </a:bodyPr>
          <a:lstStyle/>
          <a:p>
            <a:pPr marL="0" indent="0">
              <a:buNone/>
            </a:pPr>
            <a:r>
              <a:rPr lang="nb-NO" sz="2000" dirty="0" err="1"/>
              <a:t>Consists</a:t>
            </a:r>
            <a:r>
              <a:rPr lang="nb-NO" sz="2000" dirty="0"/>
              <a:t> </a:t>
            </a:r>
            <a:r>
              <a:rPr lang="nb-NO" sz="2000" dirty="0" err="1"/>
              <a:t>of</a:t>
            </a:r>
            <a:r>
              <a:rPr lang="nb-NO" sz="2000" dirty="0"/>
              <a:t> client </a:t>
            </a:r>
            <a:r>
              <a:rPr lang="nb-NO" sz="2000" dirty="0" err="1"/>
              <a:t>process</a:t>
            </a:r>
            <a:r>
              <a:rPr lang="nb-NO" sz="2000" dirty="0"/>
              <a:t> </a:t>
            </a:r>
            <a:r>
              <a:rPr lang="nb-NO" sz="2000" dirty="0" err="1"/>
              <a:t>that</a:t>
            </a:r>
            <a:r>
              <a:rPr lang="nb-NO" sz="2000" dirty="0"/>
              <a:t> </a:t>
            </a:r>
            <a:r>
              <a:rPr lang="nb-NO" sz="2000" dirty="0" err="1"/>
              <a:t>requests</a:t>
            </a:r>
            <a:r>
              <a:rPr lang="nb-NO" sz="2000" dirty="0"/>
              <a:t> </a:t>
            </a:r>
            <a:r>
              <a:rPr lang="nb-NO" sz="2000" dirty="0" err="1"/>
              <a:t>resources</a:t>
            </a:r>
            <a:r>
              <a:rPr lang="nb-NO" sz="2000" dirty="0"/>
              <a:t> and a server </a:t>
            </a:r>
            <a:r>
              <a:rPr lang="nb-NO" sz="2000" dirty="0" err="1"/>
              <a:t>that</a:t>
            </a:r>
            <a:r>
              <a:rPr lang="nb-NO" sz="2000" dirty="0"/>
              <a:t> </a:t>
            </a:r>
            <a:r>
              <a:rPr lang="nb-NO" sz="2000" dirty="0" err="1"/>
              <a:t>provides</a:t>
            </a:r>
            <a:r>
              <a:rPr lang="nb-NO" sz="2000" dirty="0"/>
              <a:t> </a:t>
            </a:r>
            <a:r>
              <a:rPr lang="nb-NO" sz="2000" dirty="0" err="1"/>
              <a:t>resources</a:t>
            </a:r>
            <a:r>
              <a:rPr lang="nb-NO" sz="2000" dirty="0"/>
              <a:t>.</a:t>
            </a:r>
          </a:p>
        </p:txBody>
      </p:sp>
      <p:sp>
        <p:nvSpPr>
          <p:cNvPr id="7" name="Left Brace 6"/>
          <p:cNvSpPr/>
          <p:nvPr/>
        </p:nvSpPr>
        <p:spPr>
          <a:xfrm>
            <a:off x="4827562" y="1684422"/>
            <a:ext cx="596766" cy="1684421"/>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8" name="TextBox 7"/>
          <p:cNvSpPr txBox="1"/>
          <p:nvPr/>
        </p:nvSpPr>
        <p:spPr>
          <a:xfrm>
            <a:off x="3403023" y="1752587"/>
            <a:ext cx="1722922" cy="954107"/>
          </a:xfrm>
          <a:prstGeom prst="rect">
            <a:avLst/>
          </a:prstGeom>
          <a:noFill/>
        </p:spPr>
        <p:txBody>
          <a:bodyPr wrap="square" rtlCol="0">
            <a:spAutoFit/>
          </a:bodyPr>
          <a:lstStyle/>
          <a:p>
            <a:pPr marL="285750" indent="-285750">
              <a:buFont typeface="Arial" panose="020B0604020202020204" pitchFamily="34" charset="0"/>
              <a:buChar char="•"/>
            </a:pPr>
            <a:r>
              <a:rPr lang="nb-NO" sz="1400" b="1" dirty="0"/>
              <a:t>User </a:t>
            </a:r>
            <a:r>
              <a:rPr lang="nb-NO" sz="1400" b="1" dirty="0" err="1"/>
              <a:t>interface</a:t>
            </a:r>
            <a:endParaRPr lang="nb-NO" sz="1400" b="1" dirty="0"/>
          </a:p>
          <a:p>
            <a:pPr marL="285750" indent="-285750">
              <a:buFont typeface="Arial" panose="020B0604020202020204" pitchFamily="34" charset="0"/>
              <a:buChar char="•"/>
            </a:pPr>
            <a:r>
              <a:rPr lang="nb-NO" sz="1400" b="1" dirty="0"/>
              <a:t>Business and data </a:t>
            </a:r>
            <a:r>
              <a:rPr lang="nb-NO" sz="1400" b="1" dirty="0" err="1"/>
              <a:t>application</a:t>
            </a:r>
            <a:r>
              <a:rPr lang="nb-NO" sz="1400" b="1" dirty="0"/>
              <a:t> </a:t>
            </a:r>
            <a:r>
              <a:rPr lang="nb-NO" sz="1400" b="1" dirty="0" err="1"/>
              <a:t>logic</a:t>
            </a:r>
            <a:endParaRPr lang="nb-NO" sz="1400" b="1" dirty="0"/>
          </a:p>
        </p:txBody>
      </p:sp>
      <p:sp>
        <p:nvSpPr>
          <p:cNvPr id="9" name="Left Brace 8"/>
          <p:cNvSpPr/>
          <p:nvPr/>
        </p:nvSpPr>
        <p:spPr>
          <a:xfrm>
            <a:off x="6404501" y="4830281"/>
            <a:ext cx="596766" cy="1684421"/>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0" name="TextBox 9"/>
          <p:cNvSpPr txBox="1"/>
          <p:nvPr/>
        </p:nvSpPr>
        <p:spPr>
          <a:xfrm>
            <a:off x="4979962" y="4898446"/>
            <a:ext cx="1722922" cy="738664"/>
          </a:xfrm>
          <a:prstGeom prst="rect">
            <a:avLst/>
          </a:prstGeom>
          <a:noFill/>
        </p:spPr>
        <p:txBody>
          <a:bodyPr wrap="square" rtlCol="0">
            <a:spAutoFit/>
          </a:bodyPr>
          <a:lstStyle/>
          <a:p>
            <a:pPr marL="285750" indent="-285750">
              <a:buFont typeface="Arial" panose="020B0604020202020204" pitchFamily="34" charset="0"/>
              <a:buChar char="•"/>
            </a:pPr>
            <a:r>
              <a:rPr lang="nb-NO" sz="1400" b="1" dirty="0" err="1"/>
              <a:t>Transaction</a:t>
            </a:r>
            <a:r>
              <a:rPr lang="nb-NO" sz="1400" b="1" dirty="0"/>
              <a:t> </a:t>
            </a:r>
            <a:r>
              <a:rPr lang="nb-NO" sz="1400" b="1" dirty="0" err="1"/>
              <a:t>logic</a:t>
            </a:r>
            <a:endParaRPr lang="nb-NO" sz="1400" b="1" dirty="0"/>
          </a:p>
          <a:p>
            <a:pPr marL="285750" indent="-285750">
              <a:buFont typeface="Arial" panose="020B0604020202020204" pitchFamily="34" charset="0"/>
              <a:buChar char="•"/>
            </a:pPr>
            <a:r>
              <a:rPr lang="nb-NO" sz="1400" b="1" dirty="0"/>
              <a:t>Database</a:t>
            </a:r>
          </a:p>
        </p:txBody>
      </p:sp>
      <p:pic>
        <p:nvPicPr>
          <p:cNvPr id="5" name="Picture 4"/>
          <p:cNvPicPr>
            <a:picLocks noChangeAspect="1"/>
          </p:cNvPicPr>
          <p:nvPr/>
        </p:nvPicPr>
        <p:blipFill>
          <a:blip r:embed="rId2"/>
          <a:stretch>
            <a:fillRect/>
          </a:stretch>
        </p:blipFill>
        <p:spPr>
          <a:xfrm>
            <a:off x="5667491" y="1327548"/>
            <a:ext cx="5972299" cy="5428588"/>
          </a:xfrm>
          <a:prstGeom prst="rect">
            <a:avLst/>
          </a:prstGeom>
        </p:spPr>
      </p:pic>
      <p:sp>
        <p:nvSpPr>
          <p:cNvPr id="4" name="Slide Number Placeholder 3">
            <a:extLst>
              <a:ext uri="{FF2B5EF4-FFF2-40B4-BE49-F238E27FC236}">
                <a16:creationId xmlns:a16="http://schemas.microsoft.com/office/drawing/2014/main" id="{8D119BE7-3C2D-477B-9528-81104DD79532}"/>
              </a:ext>
            </a:extLst>
          </p:cNvPr>
          <p:cNvSpPr>
            <a:spLocks noGrp="1"/>
          </p:cNvSpPr>
          <p:nvPr>
            <p:ph type="sldNum" sz="quarter" idx="12"/>
          </p:nvPr>
        </p:nvSpPr>
        <p:spPr/>
        <p:txBody>
          <a:bodyPr/>
          <a:lstStyle/>
          <a:p>
            <a:fld id="{AAE70B66-0019-4FA2-8F09-A8AEF25B5BFF}" type="slidenum">
              <a:rPr lang="nb-NO" smtClean="0"/>
              <a:t>18</a:t>
            </a:fld>
            <a:endParaRPr lang="nb-NO"/>
          </a:p>
        </p:txBody>
      </p:sp>
    </p:spTree>
    <p:extLst>
      <p:ext uri="{BB962C8B-B14F-4D97-AF65-F5344CB8AC3E}">
        <p14:creationId xmlns:p14="http://schemas.microsoft.com/office/powerpoint/2010/main" val="1356743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80">
                                          <p:stCondLst>
                                            <p:cond delay="0"/>
                                          </p:stCondLst>
                                        </p:cTn>
                                        <p:tgtEl>
                                          <p:spTgt spid="7"/>
                                        </p:tgtEl>
                                      </p:cBhvr>
                                    </p:animEffect>
                                    <p:anim calcmode="lin" valueType="num">
                                      <p:cBhvr>
                                        <p:cTn id="3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1" dur="26">
                                          <p:stCondLst>
                                            <p:cond delay="650"/>
                                          </p:stCondLst>
                                        </p:cTn>
                                        <p:tgtEl>
                                          <p:spTgt spid="7"/>
                                        </p:tgtEl>
                                      </p:cBhvr>
                                      <p:to x="100000" y="60000"/>
                                    </p:animScale>
                                    <p:animScale>
                                      <p:cBhvr>
                                        <p:cTn id="42" dur="166" decel="50000">
                                          <p:stCondLst>
                                            <p:cond delay="676"/>
                                          </p:stCondLst>
                                        </p:cTn>
                                        <p:tgtEl>
                                          <p:spTgt spid="7"/>
                                        </p:tgtEl>
                                      </p:cBhvr>
                                      <p:to x="100000" y="100000"/>
                                    </p:animScale>
                                    <p:animScale>
                                      <p:cBhvr>
                                        <p:cTn id="43" dur="26">
                                          <p:stCondLst>
                                            <p:cond delay="1312"/>
                                          </p:stCondLst>
                                        </p:cTn>
                                        <p:tgtEl>
                                          <p:spTgt spid="7"/>
                                        </p:tgtEl>
                                      </p:cBhvr>
                                      <p:to x="100000" y="80000"/>
                                    </p:animScale>
                                    <p:animScale>
                                      <p:cBhvr>
                                        <p:cTn id="44" dur="166" decel="50000">
                                          <p:stCondLst>
                                            <p:cond delay="1338"/>
                                          </p:stCondLst>
                                        </p:cTn>
                                        <p:tgtEl>
                                          <p:spTgt spid="7"/>
                                        </p:tgtEl>
                                      </p:cBhvr>
                                      <p:to x="100000" y="100000"/>
                                    </p:animScale>
                                    <p:animScale>
                                      <p:cBhvr>
                                        <p:cTn id="45" dur="26">
                                          <p:stCondLst>
                                            <p:cond delay="1642"/>
                                          </p:stCondLst>
                                        </p:cTn>
                                        <p:tgtEl>
                                          <p:spTgt spid="7"/>
                                        </p:tgtEl>
                                      </p:cBhvr>
                                      <p:to x="100000" y="90000"/>
                                    </p:animScale>
                                    <p:animScale>
                                      <p:cBhvr>
                                        <p:cTn id="46" dur="166" decel="50000">
                                          <p:stCondLst>
                                            <p:cond delay="1668"/>
                                          </p:stCondLst>
                                        </p:cTn>
                                        <p:tgtEl>
                                          <p:spTgt spid="7"/>
                                        </p:tgtEl>
                                      </p:cBhvr>
                                      <p:to x="100000" y="100000"/>
                                    </p:animScale>
                                    <p:animScale>
                                      <p:cBhvr>
                                        <p:cTn id="47" dur="26">
                                          <p:stCondLst>
                                            <p:cond delay="1808"/>
                                          </p:stCondLst>
                                        </p:cTn>
                                        <p:tgtEl>
                                          <p:spTgt spid="7"/>
                                        </p:tgtEl>
                                      </p:cBhvr>
                                      <p:to x="100000" y="95000"/>
                                    </p:animScale>
                                    <p:animScale>
                                      <p:cBhvr>
                                        <p:cTn id="48" dur="166" decel="50000">
                                          <p:stCondLst>
                                            <p:cond delay="1834"/>
                                          </p:stCondLst>
                                        </p:cTn>
                                        <p:tgtEl>
                                          <p:spTgt spid="7"/>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80">
                                          <p:stCondLst>
                                            <p:cond delay="0"/>
                                          </p:stCondLst>
                                        </p:cTn>
                                        <p:tgtEl>
                                          <p:spTgt spid="9"/>
                                        </p:tgtEl>
                                      </p:cBhvr>
                                    </p:animEffect>
                                    <p:anim calcmode="lin" valueType="num">
                                      <p:cBhvr>
                                        <p:cTn id="5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9" dur="26">
                                          <p:stCondLst>
                                            <p:cond delay="650"/>
                                          </p:stCondLst>
                                        </p:cTn>
                                        <p:tgtEl>
                                          <p:spTgt spid="9"/>
                                        </p:tgtEl>
                                      </p:cBhvr>
                                      <p:to x="100000" y="60000"/>
                                    </p:animScale>
                                    <p:animScale>
                                      <p:cBhvr>
                                        <p:cTn id="60" dur="166" decel="50000">
                                          <p:stCondLst>
                                            <p:cond delay="676"/>
                                          </p:stCondLst>
                                        </p:cTn>
                                        <p:tgtEl>
                                          <p:spTgt spid="9"/>
                                        </p:tgtEl>
                                      </p:cBhvr>
                                      <p:to x="100000" y="100000"/>
                                    </p:animScale>
                                    <p:animScale>
                                      <p:cBhvr>
                                        <p:cTn id="61" dur="26">
                                          <p:stCondLst>
                                            <p:cond delay="1312"/>
                                          </p:stCondLst>
                                        </p:cTn>
                                        <p:tgtEl>
                                          <p:spTgt spid="9"/>
                                        </p:tgtEl>
                                      </p:cBhvr>
                                      <p:to x="100000" y="80000"/>
                                    </p:animScale>
                                    <p:animScale>
                                      <p:cBhvr>
                                        <p:cTn id="62" dur="166" decel="50000">
                                          <p:stCondLst>
                                            <p:cond delay="1338"/>
                                          </p:stCondLst>
                                        </p:cTn>
                                        <p:tgtEl>
                                          <p:spTgt spid="9"/>
                                        </p:tgtEl>
                                      </p:cBhvr>
                                      <p:to x="100000" y="100000"/>
                                    </p:animScale>
                                    <p:animScale>
                                      <p:cBhvr>
                                        <p:cTn id="63" dur="26">
                                          <p:stCondLst>
                                            <p:cond delay="1642"/>
                                          </p:stCondLst>
                                        </p:cTn>
                                        <p:tgtEl>
                                          <p:spTgt spid="9"/>
                                        </p:tgtEl>
                                      </p:cBhvr>
                                      <p:to x="100000" y="90000"/>
                                    </p:animScale>
                                    <p:animScale>
                                      <p:cBhvr>
                                        <p:cTn id="64" dur="166" decel="50000">
                                          <p:stCondLst>
                                            <p:cond delay="1668"/>
                                          </p:stCondLst>
                                        </p:cTn>
                                        <p:tgtEl>
                                          <p:spTgt spid="9"/>
                                        </p:tgtEl>
                                      </p:cBhvr>
                                      <p:to x="100000" y="100000"/>
                                    </p:animScale>
                                    <p:animScale>
                                      <p:cBhvr>
                                        <p:cTn id="65" dur="26">
                                          <p:stCondLst>
                                            <p:cond delay="1808"/>
                                          </p:stCondLst>
                                        </p:cTn>
                                        <p:tgtEl>
                                          <p:spTgt spid="9"/>
                                        </p:tgtEl>
                                      </p:cBhvr>
                                      <p:to x="100000" y="95000"/>
                                    </p:animScale>
                                    <p:animScale>
                                      <p:cBhvr>
                                        <p:cTn id="66" dur="166" decel="50000">
                                          <p:stCondLst>
                                            <p:cond delay="1834"/>
                                          </p:stCondLst>
                                        </p:cTn>
                                        <p:tgtEl>
                                          <p:spTgt spid="9"/>
                                        </p:tgtEl>
                                      </p:cBhvr>
                                      <p:to x="100000" y="100000"/>
                                    </p:animScale>
                                  </p:childTnLst>
                                </p:cTn>
                              </p:par>
                              <p:par>
                                <p:cTn id="67" presetID="26"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down)">
                                      <p:cBhvr>
                                        <p:cTn id="69" dur="580">
                                          <p:stCondLst>
                                            <p:cond delay="0"/>
                                          </p:stCondLst>
                                        </p:cTn>
                                        <p:tgtEl>
                                          <p:spTgt spid="10"/>
                                        </p:tgtEl>
                                      </p:cBhvr>
                                    </p:animEffect>
                                    <p:anim calcmode="lin" valueType="num">
                                      <p:cBhvr>
                                        <p:cTn id="7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5" dur="26">
                                          <p:stCondLst>
                                            <p:cond delay="650"/>
                                          </p:stCondLst>
                                        </p:cTn>
                                        <p:tgtEl>
                                          <p:spTgt spid="10"/>
                                        </p:tgtEl>
                                      </p:cBhvr>
                                      <p:to x="100000" y="60000"/>
                                    </p:animScale>
                                    <p:animScale>
                                      <p:cBhvr>
                                        <p:cTn id="76" dur="166" decel="50000">
                                          <p:stCondLst>
                                            <p:cond delay="676"/>
                                          </p:stCondLst>
                                        </p:cTn>
                                        <p:tgtEl>
                                          <p:spTgt spid="10"/>
                                        </p:tgtEl>
                                      </p:cBhvr>
                                      <p:to x="100000" y="100000"/>
                                    </p:animScale>
                                    <p:animScale>
                                      <p:cBhvr>
                                        <p:cTn id="77" dur="26">
                                          <p:stCondLst>
                                            <p:cond delay="1312"/>
                                          </p:stCondLst>
                                        </p:cTn>
                                        <p:tgtEl>
                                          <p:spTgt spid="10"/>
                                        </p:tgtEl>
                                      </p:cBhvr>
                                      <p:to x="100000" y="80000"/>
                                    </p:animScale>
                                    <p:animScale>
                                      <p:cBhvr>
                                        <p:cTn id="78" dur="166" decel="50000">
                                          <p:stCondLst>
                                            <p:cond delay="1338"/>
                                          </p:stCondLst>
                                        </p:cTn>
                                        <p:tgtEl>
                                          <p:spTgt spid="10"/>
                                        </p:tgtEl>
                                      </p:cBhvr>
                                      <p:to x="100000" y="100000"/>
                                    </p:animScale>
                                    <p:animScale>
                                      <p:cBhvr>
                                        <p:cTn id="79" dur="26">
                                          <p:stCondLst>
                                            <p:cond delay="1642"/>
                                          </p:stCondLst>
                                        </p:cTn>
                                        <p:tgtEl>
                                          <p:spTgt spid="10"/>
                                        </p:tgtEl>
                                      </p:cBhvr>
                                      <p:to x="100000" y="90000"/>
                                    </p:animScale>
                                    <p:animScale>
                                      <p:cBhvr>
                                        <p:cTn id="80" dur="166" decel="50000">
                                          <p:stCondLst>
                                            <p:cond delay="1668"/>
                                          </p:stCondLst>
                                        </p:cTn>
                                        <p:tgtEl>
                                          <p:spTgt spid="10"/>
                                        </p:tgtEl>
                                      </p:cBhvr>
                                      <p:to x="100000" y="100000"/>
                                    </p:animScale>
                                    <p:animScale>
                                      <p:cBhvr>
                                        <p:cTn id="81" dur="26">
                                          <p:stCondLst>
                                            <p:cond delay="1808"/>
                                          </p:stCondLst>
                                        </p:cTn>
                                        <p:tgtEl>
                                          <p:spTgt spid="10"/>
                                        </p:tgtEl>
                                      </p:cBhvr>
                                      <p:to x="100000" y="95000"/>
                                    </p:animScale>
                                    <p:animScale>
                                      <p:cBhvr>
                                        <p:cTn id="82"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P spid="8" grpId="0"/>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GB" dirty="0"/>
              <a:t>Summary of Client-Server Functions</a:t>
            </a:r>
            <a:endParaRPr lang="en-US" dirty="0"/>
          </a:p>
        </p:txBody>
      </p:sp>
      <p:graphicFrame>
        <p:nvGraphicFramePr>
          <p:cNvPr id="4" name="Table 3"/>
          <p:cNvGraphicFramePr>
            <a:graphicFrameLocks noGrp="1"/>
          </p:cNvGraphicFramePr>
          <p:nvPr/>
        </p:nvGraphicFramePr>
        <p:xfrm>
          <a:off x="1404911" y="2315420"/>
          <a:ext cx="8453984" cy="2660525"/>
        </p:xfrm>
        <a:graphic>
          <a:graphicData uri="http://schemas.openxmlformats.org/drawingml/2006/table">
            <a:tbl>
              <a:tblPr firstRow="1" bandRow="1"/>
              <a:tblGrid>
                <a:gridCol w="3871740">
                  <a:extLst>
                    <a:ext uri="{9D8B030D-6E8A-4147-A177-3AD203B41FA5}">
                      <a16:colId xmlns:a16="http://schemas.microsoft.com/office/drawing/2014/main" val="2304005897"/>
                    </a:ext>
                  </a:extLst>
                </a:gridCol>
                <a:gridCol w="4582244">
                  <a:extLst>
                    <a:ext uri="{9D8B030D-6E8A-4147-A177-3AD203B41FA5}">
                      <a16:colId xmlns:a16="http://schemas.microsoft.com/office/drawing/2014/main" val="966912822"/>
                    </a:ext>
                  </a:extLst>
                </a:gridCol>
              </a:tblGrid>
              <a:tr h="423092">
                <a:tc>
                  <a:txBody>
                    <a:bodyPr/>
                    <a:lstStyle/>
                    <a:p>
                      <a:r>
                        <a:rPr lang="en-US" sz="1400" b="1" dirty="0">
                          <a:latin typeface="+mn-lt"/>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latin typeface="+mn-lt"/>
                        </a:rPr>
                        <a:t>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6821689"/>
                  </a:ext>
                </a:extLst>
              </a:tr>
              <a:tr h="349599">
                <a:tc>
                  <a:txBody>
                    <a:bodyPr/>
                    <a:lstStyle/>
                    <a:p>
                      <a:r>
                        <a:rPr lang="en-US" sz="1400" b="0" i="0" u="none" strike="noStrike" cap="none" baseline="0" dirty="0">
                          <a:solidFill>
                            <a:schemeClr val="dk1"/>
                          </a:solidFill>
                          <a:latin typeface="+mn-lt"/>
                          <a:ea typeface="Arial"/>
                          <a:cs typeface="Arial"/>
                          <a:sym typeface="Arial"/>
                        </a:rPr>
                        <a:t>Manages the user interface</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i="0" u="none" strike="noStrike" cap="none" baseline="0" dirty="0">
                          <a:solidFill>
                            <a:schemeClr val="dk1"/>
                          </a:solidFill>
                          <a:latin typeface="+mn-lt"/>
                          <a:ea typeface="Arial"/>
                          <a:cs typeface="Arial"/>
                          <a:sym typeface="Arial"/>
                        </a:rPr>
                        <a:t>Accepts and processes database requests from clients</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830950"/>
                  </a:ext>
                </a:extLst>
              </a:tr>
              <a:tr h="349599">
                <a:tc>
                  <a:txBody>
                    <a:bodyPr/>
                    <a:lstStyle/>
                    <a:p>
                      <a:r>
                        <a:rPr lang="en-US" sz="1400" b="0" i="0" u="none" strike="noStrike" cap="none" baseline="0" dirty="0">
                          <a:solidFill>
                            <a:schemeClr val="dk1"/>
                          </a:solidFill>
                          <a:latin typeface="+mn-lt"/>
                          <a:ea typeface="Arial"/>
                          <a:cs typeface="Arial"/>
                          <a:sym typeface="Arial"/>
                        </a:rPr>
                        <a:t>Accepts and checks syntax of user input</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a:solidFill>
                            <a:schemeClr val="dk1"/>
                          </a:solidFill>
                          <a:latin typeface="+mn-lt"/>
                          <a:ea typeface="Arial"/>
                          <a:cs typeface="Arial"/>
                          <a:sym typeface="Arial"/>
                        </a:rPr>
                        <a:t>Checks authorization</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0576215"/>
                  </a:ext>
                </a:extLst>
              </a:tr>
              <a:tr h="349599">
                <a:tc>
                  <a:txBody>
                    <a:bodyPr/>
                    <a:lstStyle/>
                    <a:p>
                      <a:r>
                        <a:rPr lang="en-US" sz="1400" b="0" i="0" u="none" strike="noStrike" cap="none" baseline="0" dirty="0">
                          <a:solidFill>
                            <a:schemeClr val="dk1"/>
                          </a:solidFill>
                          <a:latin typeface="+mn-lt"/>
                          <a:ea typeface="Arial"/>
                          <a:cs typeface="Arial"/>
                          <a:sym typeface="Arial"/>
                        </a:rPr>
                        <a:t>Processes application logic</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i="0" u="none" strike="noStrike" cap="none" baseline="0" dirty="0">
                          <a:solidFill>
                            <a:schemeClr val="dk1"/>
                          </a:solidFill>
                          <a:latin typeface="+mn-lt"/>
                          <a:ea typeface="Arial"/>
                          <a:cs typeface="Arial"/>
                          <a:sym typeface="Arial"/>
                        </a:rPr>
                        <a:t>Ensures integrity constraints not violated</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152480315"/>
                  </a:ext>
                </a:extLst>
              </a:tr>
              <a:tr h="594318">
                <a:tc>
                  <a:txBody>
                    <a:bodyPr/>
                    <a:lstStyle/>
                    <a:p>
                      <a:r>
                        <a:rPr lang="en-US" sz="1400" b="0" i="0" u="none" strike="noStrike" cap="none" baseline="0" dirty="0">
                          <a:solidFill>
                            <a:schemeClr val="dk1"/>
                          </a:solidFill>
                          <a:latin typeface="+mn-lt"/>
                          <a:ea typeface="Arial"/>
                          <a:cs typeface="Arial"/>
                          <a:sym typeface="Arial"/>
                        </a:rPr>
                        <a:t>Generates database requests and transmits to server</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a:solidFill>
                            <a:schemeClr val="dk1"/>
                          </a:solidFill>
                          <a:latin typeface="+mn-lt"/>
                          <a:ea typeface="Arial"/>
                          <a:cs typeface="Arial"/>
                          <a:sym typeface="Arial"/>
                        </a:rPr>
                        <a:t>Performs query/update processing and transmits response to client</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1481532"/>
                  </a:ext>
                </a:extLst>
              </a:tr>
              <a:tr h="594318">
                <a:tc>
                  <a:txBody>
                    <a:bodyPr/>
                    <a:lstStyle/>
                    <a:p>
                      <a:r>
                        <a:rPr lang="en-US" sz="1400" b="0" i="0" u="none" strike="noStrike" cap="none" baseline="0" dirty="0">
                          <a:solidFill>
                            <a:schemeClr val="dk1"/>
                          </a:solidFill>
                          <a:latin typeface="+mn-lt"/>
                          <a:ea typeface="Arial"/>
                          <a:cs typeface="Arial"/>
                          <a:sym typeface="Arial"/>
                        </a:rPr>
                        <a:t>Passes response back to user</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i="0" u="none" strike="noStrike" cap="none" baseline="0" dirty="0">
                          <a:solidFill>
                            <a:schemeClr val="dk1"/>
                          </a:solidFill>
                          <a:latin typeface="+mn-lt"/>
                          <a:ea typeface="Arial"/>
                          <a:cs typeface="Arial"/>
                          <a:sym typeface="Arial"/>
                        </a:rPr>
                        <a:t>Maintains system catalog Provides concurrent database access Provides recovery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725863171"/>
                  </a:ext>
                </a:extLst>
              </a:tr>
            </a:tbl>
          </a:graphicData>
        </a:graphic>
      </p:graphicFrame>
      <p:sp>
        <p:nvSpPr>
          <p:cNvPr id="5" name="TextBox 4"/>
          <p:cNvSpPr txBox="1"/>
          <p:nvPr/>
        </p:nvSpPr>
        <p:spPr>
          <a:xfrm>
            <a:off x="4953601" y="5718693"/>
            <a:ext cx="3630383" cy="830997"/>
          </a:xfrm>
          <a:prstGeom prst="rect">
            <a:avLst/>
          </a:prstGeom>
          <a:gradFill flip="none" rotWithShape="1">
            <a:gsLst>
              <a:gs pos="0">
                <a:srgbClr val="8A9BBB">
                  <a:tint val="66000"/>
                  <a:satMod val="160000"/>
                </a:srgbClr>
              </a:gs>
              <a:gs pos="50000">
                <a:srgbClr val="8A9BBB">
                  <a:tint val="44500"/>
                  <a:satMod val="160000"/>
                </a:srgbClr>
              </a:gs>
              <a:gs pos="100000">
                <a:srgbClr val="8A9BBB">
                  <a:tint val="23500"/>
                  <a:satMod val="160000"/>
                </a:srgbClr>
              </a:gs>
            </a:gsLst>
            <a:path path="circle">
              <a:fillToRect l="100000" t="100000"/>
            </a:path>
            <a:tileRect r="-100000" b="-100000"/>
          </a:gradFill>
        </p:spPr>
        <p:txBody>
          <a:bodyPr wrap="square" rtlCol="0">
            <a:spAutoFit/>
          </a:bodyPr>
          <a:lstStyle>
            <a:defPPr>
              <a:defRPr lang="nb-NO"/>
            </a:defPPr>
            <a:lvl1pPr marL="285750" indent="-285750">
              <a:buFont typeface="Arial" panose="020B0604020202020204" pitchFamily="34" charset="0"/>
              <a:buChar char="•"/>
              <a:defRPr sz="1600"/>
            </a:lvl1p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Increased performance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Reduced communication costs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Increased consistency</a:t>
            </a:r>
          </a:p>
        </p:txBody>
      </p:sp>
      <p:pic>
        <p:nvPicPr>
          <p:cNvPr id="6" name="Picture 2" descr="ÙØªÙØ¬Ø© Ø¨Ø­Ø« Ø§ÙØµÙØ± Ø¹Ù âªlikeâ¬â"/>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6996" y="4975946"/>
            <a:ext cx="951242" cy="91319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5B46A20-B31E-4576-85E4-997CD40DF24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15959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Structure</a:t>
            </a:r>
          </a:p>
        </p:txBody>
      </p:sp>
      <p:sp>
        <p:nvSpPr>
          <p:cNvPr id="3" name="Content Placeholder 2"/>
          <p:cNvSpPr>
            <a:spLocks noGrp="1"/>
          </p:cNvSpPr>
          <p:nvPr>
            <p:ph idx="1"/>
          </p:nvPr>
        </p:nvSpPr>
        <p:spPr/>
        <p:txBody>
          <a:bodyPr/>
          <a:lstStyle/>
          <a:p>
            <a:r>
              <a:rPr lang="en-US" b="1" dirty="0"/>
              <a:t>Q1: Lecture Specific  (20 points)</a:t>
            </a:r>
            <a:endParaRPr lang="nb-NO" dirty="0"/>
          </a:p>
          <a:p>
            <a:r>
              <a:rPr lang="en-US" b="1" dirty="0"/>
              <a:t>Q2: Lecture Specific (15 points)</a:t>
            </a:r>
            <a:endParaRPr lang="nb-NO" dirty="0"/>
          </a:p>
          <a:p>
            <a:r>
              <a:rPr lang="en-US" b="1" dirty="0"/>
              <a:t>Q3: Lecture Specific (20 points)</a:t>
            </a:r>
            <a:endParaRPr lang="nb-NO" dirty="0"/>
          </a:p>
          <a:p>
            <a:r>
              <a:rPr lang="en-US" b="1" dirty="0"/>
              <a:t>Q4: Lecture Specific (15 points)</a:t>
            </a:r>
            <a:endParaRPr lang="nb-NO" dirty="0"/>
          </a:p>
          <a:p>
            <a:r>
              <a:rPr lang="en-US" b="1" dirty="0"/>
              <a:t>Q5: Lecture Specific (15 points) </a:t>
            </a:r>
            <a:endParaRPr lang="nb-NO" dirty="0"/>
          </a:p>
          <a:p>
            <a:r>
              <a:rPr lang="en-US" b="1" dirty="0"/>
              <a:t>Q6: Lecture Specific (15 points)</a:t>
            </a:r>
          </a:p>
          <a:p>
            <a:endParaRPr lang="nb-NO" dirty="0"/>
          </a:p>
        </p:txBody>
      </p:sp>
      <p:graphicFrame>
        <p:nvGraphicFramePr>
          <p:cNvPr id="4" name="Table 3"/>
          <p:cNvGraphicFramePr>
            <a:graphicFrameLocks noGrp="1"/>
          </p:cNvGraphicFramePr>
          <p:nvPr>
            <p:extLst>
              <p:ext uri="{D42A27DB-BD31-4B8C-83A1-F6EECF244321}">
                <p14:modId xmlns:p14="http://schemas.microsoft.com/office/powerpoint/2010/main" val="2081946738"/>
              </p:ext>
            </p:extLst>
          </p:nvPr>
        </p:nvGraphicFramePr>
        <p:xfrm>
          <a:off x="8014072" y="748095"/>
          <a:ext cx="3738447" cy="5306635"/>
        </p:xfrm>
        <a:graphic>
          <a:graphicData uri="http://schemas.openxmlformats.org/drawingml/2006/table">
            <a:tbl>
              <a:tblPr firstRow="1" firstCol="1" bandRow="1">
                <a:tableStyleId>{BC89EF96-8CEA-46FF-86C4-4CE0E7609802}</a:tableStyleId>
              </a:tblPr>
              <a:tblGrid>
                <a:gridCol w="3738447">
                  <a:extLst>
                    <a:ext uri="{9D8B030D-6E8A-4147-A177-3AD203B41FA5}">
                      <a16:colId xmlns:a16="http://schemas.microsoft.com/office/drawing/2014/main" val="1761749312"/>
                    </a:ext>
                  </a:extLst>
                </a:gridCol>
              </a:tblGrid>
              <a:tr h="172746">
                <a:tc>
                  <a:txBody>
                    <a:bodyPr/>
                    <a:lstStyle/>
                    <a:p>
                      <a:pPr>
                        <a:spcAft>
                          <a:spcPts val="0"/>
                        </a:spcAft>
                      </a:pPr>
                      <a:r>
                        <a:rPr lang="en-US" sz="1800" u="none" strike="noStrike" dirty="0">
                          <a:effectLst/>
                        </a:rPr>
                        <a:t>Lecture No.</a:t>
                      </a:r>
                      <a:endParaRPr lang="nb-NO"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1894343023"/>
                  </a:ext>
                </a:extLst>
              </a:tr>
              <a:tr h="518237">
                <a:tc>
                  <a:txBody>
                    <a:bodyPr/>
                    <a:lstStyle/>
                    <a:p>
                      <a:pPr>
                        <a:spcAft>
                          <a:spcPts val="0"/>
                        </a:spcAft>
                      </a:pPr>
                      <a:r>
                        <a:rPr lang="en-US" sz="1800" u="none" strike="noStrike" dirty="0">
                          <a:effectLst/>
                        </a:rPr>
                        <a:t>Lecture 1 - Introduction</a:t>
                      </a:r>
                      <a:endParaRPr lang="nb-NO"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2222536910"/>
                  </a:ext>
                </a:extLst>
              </a:tr>
              <a:tr h="690983">
                <a:tc>
                  <a:txBody>
                    <a:bodyPr/>
                    <a:lstStyle/>
                    <a:p>
                      <a:pPr>
                        <a:spcAft>
                          <a:spcPts val="0"/>
                        </a:spcAft>
                      </a:pPr>
                      <a:r>
                        <a:rPr lang="en-US" sz="1800" u="none" strike="noStrike" dirty="0">
                          <a:effectLst/>
                        </a:rPr>
                        <a:t>Lecture 2-1: Database Architecture</a:t>
                      </a:r>
                      <a:endParaRPr lang="nb-NO" sz="2400" dirty="0">
                        <a:effectLst/>
                      </a:endParaRPr>
                    </a:p>
                    <a:p>
                      <a:pPr>
                        <a:spcAft>
                          <a:spcPts val="0"/>
                        </a:spcAft>
                      </a:pPr>
                      <a:r>
                        <a:rPr lang="en-US" sz="1800" u="none" strike="noStrike" dirty="0">
                          <a:effectLst/>
                        </a:rPr>
                        <a:t>Lecture 2-2: Physical Storage and Indexes</a:t>
                      </a:r>
                      <a:endParaRPr lang="nb-NO"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1833080160"/>
                  </a:ext>
                </a:extLst>
              </a:tr>
              <a:tr h="518237">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525"/>
                          </a:solidFill>
                          <a:effectLst/>
                          <a:uLnTx/>
                          <a:uFillTx/>
                          <a:latin typeface="+mn-lt"/>
                          <a:ea typeface="+mn-ea"/>
                          <a:cs typeface="+mn-cs"/>
                        </a:rPr>
                        <a:t>Lecture 3: Database Administration and Security</a:t>
                      </a:r>
                      <a:endParaRPr lang="nb-NO"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519986542"/>
                  </a:ext>
                </a:extLst>
              </a:tr>
              <a:tr h="377879">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525"/>
                          </a:solidFill>
                          <a:effectLst/>
                          <a:uLnTx/>
                          <a:uFillTx/>
                          <a:latin typeface="+mn-lt"/>
                          <a:ea typeface="+mn-ea"/>
                          <a:cs typeface="+mn-cs"/>
                        </a:rPr>
                        <a:t>Lecture 4: Stored Procedures</a:t>
                      </a:r>
                      <a:endParaRPr lang="nb-NO"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1343952100"/>
                  </a:ext>
                </a:extLst>
              </a:tr>
              <a:tr h="345492">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525"/>
                          </a:solidFill>
                          <a:effectLst/>
                          <a:uLnTx/>
                          <a:uFillTx/>
                          <a:latin typeface="+mn-lt"/>
                          <a:ea typeface="+mn-ea"/>
                          <a:cs typeface="+mn-cs"/>
                        </a:rPr>
                        <a:t>Lecture 5: Triggers</a:t>
                      </a:r>
                      <a:endParaRPr lang="en-US" sz="2400" noProof="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3114651351"/>
                  </a:ext>
                </a:extLst>
              </a:tr>
              <a:tr h="172746">
                <a:tc>
                  <a:txBody>
                    <a:bodyPr/>
                    <a:lstStyle/>
                    <a:p>
                      <a:pPr>
                        <a:spcAft>
                          <a:spcPts val="0"/>
                        </a:spcAft>
                      </a:pPr>
                      <a:r>
                        <a:rPr kumimoji="0" lang="en-US" sz="1800" b="1" i="0" u="none" strike="noStrike" kern="1200" cap="none" spc="0" normalizeH="0" baseline="0" noProof="0" dirty="0">
                          <a:ln>
                            <a:noFill/>
                          </a:ln>
                          <a:solidFill>
                            <a:srgbClr val="252525"/>
                          </a:solidFill>
                          <a:effectLst/>
                          <a:uLnTx/>
                          <a:uFillTx/>
                          <a:latin typeface="+mn-lt"/>
                          <a:ea typeface="+mn-ea"/>
                          <a:cs typeface="+mn-cs"/>
                        </a:rPr>
                        <a:t>Lecture 6: Transaction Management</a:t>
                      </a:r>
                      <a:endParaRPr lang="en-US" sz="2400" noProof="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3159775107"/>
                  </a:ext>
                </a:extLst>
              </a:tr>
              <a:tr h="427695">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525"/>
                          </a:solidFill>
                          <a:effectLst/>
                          <a:uLnTx/>
                          <a:uFillTx/>
                          <a:latin typeface="+mn-lt"/>
                          <a:ea typeface="+mn-ea"/>
                          <a:cs typeface="+mn-cs"/>
                        </a:rPr>
                        <a:t>Lecture 7: Backup and Recovery</a:t>
                      </a:r>
                      <a:endParaRPr kumimoji="0" lang="en-US" sz="2400" b="1" i="0" u="none" strike="noStrike" kern="1200" cap="none" spc="0" normalizeH="0" baseline="0" noProof="0" dirty="0">
                        <a:ln>
                          <a:noFill/>
                        </a:ln>
                        <a:solidFill>
                          <a:srgbClr val="252525"/>
                        </a:solidFill>
                        <a:effectLst/>
                        <a:uLnTx/>
                        <a:uFillTx/>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2530897790"/>
                  </a:ext>
                </a:extLst>
              </a:tr>
              <a:tr h="345492">
                <a:tc>
                  <a:txBody>
                    <a:body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solidFill>
                            <a:srgbClr val="252525"/>
                          </a:solidFill>
                          <a:effectLst/>
                          <a:uLnTx/>
                          <a:uFillTx/>
                          <a:latin typeface="+mn-lt"/>
                          <a:ea typeface="+mn-ea"/>
                          <a:cs typeface="Calibri"/>
                        </a:rPr>
                        <a:t>Lecture 8:  Query Optimization and Denormalization</a:t>
                      </a:r>
                      <a:endParaRPr lang="en-US" sz="2400" noProof="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1985299195"/>
                  </a:ext>
                </a:extLst>
              </a:tr>
              <a:tr h="518237">
                <a:tc>
                  <a:txBody>
                    <a:bodyPr/>
                    <a:lstStyle/>
                    <a:p>
                      <a:pPr>
                        <a:spcAft>
                          <a:spcPts val="0"/>
                        </a:spcAft>
                      </a:pPr>
                      <a:r>
                        <a:rPr lang="en-US" sz="1800" strike="sngStrike" dirty="0">
                          <a:effectLst/>
                        </a:rPr>
                        <a:t>Lecture 9: Object-Oriented Databases and User-Defined Data Types</a:t>
                      </a:r>
                      <a:endParaRPr lang="nb-NO" sz="2400" strike="sngStrike"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3597411761"/>
                  </a:ext>
                </a:extLst>
              </a:tr>
              <a:tr h="172746">
                <a:tc>
                  <a:txBody>
                    <a:bodyPr/>
                    <a:lstStyle/>
                    <a:p>
                      <a:pPr>
                        <a:spcAft>
                          <a:spcPts val="0"/>
                        </a:spcAft>
                      </a:pPr>
                      <a:r>
                        <a:rPr lang="en-US" sz="1800" u="none" strike="noStrike" dirty="0">
                          <a:effectLst/>
                        </a:rPr>
                        <a:t>Lecture 10:</a:t>
                      </a:r>
                      <a:r>
                        <a:rPr lang="en-US" sz="1800" u="none" strike="noStrike" baseline="0" dirty="0">
                          <a:effectLst/>
                        </a:rPr>
                        <a:t> XML and JSON</a:t>
                      </a:r>
                      <a:endParaRPr lang="nb-NO"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1698987019"/>
                  </a:ext>
                </a:extLst>
              </a:tr>
              <a:tr h="345492">
                <a:tc>
                  <a:txBody>
                    <a:bodyPr/>
                    <a:lstStyle/>
                    <a:p>
                      <a:pPr>
                        <a:spcAft>
                          <a:spcPts val="0"/>
                        </a:spcAft>
                      </a:pPr>
                      <a:r>
                        <a:rPr lang="en-US" sz="1800" dirty="0">
                          <a:effectLst/>
                        </a:rPr>
                        <a:t>Lecture </a:t>
                      </a:r>
                      <a:r>
                        <a:rPr lang="en-US" sz="1800" u="none" strike="noStrike" dirty="0">
                          <a:effectLst/>
                        </a:rPr>
                        <a:t>11</a:t>
                      </a:r>
                      <a:r>
                        <a:rPr lang="en-US" sz="1800" dirty="0">
                          <a:effectLst/>
                        </a:rPr>
                        <a:t>: Big Data and NoSQL</a:t>
                      </a:r>
                      <a:endParaRPr lang="nb-NO"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5145" marR="55145" marT="0" marB="0"/>
                </a:tc>
                <a:extLst>
                  <a:ext uri="{0D108BD9-81ED-4DB2-BD59-A6C34878D82A}">
                    <a16:rowId xmlns:a16="http://schemas.microsoft.com/office/drawing/2014/main" val="2165411637"/>
                  </a:ext>
                </a:extLst>
              </a:tr>
            </a:tbl>
          </a:graphicData>
        </a:graphic>
      </p:graphicFrame>
    </p:spTree>
    <p:extLst>
      <p:ext uri="{BB962C8B-B14F-4D97-AF65-F5344CB8AC3E}">
        <p14:creationId xmlns:p14="http://schemas.microsoft.com/office/powerpoint/2010/main" val="1137818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Three-tier</a:t>
            </a:r>
            <a:r>
              <a:rPr lang="nb-NO" dirty="0"/>
              <a:t> </a:t>
            </a:r>
            <a:r>
              <a:rPr lang="en-US" dirty="0"/>
              <a:t>Client-server architecture</a:t>
            </a:r>
          </a:p>
        </p:txBody>
      </p:sp>
      <p:sp>
        <p:nvSpPr>
          <p:cNvPr id="6" name="Content Placeholder 5"/>
          <p:cNvSpPr>
            <a:spLocks noGrp="1"/>
          </p:cNvSpPr>
          <p:nvPr>
            <p:ph idx="1"/>
          </p:nvPr>
        </p:nvSpPr>
        <p:spPr>
          <a:xfrm>
            <a:off x="755197" y="1796303"/>
            <a:ext cx="8047230" cy="3193575"/>
          </a:xfrm>
        </p:spPr>
        <p:txBody>
          <a:bodyPr>
            <a:normAutofit/>
          </a:bodyPr>
          <a:lstStyle/>
          <a:p>
            <a:r>
              <a:rPr lang="en-US" dirty="0"/>
              <a:t>Designed to solve enterprise scalability challenge.</a:t>
            </a:r>
          </a:p>
          <a:p>
            <a:r>
              <a:rPr lang="en-US" dirty="0"/>
              <a:t>Shifting from ‘fat’ client to ‘thin’ client.</a:t>
            </a:r>
          </a:p>
          <a:p>
            <a:r>
              <a:rPr lang="en-US" dirty="0"/>
              <a:t>The three tiers are connected through LAN or WAN.</a:t>
            </a:r>
          </a:p>
          <a:p>
            <a:r>
              <a:rPr lang="en-US" dirty="0"/>
              <a:t>One application server serves multiple clients.</a:t>
            </a:r>
          </a:p>
        </p:txBody>
      </p:sp>
      <p:pic>
        <p:nvPicPr>
          <p:cNvPr id="3" name="Picture 2"/>
          <p:cNvPicPr>
            <a:picLocks noChangeAspect="1"/>
          </p:cNvPicPr>
          <p:nvPr/>
        </p:nvPicPr>
        <p:blipFill>
          <a:blip r:embed="rId3"/>
          <a:stretch>
            <a:fillRect/>
          </a:stretch>
        </p:blipFill>
        <p:spPr>
          <a:xfrm>
            <a:off x="10219025" y="1354423"/>
            <a:ext cx="1305049" cy="5503577"/>
          </a:xfrm>
          <a:prstGeom prst="rect">
            <a:avLst/>
          </a:prstGeom>
        </p:spPr>
      </p:pic>
      <p:sp>
        <p:nvSpPr>
          <p:cNvPr id="5" name="Left Brace 4"/>
          <p:cNvSpPr/>
          <p:nvPr/>
        </p:nvSpPr>
        <p:spPr>
          <a:xfrm>
            <a:off x="9622259" y="1241658"/>
            <a:ext cx="596766" cy="1395663"/>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252525"/>
              </a:solidFill>
              <a:effectLst/>
              <a:uLnTx/>
              <a:uFillTx/>
              <a:latin typeface="Calibri"/>
              <a:ea typeface="+mn-ea"/>
              <a:cs typeface="+mn-cs"/>
            </a:endParaRPr>
          </a:p>
        </p:txBody>
      </p:sp>
      <p:sp>
        <p:nvSpPr>
          <p:cNvPr id="7" name="TextBox 6"/>
          <p:cNvSpPr txBox="1"/>
          <p:nvPr/>
        </p:nvSpPr>
        <p:spPr>
          <a:xfrm>
            <a:off x="8647103" y="1632269"/>
            <a:ext cx="1273539" cy="307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52525"/>
                </a:solidFill>
                <a:effectLst/>
                <a:uLnTx/>
                <a:uFillTx/>
                <a:latin typeface="Calibri"/>
                <a:ea typeface="+mn-ea"/>
                <a:cs typeface="+mn-cs"/>
              </a:rPr>
              <a:t>User interface</a:t>
            </a:r>
          </a:p>
        </p:txBody>
      </p:sp>
      <p:sp>
        <p:nvSpPr>
          <p:cNvPr id="8" name="Left Brace 7"/>
          <p:cNvSpPr/>
          <p:nvPr/>
        </p:nvSpPr>
        <p:spPr>
          <a:xfrm>
            <a:off x="9622259" y="3505608"/>
            <a:ext cx="596766" cy="1395663"/>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252525"/>
              </a:solidFill>
              <a:effectLst/>
              <a:uLnTx/>
              <a:uFillTx/>
              <a:latin typeface="Calibri"/>
              <a:ea typeface="+mn-ea"/>
              <a:cs typeface="+mn-cs"/>
            </a:endParaRPr>
          </a:p>
        </p:txBody>
      </p:sp>
      <p:sp>
        <p:nvSpPr>
          <p:cNvPr id="9" name="TextBox 8"/>
          <p:cNvSpPr txBox="1"/>
          <p:nvPr/>
        </p:nvSpPr>
        <p:spPr>
          <a:xfrm>
            <a:off x="8046720" y="3896219"/>
            <a:ext cx="1751795" cy="73866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400" b="1" i="0" u="none" strike="noStrike" kern="1200" cap="none" spc="0" normalizeH="0" baseline="0" noProof="0" dirty="0">
                <a:ln>
                  <a:noFill/>
                </a:ln>
                <a:solidFill>
                  <a:srgbClr val="252525"/>
                </a:solidFill>
                <a:effectLst/>
                <a:uLnTx/>
                <a:uFillTx/>
                <a:latin typeface="Calibri"/>
                <a:ea typeface="+mn-ea"/>
                <a:cs typeface="+mn-cs"/>
              </a:rPr>
              <a:t>Business </a:t>
            </a:r>
            <a:r>
              <a:rPr kumimoji="0" lang="en-US" sz="1400" b="1" i="0" u="none" strike="noStrike" kern="1200" cap="none" spc="0" normalizeH="0" baseline="0" noProof="0" dirty="0">
                <a:ln>
                  <a:noFill/>
                </a:ln>
                <a:solidFill>
                  <a:srgbClr val="252525"/>
                </a:solidFill>
                <a:effectLst/>
                <a:uLnTx/>
                <a:uFillTx/>
                <a:latin typeface="Calibri"/>
                <a:ea typeface="+mn-ea"/>
                <a:cs typeface="+mn-cs"/>
              </a:rPr>
              <a:t>logic</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400" b="1" i="0" u="none" strike="noStrike" kern="1200" cap="none" spc="0" normalizeH="0" baseline="0" noProof="0" dirty="0">
                <a:ln>
                  <a:noFill/>
                </a:ln>
                <a:solidFill>
                  <a:srgbClr val="252525"/>
                </a:solidFill>
                <a:effectLst/>
                <a:uLnTx/>
                <a:uFillTx/>
                <a:latin typeface="Calibri"/>
                <a:ea typeface="+mn-ea"/>
                <a:cs typeface="+mn-cs"/>
              </a:rPr>
              <a:t>Data </a:t>
            </a:r>
            <a:r>
              <a:rPr kumimoji="0" lang="en-US" sz="1400" b="1" i="0" u="none" strike="noStrike" kern="1200" cap="none" spc="0" normalizeH="0" baseline="0" noProof="0" dirty="0">
                <a:ln>
                  <a:noFill/>
                </a:ln>
                <a:solidFill>
                  <a:srgbClr val="252525"/>
                </a:solidFill>
                <a:effectLst/>
                <a:uLnTx/>
                <a:uFillTx/>
                <a:latin typeface="Calibri"/>
                <a:ea typeface="+mn-ea"/>
                <a:cs typeface="+mn-cs"/>
              </a:rPr>
              <a:t>processing</a:t>
            </a:r>
            <a:r>
              <a:rPr kumimoji="0" lang="nb-NO" sz="1400" b="1" i="0" u="none" strike="noStrike" kern="1200" cap="none" spc="0" normalizeH="0" baseline="0" noProof="0" dirty="0">
                <a:ln>
                  <a:noFill/>
                </a:ln>
                <a:solidFill>
                  <a:srgbClr val="252525"/>
                </a:solidFill>
                <a:effectLst/>
                <a:uLnTx/>
                <a:uFillTx/>
                <a:latin typeface="Calibri"/>
                <a:ea typeface="+mn-ea"/>
                <a:cs typeface="+mn-cs"/>
              </a:rPr>
              <a:t> </a:t>
            </a:r>
            <a:r>
              <a:rPr kumimoji="0" lang="en-US" sz="1400" b="1" i="0" u="none" strike="noStrike" kern="1200" cap="none" spc="0" normalizeH="0" baseline="0" noProof="0" dirty="0">
                <a:ln>
                  <a:noFill/>
                </a:ln>
                <a:solidFill>
                  <a:srgbClr val="252525"/>
                </a:solidFill>
                <a:effectLst/>
                <a:uLnTx/>
                <a:uFillTx/>
                <a:latin typeface="Calibri"/>
                <a:ea typeface="+mn-ea"/>
                <a:cs typeface="+mn-cs"/>
              </a:rPr>
              <a:t>logic</a:t>
            </a:r>
          </a:p>
        </p:txBody>
      </p:sp>
      <p:sp>
        <p:nvSpPr>
          <p:cNvPr id="10" name="Left Brace 9"/>
          <p:cNvSpPr/>
          <p:nvPr/>
        </p:nvSpPr>
        <p:spPr>
          <a:xfrm>
            <a:off x="9622259" y="5340007"/>
            <a:ext cx="596766" cy="1395663"/>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252525"/>
              </a:solidFill>
              <a:effectLst/>
              <a:uLnTx/>
              <a:uFillTx/>
              <a:latin typeface="Calibri"/>
              <a:ea typeface="+mn-ea"/>
              <a:cs typeface="+mn-cs"/>
            </a:endParaRPr>
          </a:p>
        </p:txBody>
      </p:sp>
      <p:sp>
        <p:nvSpPr>
          <p:cNvPr id="11" name="TextBox 10"/>
          <p:cNvSpPr txBox="1"/>
          <p:nvPr/>
        </p:nvSpPr>
        <p:spPr>
          <a:xfrm>
            <a:off x="8046720" y="5769558"/>
            <a:ext cx="1751795" cy="52322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52525"/>
                </a:solidFill>
                <a:effectLst/>
                <a:uLnTx/>
                <a:uFillTx/>
                <a:latin typeface="Calibri"/>
                <a:ea typeface="+mn-ea"/>
                <a:cs typeface="+mn-cs"/>
              </a:rPr>
              <a:t>Data validation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52525"/>
                </a:solidFill>
                <a:effectLst/>
                <a:uLnTx/>
                <a:uFillTx/>
                <a:latin typeface="Calibri"/>
                <a:ea typeface="+mn-ea"/>
                <a:cs typeface="+mn-cs"/>
              </a:rPr>
              <a:t>Database access</a:t>
            </a:r>
          </a:p>
        </p:txBody>
      </p:sp>
      <p:sp>
        <p:nvSpPr>
          <p:cNvPr id="13" name="TextBox 12"/>
          <p:cNvSpPr txBox="1"/>
          <p:nvPr/>
        </p:nvSpPr>
        <p:spPr>
          <a:xfrm>
            <a:off x="2378104" y="4736496"/>
            <a:ext cx="3932078" cy="1815882"/>
          </a:xfrm>
          <a:prstGeom prst="rect">
            <a:avLst/>
          </a:prstGeom>
          <a:gradFill flip="none" rotWithShape="1">
            <a:gsLst>
              <a:gs pos="0">
                <a:srgbClr val="8A9BBB">
                  <a:tint val="66000"/>
                  <a:satMod val="160000"/>
                </a:srgbClr>
              </a:gs>
              <a:gs pos="50000">
                <a:srgbClr val="8A9BBB">
                  <a:tint val="44500"/>
                  <a:satMod val="160000"/>
                </a:srgbClr>
              </a:gs>
              <a:gs pos="100000">
                <a:srgbClr val="8A9BBB">
                  <a:tint val="23500"/>
                  <a:satMod val="160000"/>
                </a:srgbClr>
              </a:gs>
            </a:gsLst>
            <a:path path="circle">
              <a:fillToRect l="100000" t="100000"/>
            </a:path>
            <a:tileRect r="-100000" b="-100000"/>
          </a:grad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Thin client requires less expensive hardware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Centralized application maintenance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Modularity allows modifying or replacing one tier without affecting the others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52525"/>
                </a:solidFill>
                <a:effectLst/>
                <a:uLnTx/>
                <a:uFillTx/>
                <a:latin typeface="Calibri"/>
                <a:ea typeface="+mn-ea"/>
                <a:cs typeface="+mn-cs"/>
              </a:rPr>
              <a:t>Load balancing by separating business logic from database functions</a:t>
            </a:r>
          </a:p>
        </p:txBody>
      </p:sp>
      <p:pic>
        <p:nvPicPr>
          <p:cNvPr id="12" name="Picture 2" descr="ÙØªÙØ¬Ø© Ø¨Ø­Ø« Ø§ÙØµÙØ± Ø¹Ù âªlikeâ¬â"/>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8998" y="4304655"/>
            <a:ext cx="899667" cy="8636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CED2CBA-C6F5-4C86-9CAB-E91C77C2851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830687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1000"/>
                                        <p:tgtEl>
                                          <p:spTgt spid="6">
                                            <p:txEl>
                                              <p:pRg st="3" end="3"/>
                                            </p:txEl>
                                          </p:spTgt>
                                        </p:tgtEl>
                                      </p:cBhvr>
                                    </p:animEffect>
                                    <p:anim calcmode="lin" valueType="num">
                                      <p:cBhvr>
                                        <p:cTn id="3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animEffect transition="in" filter="fade">
                                      <p:cBhvr>
                                        <p:cTn id="56" dur="500"/>
                                        <p:tgtEl>
                                          <p:spTgt spid="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p:cTn id="78" dur="1000" fill="hold"/>
                                        <p:tgtEl>
                                          <p:spTgt spid="13"/>
                                        </p:tgtEl>
                                        <p:attrNameLst>
                                          <p:attrName>ppt_w</p:attrName>
                                        </p:attrNameLst>
                                      </p:cBhvr>
                                      <p:tavLst>
                                        <p:tav tm="0">
                                          <p:val>
                                            <p:fltVal val="0"/>
                                          </p:val>
                                        </p:tav>
                                        <p:tav tm="100000">
                                          <p:val>
                                            <p:strVal val="#ppt_w"/>
                                          </p:val>
                                        </p:tav>
                                      </p:tavLst>
                                    </p:anim>
                                    <p:anim calcmode="lin" valueType="num">
                                      <p:cBhvr>
                                        <p:cTn id="79" dur="1000" fill="hold"/>
                                        <p:tgtEl>
                                          <p:spTgt spid="13"/>
                                        </p:tgtEl>
                                        <p:attrNameLst>
                                          <p:attrName>ppt_h</p:attrName>
                                        </p:attrNameLst>
                                      </p:cBhvr>
                                      <p:tavLst>
                                        <p:tav tm="0">
                                          <p:val>
                                            <p:fltVal val="0"/>
                                          </p:val>
                                        </p:tav>
                                        <p:tav tm="100000">
                                          <p:val>
                                            <p:strVal val="#ppt_h"/>
                                          </p:val>
                                        </p:tav>
                                      </p:tavLst>
                                    </p:anim>
                                    <p:anim calcmode="lin" valueType="num">
                                      <p:cBhvr>
                                        <p:cTn id="80" dur="1000" fill="hold"/>
                                        <p:tgtEl>
                                          <p:spTgt spid="13"/>
                                        </p:tgtEl>
                                        <p:attrNameLst>
                                          <p:attrName>style.rotation</p:attrName>
                                        </p:attrNameLst>
                                      </p:cBhvr>
                                      <p:tavLst>
                                        <p:tav tm="0">
                                          <p:val>
                                            <p:fltVal val="90"/>
                                          </p:val>
                                        </p:tav>
                                        <p:tav tm="100000">
                                          <p:val>
                                            <p:fltVal val="0"/>
                                          </p:val>
                                        </p:tav>
                                      </p:tavLst>
                                    </p:anim>
                                    <p:animEffect transition="in" filter="fade">
                                      <p:cBhvr>
                                        <p:cTn id="81" dur="1000"/>
                                        <p:tgtEl>
                                          <p:spTgt spid="13"/>
                                        </p:tgtEl>
                                      </p:cBhvr>
                                    </p:animEffect>
                                  </p:childTnLst>
                                </p:cTn>
                              </p:par>
                              <p:par>
                                <p:cTn id="82" presetID="31" presetClass="entr" presetSubtype="0" fill="hold"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1000" fill="hold"/>
                                        <p:tgtEl>
                                          <p:spTgt spid="12"/>
                                        </p:tgtEl>
                                        <p:attrNameLst>
                                          <p:attrName>ppt_w</p:attrName>
                                        </p:attrNameLst>
                                      </p:cBhvr>
                                      <p:tavLst>
                                        <p:tav tm="0">
                                          <p:val>
                                            <p:fltVal val="0"/>
                                          </p:val>
                                        </p:tav>
                                        <p:tav tm="100000">
                                          <p:val>
                                            <p:strVal val="#ppt_w"/>
                                          </p:val>
                                        </p:tav>
                                      </p:tavLst>
                                    </p:anim>
                                    <p:anim calcmode="lin" valueType="num">
                                      <p:cBhvr>
                                        <p:cTn id="85" dur="1000" fill="hold"/>
                                        <p:tgtEl>
                                          <p:spTgt spid="12"/>
                                        </p:tgtEl>
                                        <p:attrNameLst>
                                          <p:attrName>ppt_h</p:attrName>
                                        </p:attrNameLst>
                                      </p:cBhvr>
                                      <p:tavLst>
                                        <p:tav tm="0">
                                          <p:val>
                                            <p:fltVal val="0"/>
                                          </p:val>
                                        </p:tav>
                                        <p:tav tm="100000">
                                          <p:val>
                                            <p:strVal val="#ppt_h"/>
                                          </p:val>
                                        </p:tav>
                                      </p:tavLst>
                                    </p:anim>
                                    <p:anim calcmode="lin" valueType="num">
                                      <p:cBhvr>
                                        <p:cTn id="86" dur="1000" fill="hold"/>
                                        <p:tgtEl>
                                          <p:spTgt spid="12"/>
                                        </p:tgtEl>
                                        <p:attrNameLst>
                                          <p:attrName>style.rotation</p:attrName>
                                        </p:attrNameLst>
                                      </p:cBhvr>
                                      <p:tavLst>
                                        <p:tav tm="0">
                                          <p:val>
                                            <p:fltVal val="90"/>
                                          </p:val>
                                        </p:tav>
                                        <p:tav tm="100000">
                                          <p:val>
                                            <p:fltVal val="0"/>
                                          </p:val>
                                        </p:tav>
                                      </p:tavLst>
                                    </p:anim>
                                    <p:animEffect transition="in" filter="fade">
                                      <p:cBhvr>
                                        <p:cTn id="8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7" grpId="0"/>
      <p:bldP spid="8" grpId="0" animBg="1"/>
      <p:bldP spid="9" grpId="0"/>
      <p:bldP spid="10" grpId="0" animBg="1"/>
      <p:bldP spid="11"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666" y="479502"/>
            <a:ext cx="10615795" cy="1143000"/>
          </a:xfrm>
        </p:spPr>
        <p:txBody>
          <a:bodyPr/>
          <a:lstStyle/>
          <a:p>
            <a:r>
              <a:rPr lang="en-GB" dirty="0"/>
              <a:t>n-Tier Client-Server (e.g. 4-Tier)</a:t>
            </a:r>
            <a:endParaRPr lang="en-US" dirty="0"/>
          </a:p>
        </p:txBody>
      </p:sp>
      <p:sp>
        <p:nvSpPr>
          <p:cNvPr id="5" name="Text Placeholder 4"/>
          <p:cNvSpPr>
            <a:spLocks noGrp="1"/>
          </p:cNvSpPr>
          <p:nvPr>
            <p:ph idx="1"/>
          </p:nvPr>
        </p:nvSpPr>
        <p:spPr>
          <a:xfrm>
            <a:off x="783005" y="2126457"/>
            <a:ext cx="6291563" cy="3800208"/>
          </a:xfrm>
        </p:spPr>
        <p:txBody>
          <a:bodyPr/>
          <a:lstStyle/>
          <a:p>
            <a:r>
              <a:rPr lang="en-US" altLang="en-US" sz="2400" dirty="0"/>
              <a:t>The three-tier architecture can be expanded to </a:t>
            </a:r>
            <a:r>
              <a:rPr lang="en-US" altLang="en-US" sz="2400" b="1" dirty="0"/>
              <a:t>n</a:t>
            </a:r>
            <a:r>
              <a:rPr lang="en-US" altLang="en-US" sz="2400" i="1" dirty="0"/>
              <a:t> </a:t>
            </a:r>
            <a:r>
              <a:rPr lang="en-US" altLang="en-US" sz="2400" dirty="0"/>
              <a:t>tiers, with additional tiers providing </a:t>
            </a:r>
            <a:r>
              <a:rPr lang="en-GB" altLang="en-US" sz="2400" dirty="0"/>
              <a:t>more flexibility and scalability.</a:t>
            </a:r>
          </a:p>
          <a:p>
            <a:r>
              <a:rPr lang="en-US" altLang="en-US" sz="2400" dirty="0"/>
              <a:t>Applications servers host A</a:t>
            </a:r>
            <a:r>
              <a:rPr lang="en-US" altLang="en-US" sz="100" dirty="0"/>
              <a:t> </a:t>
            </a:r>
            <a:r>
              <a:rPr lang="en-US" altLang="en-US" sz="2400" dirty="0"/>
              <a:t>P</a:t>
            </a:r>
            <a:r>
              <a:rPr lang="en-US" altLang="en-US" sz="100" dirty="0"/>
              <a:t> </a:t>
            </a:r>
            <a:r>
              <a:rPr lang="en-US" altLang="en-US" sz="2400" dirty="0"/>
              <a:t>I to expose business logic and business processes for use by other applications.</a:t>
            </a:r>
            <a:endParaRPr lang="en-GB" altLang="en-US" sz="2400" dirty="0"/>
          </a:p>
        </p:txBody>
      </p:sp>
      <p:pic>
        <p:nvPicPr>
          <p:cNvPr id="7" name="Picture 2" descr="Diagram of a 4 tier architecture. Tier 1 is the client. Tier 2 is the web server. Tier 3 is the application server. Tier 4 is the database server."/>
          <p:cNvPicPr>
            <a:picLocks noChangeAspect="1" noChangeArrowheads="1"/>
          </p:cNvPicPr>
          <p:nvPr/>
        </p:nvPicPr>
        <p:blipFill>
          <a:blip r:embed="rId2">
            <a:extLst>
              <a:ext uri="{28A0092B-C50C-407E-A947-70E740481C1C}">
                <a14:useLocalDpi xmlns:a14="http://schemas.microsoft.com/office/drawing/2010/main" val="0"/>
              </a:ext>
            </a:extLst>
          </a:blip>
          <a:srcRect l="34752" t="20201" r="36447" b="10156"/>
          <a:stretch>
            <a:fillRect/>
          </a:stretch>
        </p:blipFill>
        <p:spPr bwMode="auto">
          <a:xfrm>
            <a:off x="7780421" y="1436010"/>
            <a:ext cx="4238975" cy="519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73D6EF01-731E-48AD-B66E-6136FA93F8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3950317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 calcmode="lin" valueType="num">
                                      <p:cBhvr additive="base">
                                        <p:cTn id="3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nb-NO" dirty="0" err="1"/>
              <a:t>Cloud</a:t>
            </a:r>
            <a:r>
              <a:rPr lang="nb-NO" dirty="0"/>
              <a:t> Computing</a:t>
            </a:r>
          </a:p>
        </p:txBody>
      </p:sp>
    </p:spTree>
    <p:extLst>
      <p:ext uri="{BB962C8B-B14F-4D97-AF65-F5344CB8AC3E}">
        <p14:creationId xmlns:p14="http://schemas.microsoft.com/office/powerpoint/2010/main" val="404183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a:t>
            </a:r>
            <a:endParaRPr lang="en-US" sz="2000" b="0" dirty="0"/>
          </a:p>
        </p:txBody>
      </p:sp>
      <p:sp>
        <p:nvSpPr>
          <p:cNvPr id="3" name="Text Placeholder 2"/>
          <p:cNvSpPr>
            <a:spLocks noGrp="1"/>
          </p:cNvSpPr>
          <p:nvPr>
            <p:ph idx="1"/>
          </p:nvPr>
        </p:nvSpPr>
        <p:spPr/>
        <p:txBody>
          <a:bodyPr/>
          <a:lstStyle/>
          <a:p>
            <a:r>
              <a:rPr lang="en-US" altLang="en-US" sz="2400" dirty="0"/>
              <a:t>A model for enabling </a:t>
            </a:r>
          </a:p>
          <a:p>
            <a:pPr lvl="1"/>
            <a:r>
              <a:rPr lang="en-US" altLang="en-US" sz="2400" dirty="0"/>
              <a:t>Ubiquitous</a:t>
            </a:r>
          </a:p>
          <a:p>
            <a:pPr lvl="1"/>
            <a:r>
              <a:rPr lang="en-US" altLang="en-US" sz="2400" dirty="0"/>
              <a:t>Convenient</a:t>
            </a:r>
          </a:p>
          <a:p>
            <a:pPr lvl="1"/>
            <a:r>
              <a:rPr lang="en-US" altLang="en-US" sz="2400" dirty="0"/>
              <a:t>On-demand network access to a shared pool of configurable computing resources (such as networks, servers, storage, applications, and services).</a:t>
            </a:r>
          </a:p>
          <a:p>
            <a:pPr lvl="1"/>
            <a:r>
              <a:rPr lang="en-US" altLang="en-US" sz="2400" dirty="0"/>
              <a:t>These resources can be rapidly provisioned and released with minimal management effort </a:t>
            </a:r>
            <a:r>
              <a:rPr lang="en-GB" altLang="en-US" sz="2400" dirty="0"/>
              <a:t>or service provider interaction.</a:t>
            </a:r>
          </a:p>
        </p:txBody>
      </p:sp>
      <p:sp>
        <p:nvSpPr>
          <p:cNvPr id="4" name="Rectangle 3"/>
          <p:cNvSpPr/>
          <p:nvPr/>
        </p:nvSpPr>
        <p:spPr>
          <a:xfrm>
            <a:off x="2907322" y="6488668"/>
            <a:ext cx="6893169" cy="369332"/>
          </a:xfrm>
          <a:prstGeom prst="rect">
            <a:avLst/>
          </a:prstGeom>
        </p:spPr>
        <p:txBody>
          <a:bodyPr wrap="square">
            <a:spAutoFit/>
          </a:bodyPr>
          <a:lstStyle/>
          <a:p>
            <a:r>
              <a:rPr lang="en-US" altLang="en-US" dirty="0"/>
              <a:t>Defined by the National Institute of Standards and Technology (N</a:t>
            </a:r>
            <a:r>
              <a:rPr lang="en-US" altLang="en-US" sz="100" dirty="0"/>
              <a:t> </a:t>
            </a:r>
            <a:r>
              <a:rPr lang="en-US" altLang="en-US" dirty="0"/>
              <a:t>I</a:t>
            </a:r>
            <a:r>
              <a:rPr lang="en-US" altLang="en-US" sz="100" dirty="0"/>
              <a:t> </a:t>
            </a:r>
            <a:r>
              <a:rPr lang="en-US" altLang="en-US" dirty="0"/>
              <a:t>S</a:t>
            </a:r>
            <a:r>
              <a:rPr lang="en-US" altLang="en-US" sz="100" dirty="0"/>
              <a:t> </a:t>
            </a:r>
            <a:r>
              <a:rPr lang="en-US" altLang="en-US" dirty="0"/>
              <a:t>T) </a:t>
            </a:r>
          </a:p>
        </p:txBody>
      </p:sp>
    </p:spTree>
    <p:extLst>
      <p:ext uri="{BB962C8B-B14F-4D97-AF65-F5344CB8AC3E}">
        <p14:creationId xmlns:p14="http://schemas.microsoft.com/office/powerpoint/2010/main" val="896854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xEl>
                                              <p:pRg st="0" end="0"/>
                                            </p:txEl>
                                          </p:spTgt>
                                        </p:tgtEl>
                                        <p:attrNameLst>
                                          <p:attrName>r</p:attrName>
                                        </p:attrNameLst>
                                      </p:cBhvr>
                                    </p:animRot>
                                    <p:animRot by="-240000">
                                      <p:cBhvr>
                                        <p:cTn id="7" dur="200" fill="hold">
                                          <p:stCondLst>
                                            <p:cond delay="200"/>
                                          </p:stCondLst>
                                        </p:cTn>
                                        <p:tgtEl>
                                          <p:spTgt spid="3">
                                            <p:txEl>
                                              <p:pRg st="0" end="0"/>
                                            </p:txEl>
                                          </p:spTgt>
                                        </p:tgtEl>
                                        <p:attrNameLst>
                                          <p:attrName>r</p:attrName>
                                        </p:attrNameLst>
                                      </p:cBhvr>
                                    </p:animRot>
                                    <p:animRot by="240000">
                                      <p:cBhvr>
                                        <p:cTn id="8" dur="200" fill="hold">
                                          <p:stCondLst>
                                            <p:cond delay="400"/>
                                          </p:stCondLst>
                                        </p:cTn>
                                        <p:tgtEl>
                                          <p:spTgt spid="3">
                                            <p:txEl>
                                              <p:pRg st="0" end="0"/>
                                            </p:txEl>
                                          </p:spTgt>
                                        </p:tgtEl>
                                        <p:attrNameLst>
                                          <p:attrName>r</p:attrName>
                                        </p:attrNameLst>
                                      </p:cBhvr>
                                    </p:animRot>
                                    <p:animRot by="-240000">
                                      <p:cBhvr>
                                        <p:cTn id="9" dur="200" fill="hold">
                                          <p:stCondLst>
                                            <p:cond delay="600"/>
                                          </p:stCondLst>
                                        </p:cTn>
                                        <p:tgtEl>
                                          <p:spTgt spid="3">
                                            <p:txEl>
                                              <p:pRg st="0" end="0"/>
                                            </p:txEl>
                                          </p:spTgt>
                                        </p:tgtEl>
                                        <p:attrNameLst>
                                          <p:attrName>r</p:attrName>
                                        </p:attrNameLst>
                                      </p:cBhvr>
                                    </p:animRot>
                                    <p:animRot by="120000">
                                      <p:cBhvr>
                                        <p:cTn id="10" dur="200" fill="hold">
                                          <p:stCondLst>
                                            <p:cond delay="800"/>
                                          </p:stCondLst>
                                        </p:cTn>
                                        <p:tgtEl>
                                          <p:spTgt spid="3">
                                            <p:txEl>
                                              <p:pRg st="0" end="0"/>
                                            </p:txEl>
                                          </p:spTgt>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3">
                                            <p:txEl>
                                              <p:pRg st="1" end="1"/>
                                            </p:txEl>
                                          </p:spTgt>
                                        </p:tgtEl>
                                        <p:attrNameLst>
                                          <p:attrName>r</p:attrName>
                                        </p:attrNameLst>
                                      </p:cBhvr>
                                    </p:animRot>
                                    <p:animRot by="-240000">
                                      <p:cBhvr>
                                        <p:cTn id="13" dur="200" fill="hold">
                                          <p:stCondLst>
                                            <p:cond delay="200"/>
                                          </p:stCondLst>
                                        </p:cTn>
                                        <p:tgtEl>
                                          <p:spTgt spid="3">
                                            <p:txEl>
                                              <p:pRg st="1" end="1"/>
                                            </p:txEl>
                                          </p:spTgt>
                                        </p:tgtEl>
                                        <p:attrNameLst>
                                          <p:attrName>r</p:attrName>
                                        </p:attrNameLst>
                                      </p:cBhvr>
                                    </p:animRot>
                                    <p:animRot by="240000">
                                      <p:cBhvr>
                                        <p:cTn id="14" dur="200" fill="hold">
                                          <p:stCondLst>
                                            <p:cond delay="400"/>
                                          </p:stCondLst>
                                        </p:cTn>
                                        <p:tgtEl>
                                          <p:spTgt spid="3">
                                            <p:txEl>
                                              <p:pRg st="1" end="1"/>
                                            </p:txEl>
                                          </p:spTgt>
                                        </p:tgtEl>
                                        <p:attrNameLst>
                                          <p:attrName>r</p:attrName>
                                        </p:attrNameLst>
                                      </p:cBhvr>
                                    </p:animRot>
                                    <p:animRot by="-240000">
                                      <p:cBhvr>
                                        <p:cTn id="15" dur="200" fill="hold">
                                          <p:stCondLst>
                                            <p:cond delay="600"/>
                                          </p:stCondLst>
                                        </p:cTn>
                                        <p:tgtEl>
                                          <p:spTgt spid="3">
                                            <p:txEl>
                                              <p:pRg st="1" end="1"/>
                                            </p:txEl>
                                          </p:spTgt>
                                        </p:tgtEl>
                                        <p:attrNameLst>
                                          <p:attrName>r</p:attrName>
                                        </p:attrNameLst>
                                      </p:cBhvr>
                                    </p:animRot>
                                    <p:animRot by="120000">
                                      <p:cBhvr>
                                        <p:cTn id="16" dur="200" fill="hold">
                                          <p:stCondLst>
                                            <p:cond delay="800"/>
                                          </p:stCondLst>
                                        </p:cTn>
                                        <p:tgtEl>
                                          <p:spTgt spid="3">
                                            <p:txEl>
                                              <p:pRg st="1" end="1"/>
                                            </p:txEl>
                                          </p:spTgt>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3">
                                            <p:txEl>
                                              <p:pRg st="2" end="2"/>
                                            </p:txEl>
                                          </p:spTgt>
                                        </p:tgtEl>
                                        <p:attrNameLst>
                                          <p:attrName>r</p:attrName>
                                        </p:attrNameLst>
                                      </p:cBhvr>
                                    </p:animRot>
                                    <p:animRot by="-240000">
                                      <p:cBhvr>
                                        <p:cTn id="19" dur="200" fill="hold">
                                          <p:stCondLst>
                                            <p:cond delay="200"/>
                                          </p:stCondLst>
                                        </p:cTn>
                                        <p:tgtEl>
                                          <p:spTgt spid="3">
                                            <p:txEl>
                                              <p:pRg st="2" end="2"/>
                                            </p:txEl>
                                          </p:spTgt>
                                        </p:tgtEl>
                                        <p:attrNameLst>
                                          <p:attrName>r</p:attrName>
                                        </p:attrNameLst>
                                      </p:cBhvr>
                                    </p:animRot>
                                    <p:animRot by="240000">
                                      <p:cBhvr>
                                        <p:cTn id="20" dur="200" fill="hold">
                                          <p:stCondLst>
                                            <p:cond delay="400"/>
                                          </p:stCondLst>
                                        </p:cTn>
                                        <p:tgtEl>
                                          <p:spTgt spid="3">
                                            <p:txEl>
                                              <p:pRg st="2" end="2"/>
                                            </p:txEl>
                                          </p:spTgt>
                                        </p:tgtEl>
                                        <p:attrNameLst>
                                          <p:attrName>r</p:attrName>
                                        </p:attrNameLst>
                                      </p:cBhvr>
                                    </p:animRot>
                                    <p:animRot by="-240000">
                                      <p:cBhvr>
                                        <p:cTn id="21" dur="200" fill="hold">
                                          <p:stCondLst>
                                            <p:cond delay="600"/>
                                          </p:stCondLst>
                                        </p:cTn>
                                        <p:tgtEl>
                                          <p:spTgt spid="3">
                                            <p:txEl>
                                              <p:pRg st="2" end="2"/>
                                            </p:txEl>
                                          </p:spTgt>
                                        </p:tgtEl>
                                        <p:attrNameLst>
                                          <p:attrName>r</p:attrName>
                                        </p:attrNameLst>
                                      </p:cBhvr>
                                    </p:animRot>
                                    <p:animRot by="120000">
                                      <p:cBhvr>
                                        <p:cTn id="22" dur="200" fill="hold">
                                          <p:stCondLst>
                                            <p:cond delay="800"/>
                                          </p:stCondLst>
                                        </p:cTn>
                                        <p:tgtEl>
                                          <p:spTgt spid="3">
                                            <p:txEl>
                                              <p:pRg st="2" end="2"/>
                                            </p:txEl>
                                          </p:spTgt>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3">
                                            <p:txEl>
                                              <p:pRg st="3" end="3"/>
                                            </p:txEl>
                                          </p:spTgt>
                                        </p:tgtEl>
                                        <p:attrNameLst>
                                          <p:attrName>r</p:attrName>
                                        </p:attrNameLst>
                                      </p:cBhvr>
                                    </p:animRot>
                                    <p:animRot by="-240000">
                                      <p:cBhvr>
                                        <p:cTn id="25" dur="200" fill="hold">
                                          <p:stCondLst>
                                            <p:cond delay="200"/>
                                          </p:stCondLst>
                                        </p:cTn>
                                        <p:tgtEl>
                                          <p:spTgt spid="3">
                                            <p:txEl>
                                              <p:pRg st="3" end="3"/>
                                            </p:txEl>
                                          </p:spTgt>
                                        </p:tgtEl>
                                        <p:attrNameLst>
                                          <p:attrName>r</p:attrName>
                                        </p:attrNameLst>
                                      </p:cBhvr>
                                    </p:animRot>
                                    <p:animRot by="240000">
                                      <p:cBhvr>
                                        <p:cTn id="26" dur="200" fill="hold">
                                          <p:stCondLst>
                                            <p:cond delay="400"/>
                                          </p:stCondLst>
                                        </p:cTn>
                                        <p:tgtEl>
                                          <p:spTgt spid="3">
                                            <p:txEl>
                                              <p:pRg st="3" end="3"/>
                                            </p:txEl>
                                          </p:spTgt>
                                        </p:tgtEl>
                                        <p:attrNameLst>
                                          <p:attrName>r</p:attrName>
                                        </p:attrNameLst>
                                      </p:cBhvr>
                                    </p:animRot>
                                    <p:animRot by="-240000">
                                      <p:cBhvr>
                                        <p:cTn id="27" dur="200" fill="hold">
                                          <p:stCondLst>
                                            <p:cond delay="600"/>
                                          </p:stCondLst>
                                        </p:cTn>
                                        <p:tgtEl>
                                          <p:spTgt spid="3">
                                            <p:txEl>
                                              <p:pRg st="3" end="3"/>
                                            </p:txEl>
                                          </p:spTgt>
                                        </p:tgtEl>
                                        <p:attrNameLst>
                                          <p:attrName>r</p:attrName>
                                        </p:attrNameLst>
                                      </p:cBhvr>
                                    </p:animRot>
                                    <p:animRot by="120000">
                                      <p:cBhvr>
                                        <p:cTn id="28" dur="200" fill="hold">
                                          <p:stCondLst>
                                            <p:cond delay="800"/>
                                          </p:stCondLst>
                                        </p:cTn>
                                        <p:tgtEl>
                                          <p:spTgt spid="3">
                                            <p:txEl>
                                              <p:pRg st="3" end="3"/>
                                            </p:txEl>
                                          </p:spTgt>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3">
                                            <p:txEl>
                                              <p:pRg st="4" end="4"/>
                                            </p:txEl>
                                          </p:spTgt>
                                        </p:tgtEl>
                                        <p:attrNameLst>
                                          <p:attrName>r</p:attrName>
                                        </p:attrNameLst>
                                      </p:cBhvr>
                                    </p:animRot>
                                    <p:animRot by="-240000">
                                      <p:cBhvr>
                                        <p:cTn id="31" dur="200" fill="hold">
                                          <p:stCondLst>
                                            <p:cond delay="200"/>
                                          </p:stCondLst>
                                        </p:cTn>
                                        <p:tgtEl>
                                          <p:spTgt spid="3">
                                            <p:txEl>
                                              <p:pRg st="4" end="4"/>
                                            </p:txEl>
                                          </p:spTgt>
                                        </p:tgtEl>
                                        <p:attrNameLst>
                                          <p:attrName>r</p:attrName>
                                        </p:attrNameLst>
                                      </p:cBhvr>
                                    </p:animRot>
                                    <p:animRot by="240000">
                                      <p:cBhvr>
                                        <p:cTn id="32" dur="200" fill="hold">
                                          <p:stCondLst>
                                            <p:cond delay="400"/>
                                          </p:stCondLst>
                                        </p:cTn>
                                        <p:tgtEl>
                                          <p:spTgt spid="3">
                                            <p:txEl>
                                              <p:pRg st="4" end="4"/>
                                            </p:txEl>
                                          </p:spTgt>
                                        </p:tgtEl>
                                        <p:attrNameLst>
                                          <p:attrName>r</p:attrName>
                                        </p:attrNameLst>
                                      </p:cBhvr>
                                    </p:animRot>
                                    <p:animRot by="-240000">
                                      <p:cBhvr>
                                        <p:cTn id="33" dur="200" fill="hold">
                                          <p:stCondLst>
                                            <p:cond delay="600"/>
                                          </p:stCondLst>
                                        </p:cTn>
                                        <p:tgtEl>
                                          <p:spTgt spid="3">
                                            <p:txEl>
                                              <p:pRg st="4" end="4"/>
                                            </p:txEl>
                                          </p:spTgt>
                                        </p:tgtEl>
                                        <p:attrNameLst>
                                          <p:attrName>r</p:attrName>
                                        </p:attrNameLst>
                                      </p:cBhvr>
                                    </p:animRot>
                                    <p:animRot by="120000">
                                      <p:cBhvr>
                                        <p:cTn id="34" dur="200" fill="hold">
                                          <p:stCondLst>
                                            <p:cond delay="800"/>
                                          </p:stCondLst>
                                        </p:cTn>
                                        <p:tgtEl>
                                          <p:spTgt spid="3">
                                            <p:txEl>
                                              <p:pRg st="4" end="4"/>
                                            </p:txEl>
                                          </p:spTgt>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000"/>
                                        <p:tgtEl>
                                          <p:spTgt spid="4"/>
                                        </p:tgtEl>
                                      </p:cBhvr>
                                    </p:animEffect>
                                    <p:anim calcmode="lin" valueType="num">
                                      <p:cBhvr>
                                        <p:cTn id="40" dur="2000" fill="hold"/>
                                        <p:tgtEl>
                                          <p:spTgt spid="4"/>
                                        </p:tgtEl>
                                        <p:attrNameLst>
                                          <p:attrName>ppt_w</p:attrName>
                                        </p:attrNameLst>
                                      </p:cBhvr>
                                      <p:tavLst>
                                        <p:tav tm="0" fmla="#ppt_w*sin(2.5*pi*$)">
                                          <p:val>
                                            <p:fltVal val="0"/>
                                          </p:val>
                                        </p:tav>
                                        <p:tav tm="100000">
                                          <p:val>
                                            <p:fltVal val="1"/>
                                          </p:val>
                                        </p:tav>
                                      </p:tavLst>
                                    </p:anim>
                                    <p:anim calcmode="lin" valueType="num">
                                      <p:cBhvr>
                                        <p:cTn id="41"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 Key Characteristics </a:t>
            </a:r>
            <a:r>
              <a:rPr lang="en-GB" sz="2000" b="0" dirty="0"/>
              <a:t>(1 of 3)</a:t>
            </a:r>
            <a:endParaRPr lang="en-US" sz="2000" b="0" dirty="0"/>
          </a:p>
        </p:txBody>
      </p:sp>
      <p:sp>
        <p:nvSpPr>
          <p:cNvPr id="3" name="Text Placeholder 2"/>
          <p:cNvSpPr>
            <a:spLocks noGrp="1"/>
          </p:cNvSpPr>
          <p:nvPr>
            <p:ph idx="1"/>
          </p:nvPr>
        </p:nvSpPr>
        <p:spPr/>
        <p:txBody>
          <a:bodyPr/>
          <a:lstStyle/>
          <a:p>
            <a:r>
              <a:rPr lang="en-US" altLang="en-US" sz="2400" b="1" dirty="0"/>
              <a:t>On-demand self-service</a:t>
            </a:r>
          </a:p>
          <a:p>
            <a:pPr lvl="1"/>
            <a:r>
              <a:rPr lang="en-US" altLang="en-US" sz="2400" dirty="0"/>
              <a:t>Consumers can obtain, configure and deploy cloud services without help from provider.</a:t>
            </a:r>
          </a:p>
          <a:p>
            <a:r>
              <a:rPr lang="en-US" altLang="en-US" sz="2400" b="1" dirty="0"/>
              <a:t>Broad network access</a:t>
            </a:r>
          </a:p>
          <a:p>
            <a:pPr lvl="1"/>
            <a:r>
              <a:rPr lang="en-US" altLang="en-US" sz="2400" dirty="0"/>
              <a:t>Accessible from anywhere, from any standardized platform </a:t>
            </a:r>
            <a:r>
              <a:rPr lang="fr-FR" altLang="en-US" sz="2400" dirty="0"/>
              <a:t>(e.g. desktop computers, laptops, mobile devices).</a:t>
            </a:r>
            <a:endParaRPr lang="en-GB" altLang="en-US" sz="2400" dirty="0"/>
          </a:p>
        </p:txBody>
      </p:sp>
      <p:sp>
        <p:nvSpPr>
          <p:cNvPr id="4" name="Slide Number Placeholder 3">
            <a:extLst>
              <a:ext uri="{FF2B5EF4-FFF2-40B4-BE49-F238E27FC236}">
                <a16:creationId xmlns:a16="http://schemas.microsoft.com/office/drawing/2014/main" id="{87A3B3FE-A2B0-4288-9C57-2C6959C2D32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30944128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arn(inVertical)">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 Key Characteristics </a:t>
            </a:r>
            <a:r>
              <a:rPr lang="en-GB" sz="2000" b="0" dirty="0"/>
              <a:t>(2 of 3)</a:t>
            </a:r>
            <a:endParaRPr lang="en-US" sz="2000" dirty="0"/>
          </a:p>
        </p:txBody>
      </p:sp>
      <p:sp>
        <p:nvSpPr>
          <p:cNvPr id="3" name="Text Placeholder 2"/>
          <p:cNvSpPr>
            <a:spLocks noGrp="1"/>
          </p:cNvSpPr>
          <p:nvPr>
            <p:ph idx="1"/>
          </p:nvPr>
        </p:nvSpPr>
        <p:spPr/>
        <p:txBody>
          <a:bodyPr/>
          <a:lstStyle/>
          <a:p>
            <a:r>
              <a:rPr lang="en-US" altLang="en-US" sz="2400" b="1" dirty="0"/>
              <a:t>Resource pooling</a:t>
            </a:r>
          </a:p>
          <a:p>
            <a:pPr lvl="1"/>
            <a:r>
              <a:rPr lang="en-US" altLang="en-US" sz="2400" dirty="0"/>
              <a:t>Provider’s computing resources are pooled to serve multiple consumers, with different physical and virtual resources dynamically assigned and reassigned according to consumer demand.</a:t>
            </a:r>
          </a:p>
          <a:p>
            <a:pPr lvl="1"/>
            <a:r>
              <a:rPr lang="en-US" altLang="en-US" sz="2400" dirty="0"/>
              <a:t> Examples of resources include storage, processing, memory, and network bandwidth.</a:t>
            </a:r>
            <a:endParaRPr lang="en-GB" altLang="en-US" sz="2400" dirty="0"/>
          </a:p>
        </p:txBody>
      </p:sp>
      <p:sp>
        <p:nvSpPr>
          <p:cNvPr id="4" name="Slide Number Placeholder 3">
            <a:extLst>
              <a:ext uri="{FF2B5EF4-FFF2-40B4-BE49-F238E27FC236}">
                <a16:creationId xmlns:a16="http://schemas.microsoft.com/office/drawing/2014/main" id="{04B621EE-0351-425B-A5D8-D5A5DDBF85F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101094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 Key Characteristics </a:t>
            </a:r>
            <a:r>
              <a:rPr lang="en-GB" sz="2000" b="0" dirty="0"/>
              <a:t>(3 of 3)</a:t>
            </a:r>
            <a:endParaRPr lang="en-US" sz="2000" b="0" dirty="0"/>
          </a:p>
        </p:txBody>
      </p:sp>
      <p:sp>
        <p:nvSpPr>
          <p:cNvPr id="3" name="Text Placeholder 2"/>
          <p:cNvSpPr>
            <a:spLocks noGrp="1"/>
          </p:cNvSpPr>
          <p:nvPr>
            <p:ph idx="1"/>
          </p:nvPr>
        </p:nvSpPr>
        <p:spPr/>
        <p:txBody>
          <a:bodyPr/>
          <a:lstStyle/>
          <a:p>
            <a:r>
              <a:rPr lang="en-US" altLang="en-US" sz="2400" b="1" dirty="0"/>
              <a:t>Rapid elasticity</a:t>
            </a:r>
          </a:p>
          <a:p>
            <a:pPr lvl="1"/>
            <a:r>
              <a:rPr lang="en-US" altLang="en-US" sz="2400" dirty="0"/>
              <a:t>Provider’s capacity caters for customer’s spikes in demand and reduces risk of outages and service interruptions. Capacity can be automated to scale rapidly based on demand.</a:t>
            </a:r>
          </a:p>
          <a:p>
            <a:r>
              <a:rPr lang="en-US" altLang="en-US" sz="2400" b="1" dirty="0"/>
              <a:t>Measured service</a:t>
            </a:r>
          </a:p>
          <a:p>
            <a:pPr lvl="1"/>
            <a:r>
              <a:rPr lang="en-US" altLang="en-US" sz="2400" dirty="0"/>
              <a:t>Provider uses a metering capability to measure usage of service (e.g. storage, processing, bandwidth, and active user accounts).</a:t>
            </a:r>
          </a:p>
        </p:txBody>
      </p:sp>
      <p:sp>
        <p:nvSpPr>
          <p:cNvPr id="4" name="Slide Number Placeholder 3">
            <a:extLst>
              <a:ext uri="{FF2B5EF4-FFF2-40B4-BE49-F238E27FC236}">
                <a16:creationId xmlns:a16="http://schemas.microsoft.com/office/drawing/2014/main" id="{381D127F-9780-4AE7-A20F-23DCD4DA22C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5901496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arn(inVertical)">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GB" dirty="0"/>
              <a:t>Cloud Computing –Service Models</a:t>
            </a:r>
            <a:endParaRPr lang="en-US" dirty="0"/>
          </a:p>
        </p:txBody>
      </p:sp>
      <p:sp>
        <p:nvSpPr>
          <p:cNvPr id="5" name="Content Placeholder 4">
            <a:extLst>
              <a:ext uri="{FF2B5EF4-FFF2-40B4-BE49-F238E27FC236}">
                <a16:creationId xmlns:a16="http://schemas.microsoft.com/office/drawing/2014/main" id="{5F3203CA-2356-DD05-29DD-8B3385243FAF}"/>
              </a:ext>
            </a:extLst>
          </p:cNvPr>
          <p:cNvSpPr>
            <a:spLocks noGrp="1"/>
          </p:cNvSpPr>
          <p:nvPr>
            <p:ph idx="1"/>
          </p:nvPr>
        </p:nvSpPr>
        <p:spPr>
          <a:xfrm>
            <a:off x="783005" y="2126457"/>
            <a:ext cx="5427296" cy="3800208"/>
          </a:xfrm>
        </p:spPr>
        <p:txBody>
          <a:bodyPr/>
          <a:lstStyle/>
          <a:p>
            <a:r>
              <a:rPr lang="en-US" dirty="0"/>
              <a:t>Cloud computing service models include:</a:t>
            </a:r>
          </a:p>
          <a:p>
            <a:pPr lvl="1"/>
            <a:r>
              <a:rPr lang="en-US" altLang="en-US" sz="2400" b="1" dirty="0"/>
              <a:t>Software as a Service (SaaS)</a:t>
            </a:r>
          </a:p>
          <a:p>
            <a:pPr lvl="1"/>
            <a:r>
              <a:rPr lang="en-US" altLang="en-US" sz="2400" b="1" dirty="0"/>
              <a:t>Platform as a Service (PaaS)</a:t>
            </a:r>
          </a:p>
          <a:p>
            <a:pPr lvl="1"/>
            <a:r>
              <a:rPr lang="en-US" altLang="en-US" sz="2400" b="1" dirty="0"/>
              <a:t>Infrastructure as a Service (IaaS)</a:t>
            </a:r>
          </a:p>
          <a:p>
            <a:pPr lvl="1"/>
            <a:endParaRPr lang="en-US" altLang="en-US" sz="2800" b="1" dirty="0"/>
          </a:p>
          <a:p>
            <a:pPr lvl="1"/>
            <a:endParaRPr lang="en-US" altLang="en-US" sz="2800" b="1" dirty="0"/>
          </a:p>
          <a:p>
            <a:pPr lvl="1"/>
            <a:endParaRPr lang="en-US" altLang="en-US" sz="2800" b="1" dirty="0"/>
          </a:p>
          <a:p>
            <a:pPr lvl="1"/>
            <a:endParaRPr lang="en-US" dirty="0"/>
          </a:p>
        </p:txBody>
      </p:sp>
      <p:sp>
        <p:nvSpPr>
          <p:cNvPr id="3" name="Slide Number Placeholder 2">
            <a:extLst>
              <a:ext uri="{FF2B5EF4-FFF2-40B4-BE49-F238E27FC236}">
                <a16:creationId xmlns:a16="http://schemas.microsoft.com/office/drawing/2014/main" id="{CF8F31DF-DDA7-40E8-BF93-3AE0568D204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pic>
        <p:nvPicPr>
          <p:cNvPr id="4" name="Picture 2" descr="Services are split in either managed by organization or managed by a provider. The services are from top to bottom as follows. Applications, data, runtime, middleware, operating system, virtualization, servers, storage and networking. The packaged software manages all services such as applications, data, runtime, middleware, operating system, virtualization, servers, storage and networking by organization. The infrastructure as a service manages applications, data, runtime, middleware and operating system by organization, and manages virtualization, servers, storage and networking by provider. The platform as a service manages by organization only the applications and data, and the rest is managed by provider, that is runtime, middleware, operating system, virtualization, servers, storage and networking. The software as a service manages all services by provider: applications, data, runtime, middleware, operating system, virtualization, servers, storage, and networking."/>
          <p:cNvPicPr>
            <a:picLocks noChangeAspect="1" noChangeArrowheads="1"/>
          </p:cNvPicPr>
          <p:nvPr/>
        </p:nvPicPr>
        <p:blipFill rotWithShape="1">
          <a:blip r:embed="rId3">
            <a:extLst>
              <a:ext uri="{28A0092B-C50C-407E-A947-70E740481C1C}">
                <a14:useLocalDpi xmlns:a14="http://schemas.microsoft.com/office/drawing/2010/main" val="0"/>
              </a:ext>
            </a:extLst>
          </a:blip>
          <a:srcRect l="22064" t="12713" r="23645" b="9688"/>
          <a:stretch/>
        </p:blipFill>
        <p:spPr bwMode="auto">
          <a:xfrm>
            <a:off x="6096000" y="1771649"/>
            <a:ext cx="5606294" cy="4504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58134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Computing Benefits and Risks</a:t>
            </a:r>
            <a:endParaRPr lang="nb-NO" dirty="0"/>
          </a:p>
        </p:txBody>
      </p:sp>
      <p:graphicFrame>
        <p:nvGraphicFramePr>
          <p:cNvPr id="3" name="Table 2"/>
          <p:cNvGraphicFramePr>
            <a:graphicFrameLocks noGrp="1"/>
          </p:cNvGraphicFramePr>
          <p:nvPr/>
        </p:nvGraphicFramePr>
        <p:xfrm>
          <a:off x="1524652" y="2820813"/>
          <a:ext cx="8128000" cy="2743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r>
                        <a:rPr lang="nb-NO" dirty="0"/>
                        <a:t>Benefits</a:t>
                      </a:r>
                    </a:p>
                  </a:txBody>
                  <a:tcPr/>
                </a:tc>
                <a:tc>
                  <a:txBody>
                    <a:bodyPr/>
                    <a:lstStyle/>
                    <a:p>
                      <a:r>
                        <a:rPr lang="nb-NO" dirty="0"/>
                        <a:t>Risks</a:t>
                      </a:r>
                    </a:p>
                  </a:txBody>
                  <a:tcPr/>
                </a:tc>
                <a:extLst>
                  <a:ext uri="{0D108BD9-81ED-4DB2-BD59-A6C34878D82A}">
                    <a16:rowId xmlns:a16="http://schemas.microsoft.com/office/drawing/2014/main" val="10000"/>
                  </a:ext>
                </a:extLst>
              </a:tr>
              <a:tr h="370840">
                <a:tc>
                  <a:txBody>
                    <a:bodyPr/>
                    <a:lstStyle/>
                    <a:p>
                      <a:pPr marL="285750" indent="-285750">
                        <a:buFont typeface="Arial" panose="020B0604020202020204" pitchFamily="34" charset="0"/>
                        <a:buChar char="•"/>
                      </a:pPr>
                      <a:r>
                        <a:rPr lang="en-US" sz="1800" dirty="0"/>
                        <a:t>Cost reduction</a:t>
                      </a:r>
                    </a:p>
                    <a:p>
                      <a:pPr marL="285750" indent="-285750">
                        <a:buFont typeface="Arial" panose="020B0604020202020204" pitchFamily="34" charset="0"/>
                        <a:buChar char="•"/>
                      </a:pPr>
                      <a:r>
                        <a:rPr lang="en-US" sz="1800" dirty="0"/>
                        <a:t>Scalability/agility</a:t>
                      </a:r>
                    </a:p>
                    <a:p>
                      <a:pPr marL="285750" indent="-285750">
                        <a:buFont typeface="Arial" panose="020B0604020202020204" pitchFamily="34" charset="0"/>
                        <a:buChar char="•"/>
                      </a:pPr>
                      <a:r>
                        <a:rPr lang="en-US" sz="1800" dirty="0"/>
                        <a:t>Improved security</a:t>
                      </a:r>
                    </a:p>
                    <a:p>
                      <a:pPr marL="285750" indent="-285750">
                        <a:buFont typeface="Arial" panose="020B0604020202020204" pitchFamily="34" charset="0"/>
                        <a:buChar char="•"/>
                      </a:pPr>
                      <a:r>
                        <a:rPr lang="en-US" sz="1800" dirty="0"/>
                        <a:t>Access to new technologies</a:t>
                      </a:r>
                    </a:p>
                    <a:p>
                      <a:pPr marL="285750" indent="-285750">
                        <a:buFont typeface="Arial" panose="020B0604020202020204" pitchFamily="34" charset="0"/>
                        <a:buChar char="•"/>
                      </a:pPr>
                      <a:r>
                        <a:rPr lang="en-US" sz="1800" dirty="0"/>
                        <a:t>Large-scale prototyping</a:t>
                      </a:r>
                    </a:p>
                    <a:p>
                      <a:pPr marL="285750" indent="-285750">
                        <a:buFont typeface="Arial" panose="020B0604020202020204" pitchFamily="34" charset="0"/>
                        <a:buChar char="•"/>
                      </a:pPr>
                      <a:r>
                        <a:rPr lang="en-US" sz="1800" dirty="0"/>
                        <a:t>More flexible working practices</a:t>
                      </a:r>
                    </a:p>
                    <a:p>
                      <a:pPr marL="285750" indent="-285750">
                        <a:buFont typeface="Arial" panose="020B0604020202020204" pitchFamily="34" charset="0"/>
                        <a:buChar char="•"/>
                      </a:pPr>
                      <a:r>
                        <a:rPr lang="en-US" sz="1800" dirty="0"/>
                        <a:t>Increased competitiveness</a:t>
                      </a:r>
                    </a:p>
                  </a:txBody>
                  <a:tcPr/>
                </a:tc>
                <a:tc>
                  <a:txBody>
                    <a:bodyPr/>
                    <a:lstStyle/>
                    <a:p>
                      <a:pPr marL="285750" indent="-285750">
                        <a:buFont typeface="Arial" panose="020B0604020202020204" pitchFamily="34" charset="0"/>
                        <a:buChar char="•"/>
                      </a:pPr>
                      <a:r>
                        <a:rPr lang="en-US" noProof="0" dirty="0"/>
                        <a:t>Network dependency</a:t>
                      </a:r>
                    </a:p>
                    <a:p>
                      <a:pPr marL="285750" indent="-285750">
                        <a:buFont typeface="Arial" panose="020B0604020202020204" pitchFamily="34" charset="0"/>
                        <a:buChar char="•"/>
                      </a:pPr>
                      <a:r>
                        <a:rPr lang="en-US" noProof="0" dirty="0"/>
                        <a:t>System dependency</a:t>
                      </a:r>
                    </a:p>
                    <a:p>
                      <a:pPr marL="285750" indent="-285750">
                        <a:buFont typeface="Arial" panose="020B0604020202020204" pitchFamily="34" charset="0"/>
                        <a:buChar char="•"/>
                      </a:pPr>
                      <a:r>
                        <a:rPr lang="en-US" noProof="0" dirty="0"/>
                        <a:t>Cloud provider</a:t>
                      </a:r>
                      <a:r>
                        <a:rPr lang="en-US" baseline="0" noProof="0" dirty="0"/>
                        <a:t> dependency</a:t>
                      </a:r>
                    </a:p>
                    <a:p>
                      <a:pPr marL="285750" indent="-285750">
                        <a:buFont typeface="Arial" panose="020B0604020202020204" pitchFamily="34" charset="0"/>
                        <a:buChar char="•"/>
                      </a:pPr>
                      <a:r>
                        <a:rPr lang="en-US" baseline="0" noProof="0" dirty="0"/>
                        <a:t>Lack of control over the data</a:t>
                      </a:r>
                    </a:p>
                    <a:p>
                      <a:pPr marL="285750" indent="-285750">
                        <a:buFont typeface="Arial" panose="020B0604020202020204" pitchFamily="34" charset="0"/>
                        <a:buChar char="•"/>
                      </a:pPr>
                      <a:r>
                        <a:rPr lang="en-US" baseline="0" noProof="0" dirty="0"/>
                        <a:t>Lack of intervenability</a:t>
                      </a:r>
                    </a:p>
                    <a:p>
                      <a:pPr marL="285750" indent="-285750">
                        <a:buFont typeface="Arial" panose="020B0604020202020204" pitchFamily="34" charset="0"/>
                        <a:buChar char="•"/>
                      </a:pPr>
                      <a:r>
                        <a:rPr lang="en-US" baseline="0" noProof="0" dirty="0"/>
                        <a:t>Lack of transparency</a:t>
                      </a:r>
                    </a:p>
                  </a:txBody>
                  <a:tcPr/>
                </a:tc>
                <a:extLst>
                  <a:ext uri="{0D108BD9-81ED-4DB2-BD59-A6C34878D82A}">
                    <a16:rowId xmlns:a16="http://schemas.microsoft.com/office/drawing/2014/main" val="10001"/>
                  </a:ext>
                </a:extLst>
              </a:tr>
            </a:tbl>
          </a:graphicData>
        </a:graphic>
      </p:graphicFrame>
      <p:sp>
        <p:nvSpPr>
          <p:cNvPr id="4" name="Slide Number Placeholder 3">
            <a:extLst>
              <a:ext uri="{FF2B5EF4-FFF2-40B4-BE49-F238E27FC236}">
                <a16:creationId xmlns:a16="http://schemas.microsoft.com/office/drawing/2014/main" id="{B266097C-EAE0-42C6-9C89-F59263BB864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937662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a:t>Components of a D</a:t>
            </a:r>
            <a:r>
              <a:rPr lang="en-GB" sz="100" dirty="0"/>
              <a:t> </a:t>
            </a:r>
            <a:r>
              <a:rPr lang="en-GB" dirty="0"/>
              <a:t>B</a:t>
            </a:r>
            <a:r>
              <a:rPr lang="en-GB" sz="100" dirty="0"/>
              <a:t> </a:t>
            </a:r>
            <a:r>
              <a:rPr lang="en-GB" dirty="0"/>
              <a:t>M</a:t>
            </a:r>
            <a:r>
              <a:rPr lang="en-GB" sz="100" dirty="0"/>
              <a:t> </a:t>
            </a:r>
            <a:r>
              <a:rPr lang="en-GB" dirty="0"/>
              <a:t>S</a:t>
            </a:r>
            <a:endParaRPr lang="nb-NO" dirty="0"/>
          </a:p>
        </p:txBody>
      </p:sp>
    </p:spTree>
    <p:extLst>
      <p:ext uri="{BB962C8B-B14F-4D97-AF65-F5344CB8AC3E}">
        <p14:creationId xmlns:p14="http://schemas.microsoft.com/office/powerpoint/2010/main" val="720244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DBMS Basics</a:t>
            </a:r>
          </a:p>
        </p:txBody>
      </p:sp>
      <p:sp>
        <p:nvSpPr>
          <p:cNvPr id="3" name="Content Placeholder 2"/>
          <p:cNvSpPr>
            <a:spLocks noGrp="1"/>
          </p:cNvSpPr>
          <p:nvPr>
            <p:ph idx="1"/>
          </p:nvPr>
        </p:nvSpPr>
        <p:spPr/>
        <p:txBody>
          <a:bodyPr/>
          <a:lstStyle/>
          <a:p>
            <a:r>
              <a:rPr lang="en-US" dirty="0"/>
              <a:t>Why do we need a database System? </a:t>
            </a:r>
            <a:r>
              <a:rPr lang="en-US" dirty="0">
                <a:sym typeface="Wingdings" panose="05000000000000000000" pitchFamily="2" charset="2"/>
              </a:rPr>
              <a:t> </a:t>
            </a:r>
            <a:r>
              <a:rPr lang="en-US" dirty="0"/>
              <a:t>To store and retrieve data</a:t>
            </a:r>
          </a:p>
          <a:p>
            <a:r>
              <a:rPr lang="en-US" dirty="0"/>
              <a:t>A database is a collection of your data stored in a computer</a:t>
            </a:r>
          </a:p>
          <a:p>
            <a:r>
              <a:rPr lang="en-US" dirty="0"/>
              <a:t>A DBMS (Database Management System) is a software that manages databases </a:t>
            </a:r>
          </a:p>
          <a:p>
            <a:r>
              <a:rPr lang="en-US" dirty="0"/>
              <a:t>It answers </a:t>
            </a:r>
            <a:r>
              <a:rPr lang="en-US" b="1" dirty="0">
                <a:solidFill>
                  <a:schemeClr val="accent1">
                    <a:lumMod val="75000"/>
                  </a:schemeClr>
                </a:solidFill>
              </a:rPr>
              <a:t>queries</a:t>
            </a:r>
            <a:r>
              <a:rPr lang="en-US" dirty="0">
                <a:solidFill>
                  <a:schemeClr val="accent1">
                    <a:lumMod val="75000"/>
                  </a:schemeClr>
                </a:solidFill>
              </a:rPr>
              <a:t> </a:t>
            </a:r>
            <a:r>
              <a:rPr lang="en-US" dirty="0"/>
              <a:t>fast</a:t>
            </a:r>
          </a:p>
          <a:p>
            <a:r>
              <a:rPr lang="en-US" dirty="0"/>
              <a:t>It </a:t>
            </a:r>
            <a:r>
              <a:rPr lang="en-US" b="1" dirty="0">
                <a:solidFill>
                  <a:schemeClr val="accent1">
                    <a:lumMod val="75000"/>
                  </a:schemeClr>
                </a:solidFill>
              </a:rPr>
              <a:t>recovers</a:t>
            </a:r>
            <a:r>
              <a:rPr lang="en-US" b="1" dirty="0"/>
              <a:t> </a:t>
            </a:r>
            <a:r>
              <a:rPr lang="en-US" dirty="0"/>
              <a:t>from crash</a:t>
            </a:r>
          </a:p>
          <a:p>
            <a:r>
              <a:rPr lang="en-US" dirty="0"/>
              <a:t>Queries (from multiple users) can execute </a:t>
            </a:r>
            <a:r>
              <a:rPr lang="en-US" b="1" dirty="0">
                <a:solidFill>
                  <a:schemeClr val="accent1">
                    <a:lumMod val="75000"/>
                  </a:schemeClr>
                </a:solidFill>
              </a:rPr>
              <a:t>concurrently</a:t>
            </a:r>
            <a:r>
              <a:rPr lang="en-US" dirty="0">
                <a:solidFill>
                  <a:schemeClr val="accent1">
                    <a:lumMod val="75000"/>
                  </a:schemeClr>
                </a:solidFill>
              </a:rPr>
              <a:t> </a:t>
            </a:r>
            <a:r>
              <a:rPr lang="en-US" dirty="0"/>
              <a:t>without affecting each other</a:t>
            </a:r>
          </a:p>
          <a:p>
            <a:endParaRPr lang="en-US" dirty="0"/>
          </a:p>
          <a:p>
            <a:endParaRPr lang="en-US" dirty="0"/>
          </a:p>
        </p:txBody>
      </p:sp>
    </p:spTree>
    <p:extLst>
      <p:ext uri="{BB962C8B-B14F-4D97-AF65-F5344CB8AC3E}">
        <p14:creationId xmlns:p14="http://schemas.microsoft.com/office/powerpoint/2010/main" val="2745386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GB" dirty="0"/>
              <a:t>Components of a D</a:t>
            </a:r>
            <a:r>
              <a:rPr lang="en-GB" sz="100" dirty="0"/>
              <a:t> </a:t>
            </a:r>
            <a:r>
              <a:rPr lang="en-GB" dirty="0"/>
              <a:t>B</a:t>
            </a:r>
            <a:r>
              <a:rPr lang="en-GB" sz="100" dirty="0"/>
              <a:t> </a:t>
            </a:r>
            <a:r>
              <a:rPr lang="en-GB" dirty="0"/>
              <a:t>M</a:t>
            </a:r>
            <a:r>
              <a:rPr lang="en-GB" sz="100" dirty="0"/>
              <a:t> </a:t>
            </a:r>
            <a:r>
              <a:rPr lang="en-GB" dirty="0"/>
              <a:t>S</a:t>
            </a:r>
            <a:endParaRPr lang="en-US" sz="2000" b="0" dirty="0"/>
          </a:p>
        </p:txBody>
      </p:sp>
      <p:pic>
        <p:nvPicPr>
          <p:cNvPr id="5" name="Picture 6" descr="Diagram that illustrates the major software components of a database management system environment and their interactions. The database management system interfaces with other software components, such as user queries and access methods represented by file management techniques for storing and retrieving data records. The diagram has the following major categories from left to right. Programmers, users and database administrators or D B A. The programmers manage the application programs, the data manipulation language or D M L preprocessor and program object code. The users manage queries through the query processor, the database manager and the file manager. The database administrators manage the data definition language or D D L compiler, the catalog manager and the file manager. The file manager contains access methods and system buffers for the database and system catalog. There is communication between the programmers D M L preprocessor, the users query processor and the database administrators catalog manager. Also, there is interaction between the programmers program object code, the users database manager and the database administrators catalog manager. The database management system includes the interactions between the programmers, users and database administrato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499903" y="1905478"/>
            <a:ext cx="5119766" cy="4691085"/>
          </a:xfrm>
          <a:prstGeom prst="rect">
            <a:avLst/>
          </a:prstGeom>
          <a:noFill/>
          <a:ln>
            <a:noFill/>
          </a:ln>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413876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a D</a:t>
            </a:r>
            <a:r>
              <a:rPr lang="en-GB" sz="100" dirty="0"/>
              <a:t> </a:t>
            </a:r>
            <a:r>
              <a:rPr lang="en-GB" dirty="0"/>
              <a:t>B</a:t>
            </a:r>
            <a:r>
              <a:rPr lang="en-GB" sz="100" dirty="0"/>
              <a:t> </a:t>
            </a:r>
            <a:r>
              <a:rPr lang="en-GB" dirty="0"/>
              <a:t>M</a:t>
            </a:r>
            <a:r>
              <a:rPr lang="en-GB" sz="100" dirty="0"/>
              <a:t> </a:t>
            </a:r>
            <a:r>
              <a:rPr lang="en-GB" dirty="0"/>
              <a:t>S</a:t>
            </a:r>
            <a:endParaRPr lang="en-US" sz="2000" b="0" dirty="0"/>
          </a:p>
        </p:txBody>
      </p:sp>
      <p:sp>
        <p:nvSpPr>
          <p:cNvPr id="3" name="Text Placeholder 2"/>
          <p:cNvSpPr>
            <a:spLocks noGrp="1"/>
          </p:cNvSpPr>
          <p:nvPr>
            <p:ph idx="1"/>
          </p:nvPr>
        </p:nvSpPr>
        <p:spPr/>
        <p:txBody>
          <a:bodyPr/>
          <a:lstStyle/>
          <a:p>
            <a:r>
              <a:rPr lang="en-US" altLang="en-US" sz="2400" b="1" dirty="0"/>
              <a:t>Query processor </a:t>
            </a:r>
            <a:r>
              <a:rPr lang="en-US" altLang="en-US" sz="2400" dirty="0"/>
              <a:t>is a major DBMS component that transforms queries into a series of low-level instructions directed to the database manager. </a:t>
            </a:r>
          </a:p>
          <a:p>
            <a:r>
              <a:rPr lang="en-US" altLang="en-US" sz="2400" b="1" dirty="0"/>
              <a:t>Database manager (DM) </a:t>
            </a:r>
            <a:r>
              <a:rPr lang="en-US" altLang="en-US" sz="2400" dirty="0"/>
              <a:t>interfaces with user-submitted application programs and queries. </a:t>
            </a:r>
          </a:p>
          <a:p>
            <a:pPr lvl="1"/>
            <a:r>
              <a:rPr lang="en-US" altLang="en-US" sz="2400" dirty="0"/>
              <a:t>The DM examines the external and conceptual schemas to determine what conceptual records are required to satisfy the request. </a:t>
            </a:r>
          </a:p>
          <a:p>
            <a:pPr lvl="1"/>
            <a:r>
              <a:rPr lang="en-US" altLang="en-US" sz="2400" dirty="0"/>
              <a:t>The DM then places a call to the file manager to perform the request.</a:t>
            </a:r>
          </a:p>
        </p:txBody>
      </p:sp>
      <p:sp>
        <p:nvSpPr>
          <p:cNvPr id="4" name="Slide Number Placeholder 3">
            <a:extLst>
              <a:ext uri="{FF2B5EF4-FFF2-40B4-BE49-F238E27FC236}">
                <a16:creationId xmlns:a16="http://schemas.microsoft.com/office/drawing/2014/main" id="{B6417CD0-0F56-4C5E-80C7-2E55B80FAA9E}"/>
              </a:ext>
            </a:extLst>
          </p:cNvPr>
          <p:cNvSpPr>
            <a:spLocks noGrp="1"/>
          </p:cNvSpPr>
          <p:nvPr>
            <p:ph type="sldNum" sz="quarter" idx="12"/>
          </p:nvPr>
        </p:nvSpPr>
        <p:spPr/>
        <p:txBody>
          <a:bodyPr/>
          <a:lstStyle/>
          <a:p>
            <a:fld id="{AAE70B66-0019-4FA2-8F09-A8AEF25B5BFF}" type="slidenum">
              <a:rPr lang="nb-NO" smtClean="0"/>
              <a:t>31</a:t>
            </a:fld>
            <a:endParaRPr lang="nb-NO"/>
          </a:p>
        </p:txBody>
      </p:sp>
    </p:spTree>
    <p:extLst>
      <p:ext uri="{BB962C8B-B14F-4D97-AF65-F5344CB8AC3E}">
        <p14:creationId xmlns:p14="http://schemas.microsoft.com/office/powerpoint/2010/main" val="3790638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a D</a:t>
            </a:r>
            <a:r>
              <a:rPr lang="en-GB" sz="100" dirty="0"/>
              <a:t> </a:t>
            </a:r>
            <a:r>
              <a:rPr lang="en-GB" dirty="0"/>
              <a:t>B</a:t>
            </a:r>
            <a:r>
              <a:rPr lang="en-GB" sz="100" dirty="0"/>
              <a:t> </a:t>
            </a:r>
            <a:r>
              <a:rPr lang="en-GB" dirty="0"/>
              <a:t>M</a:t>
            </a:r>
            <a:r>
              <a:rPr lang="en-GB" sz="100" dirty="0"/>
              <a:t> </a:t>
            </a:r>
            <a:r>
              <a:rPr lang="en-GB" dirty="0"/>
              <a:t>S</a:t>
            </a:r>
            <a:endParaRPr lang="en-US" sz="2000" b="0" dirty="0"/>
          </a:p>
        </p:txBody>
      </p:sp>
      <p:sp>
        <p:nvSpPr>
          <p:cNvPr id="3" name="Text Placeholder 2"/>
          <p:cNvSpPr>
            <a:spLocks noGrp="1"/>
          </p:cNvSpPr>
          <p:nvPr>
            <p:ph idx="1"/>
          </p:nvPr>
        </p:nvSpPr>
        <p:spPr/>
        <p:txBody>
          <a:bodyPr/>
          <a:lstStyle/>
          <a:p>
            <a:r>
              <a:rPr lang="en-US" altLang="en-US" sz="2400" b="1" dirty="0"/>
              <a:t>File manager </a:t>
            </a:r>
            <a:r>
              <a:rPr lang="en-US" altLang="en-US" sz="2400" dirty="0"/>
              <a:t>manipulates the underlying storage files and manages the allocation of storage space on disk. It establishes and maintains the list of structures and indexes defined in the internal schema.</a:t>
            </a:r>
          </a:p>
          <a:p>
            <a:r>
              <a:rPr lang="en-US" altLang="en-US" sz="2400" b="1" dirty="0"/>
              <a:t>DML preprocessor </a:t>
            </a:r>
            <a:r>
              <a:rPr lang="en-US" altLang="en-US" sz="2400" dirty="0"/>
              <a:t>converts DML statements embedded in an application program into standard function calls in the host language. The DML preprocessor must interact with the query processor to generate the appropriate code.</a:t>
            </a:r>
          </a:p>
          <a:p>
            <a:r>
              <a:rPr lang="en-US" altLang="en-US" sz="2400" b="1" dirty="0"/>
              <a:t>Dictionary/Catalog manager </a:t>
            </a:r>
            <a:r>
              <a:rPr lang="en-US" altLang="en-US" sz="2400" dirty="0"/>
              <a:t>manages access to and maintains the system catalog. The system catalog is accessed by most DBMS components.</a:t>
            </a:r>
          </a:p>
          <a:p>
            <a:endParaRPr lang="en-US" altLang="en-US" sz="2400" dirty="0"/>
          </a:p>
        </p:txBody>
      </p:sp>
      <p:sp>
        <p:nvSpPr>
          <p:cNvPr id="4" name="Slide Number Placeholder 3">
            <a:extLst>
              <a:ext uri="{FF2B5EF4-FFF2-40B4-BE49-F238E27FC236}">
                <a16:creationId xmlns:a16="http://schemas.microsoft.com/office/drawing/2014/main" id="{81844004-B4C2-41A6-9374-6FE16E492615}"/>
              </a:ext>
            </a:extLst>
          </p:cNvPr>
          <p:cNvSpPr>
            <a:spLocks noGrp="1"/>
          </p:cNvSpPr>
          <p:nvPr>
            <p:ph type="sldNum" sz="quarter" idx="12"/>
          </p:nvPr>
        </p:nvSpPr>
        <p:spPr/>
        <p:txBody>
          <a:bodyPr/>
          <a:lstStyle/>
          <a:p>
            <a:fld id="{AAE70B66-0019-4FA2-8F09-A8AEF25B5BFF}" type="slidenum">
              <a:rPr lang="nb-NO" smtClean="0"/>
              <a:t>32</a:t>
            </a:fld>
            <a:endParaRPr lang="nb-NO"/>
          </a:p>
        </p:txBody>
      </p:sp>
    </p:spTree>
    <p:extLst>
      <p:ext uri="{BB962C8B-B14F-4D97-AF65-F5344CB8AC3E}">
        <p14:creationId xmlns:p14="http://schemas.microsoft.com/office/powerpoint/2010/main" val="88878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GB" dirty="0"/>
              <a:t>Components of Database Manager (D</a:t>
            </a:r>
            <a:r>
              <a:rPr lang="en-GB" sz="100" dirty="0"/>
              <a:t> </a:t>
            </a:r>
            <a:r>
              <a:rPr lang="en-GB" dirty="0"/>
              <a:t>M) </a:t>
            </a:r>
            <a:r>
              <a:rPr kumimoji="0" lang="en-GB" sz="2000" b="0" i="0" u="none" strike="noStrike" kern="1200" cap="none" spc="0" normalizeH="0" baseline="0" noProof="0" dirty="0">
                <a:ln>
                  <a:noFill/>
                </a:ln>
                <a:solidFill>
                  <a:srgbClr val="252525"/>
                </a:solidFill>
                <a:effectLst/>
                <a:uLnTx/>
                <a:uFillTx/>
                <a:latin typeface="Times New Roman"/>
                <a:ea typeface="+mj-ea"/>
                <a:cs typeface="Times New Roman"/>
              </a:rPr>
              <a:t>(1 of 4)</a:t>
            </a:r>
            <a:endParaRPr lang="en-US" b="0" dirty="0"/>
          </a:p>
        </p:txBody>
      </p:sp>
      <p:pic>
        <p:nvPicPr>
          <p:cNvPr id="5" name="Picture 1030" descr="Diagram of the components of a database manager and the entities that can access it. The database manager is accessed by the program object code, the query processor and the catalog manager. The components of a database manager are as follows. Authorization control, command processor, integrity checker, query optimizer, transaction manager, scheduler, and data manager containing the recovery manager and the buffer manager. The file manager can access the data manager through the buffer manager and the database and system catalog through the access methods and system buff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019391" y="1793883"/>
            <a:ext cx="4153218" cy="4473021"/>
          </a:xfrm>
          <a:prstGeom prst="rect">
            <a:avLst/>
          </a:prstGeom>
          <a:noFill/>
          <a:ln>
            <a:noFill/>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a:extLst>
              <a:ext uri="{FF2B5EF4-FFF2-40B4-BE49-F238E27FC236}">
                <a16:creationId xmlns:a16="http://schemas.microsoft.com/office/drawing/2014/main" id="{BA4252C0-31FA-4BD3-93FC-C1A245F0B1BC}"/>
              </a:ext>
            </a:extLst>
          </p:cNvPr>
          <p:cNvSpPr>
            <a:spLocks noGrp="1"/>
          </p:cNvSpPr>
          <p:nvPr>
            <p:ph type="sldNum" sz="quarter" idx="12"/>
          </p:nvPr>
        </p:nvSpPr>
        <p:spPr/>
        <p:txBody>
          <a:bodyPr/>
          <a:lstStyle/>
          <a:p>
            <a:fld id="{AAE70B66-0019-4FA2-8F09-A8AEF25B5BFF}" type="slidenum">
              <a:rPr lang="nb-NO" smtClean="0"/>
              <a:t>33</a:t>
            </a:fld>
            <a:endParaRPr lang="nb-NO"/>
          </a:p>
        </p:txBody>
      </p:sp>
    </p:spTree>
    <p:extLst>
      <p:ext uri="{BB962C8B-B14F-4D97-AF65-F5344CB8AC3E}">
        <p14:creationId xmlns:p14="http://schemas.microsoft.com/office/powerpoint/2010/main" val="2214395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Database Manager (DM) </a:t>
            </a:r>
            <a:r>
              <a:rPr lang="en-GB" sz="2000" b="0" dirty="0"/>
              <a:t>(2 of 4)</a:t>
            </a:r>
            <a:endParaRPr lang="en-US" sz="2000" b="0" dirty="0"/>
          </a:p>
        </p:txBody>
      </p:sp>
      <p:sp>
        <p:nvSpPr>
          <p:cNvPr id="3" name="Text Placeholder 2"/>
          <p:cNvSpPr>
            <a:spLocks noGrp="1"/>
          </p:cNvSpPr>
          <p:nvPr>
            <p:ph idx="1"/>
          </p:nvPr>
        </p:nvSpPr>
        <p:spPr/>
        <p:txBody>
          <a:bodyPr/>
          <a:lstStyle/>
          <a:p>
            <a:r>
              <a:rPr lang="en-US" altLang="en-US" sz="2400" b="1" dirty="0"/>
              <a:t>Authorization control </a:t>
            </a:r>
            <a:r>
              <a:rPr lang="en-US" altLang="en-US" sz="2400" dirty="0"/>
              <a:t>to confirm whether the user has the necessary permission to carry out the required operation.</a:t>
            </a:r>
          </a:p>
          <a:p>
            <a:r>
              <a:rPr lang="en-US" altLang="en-US" sz="2400" b="1" dirty="0"/>
              <a:t>Command processor </a:t>
            </a:r>
            <a:r>
              <a:rPr lang="en-US" altLang="en-US" sz="2400" dirty="0"/>
              <a:t>on confirmation of user authority, control is passed to the command processor.</a:t>
            </a:r>
          </a:p>
          <a:p>
            <a:r>
              <a:rPr lang="en-US" altLang="en-US" sz="2400" b="1" dirty="0"/>
              <a:t>Integrity checker  </a:t>
            </a:r>
            <a:r>
              <a:rPr lang="en-US" altLang="en-US" sz="2400" dirty="0"/>
              <a:t>ensures that requested operation satisfies all necessary integrity constraints (e.g. key constraints) for an operation that changes the database.</a:t>
            </a:r>
          </a:p>
        </p:txBody>
      </p:sp>
      <p:sp>
        <p:nvSpPr>
          <p:cNvPr id="4" name="Slide Number Placeholder 3">
            <a:extLst>
              <a:ext uri="{FF2B5EF4-FFF2-40B4-BE49-F238E27FC236}">
                <a16:creationId xmlns:a16="http://schemas.microsoft.com/office/drawing/2014/main" id="{F4766CD3-1DFF-4C47-8A7C-F20B795AD343}"/>
              </a:ext>
            </a:extLst>
          </p:cNvPr>
          <p:cNvSpPr>
            <a:spLocks noGrp="1"/>
          </p:cNvSpPr>
          <p:nvPr>
            <p:ph type="sldNum" sz="quarter" idx="12"/>
          </p:nvPr>
        </p:nvSpPr>
        <p:spPr/>
        <p:txBody>
          <a:bodyPr/>
          <a:lstStyle/>
          <a:p>
            <a:fld id="{AAE70B66-0019-4FA2-8F09-A8AEF25B5BFF}" type="slidenum">
              <a:rPr lang="nb-NO" smtClean="0"/>
              <a:t>34</a:t>
            </a:fld>
            <a:endParaRPr lang="nb-NO"/>
          </a:p>
        </p:txBody>
      </p:sp>
    </p:spTree>
    <p:extLst>
      <p:ext uri="{BB962C8B-B14F-4D97-AF65-F5344CB8AC3E}">
        <p14:creationId xmlns:p14="http://schemas.microsoft.com/office/powerpoint/2010/main" val="1781577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Database Manager (DM) </a:t>
            </a:r>
            <a:r>
              <a:rPr lang="en-GB" sz="2000" b="0" dirty="0"/>
              <a:t>(3 of 4)</a:t>
            </a:r>
            <a:endParaRPr lang="en-US" sz="2000" b="0" dirty="0"/>
          </a:p>
        </p:txBody>
      </p:sp>
      <p:sp>
        <p:nvSpPr>
          <p:cNvPr id="3" name="Text Placeholder 2"/>
          <p:cNvSpPr>
            <a:spLocks noGrp="1"/>
          </p:cNvSpPr>
          <p:nvPr>
            <p:ph idx="1"/>
          </p:nvPr>
        </p:nvSpPr>
        <p:spPr/>
        <p:txBody>
          <a:bodyPr/>
          <a:lstStyle/>
          <a:p>
            <a:r>
              <a:rPr lang="en-US" altLang="en-US" sz="2400" b="1" dirty="0"/>
              <a:t>Query optimizer </a:t>
            </a:r>
            <a:r>
              <a:rPr lang="en-US" altLang="en-US" sz="2400" dirty="0"/>
              <a:t>determines an optimal strategy for the query execution.</a:t>
            </a:r>
          </a:p>
          <a:p>
            <a:r>
              <a:rPr lang="en-US" altLang="en-US" sz="2400" b="1" dirty="0"/>
              <a:t>Transaction manager </a:t>
            </a:r>
            <a:r>
              <a:rPr lang="en-US" altLang="en-US" sz="2400" dirty="0"/>
              <a:t>performs the required processing of operations that it receives from transactions.</a:t>
            </a:r>
          </a:p>
          <a:p>
            <a:r>
              <a:rPr lang="en-US" altLang="en-US" sz="2400" b="1" dirty="0"/>
              <a:t>Scheduler </a:t>
            </a:r>
            <a:r>
              <a:rPr lang="en-US" altLang="en-US" sz="2400" dirty="0"/>
              <a:t>ensures that concurrent operations on the database proceed without conflicting with one another. It controls the relative order in which transaction operations are executed.</a:t>
            </a:r>
          </a:p>
        </p:txBody>
      </p:sp>
      <p:sp>
        <p:nvSpPr>
          <p:cNvPr id="4" name="Slide Number Placeholder 3">
            <a:extLst>
              <a:ext uri="{FF2B5EF4-FFF2-40B4-BE49-F238E27FC236}">
                <a16:creationId xmlns:a16="http://schemas.microsoft.com/office/drawing/2014/main" id="{55060BB1-5F71-42D4-B05B-0F22591F9F27}"/>
              </a:ext>
            </a:extLst>
          </p:cNvPr>
          <p:cNvSpPr>
            <a:spLocks noGrp="1"/>
          </p:cNvSpPr>
          <p:nvPr>
            <p:ph type="sldNum" sz="quarter" idx="12"/>
          </p:nvPr>
        </p:nvSpPr>
        <p:spPr/>
        <p:txBody>
          <a:bodyPr/>
          <a:lstStyle/>
          <a:p>
            <a:fld id="{AAE70B66-0019-4FA2-8F09-A8AEF25B5BFF}" type="slidenum">
              <a:rPr lang="nb-NO" smtClean="0"/>
              <a:t>35</a:t>
            </a:fld>
            <a:endParaRPr lang="nb-NO"/>
          </a:p>
        </p:txBody>
      </p:sp>
    </p:spTree>
    <p:extLst>
      <p:ext uri="{BB962C8B-B14F-4D97-AF65-F5344CB8AC3E}">
        <p14:creationId xmlns:p14="http://schemas.microsoft.com/office/powerpoint/2010/main" val="1364151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Database Manager (DM) </a:t>
            </a:r>
            <a:r>
              <a:rPr lang="en-GB" sz="2000" b="0" dirty="0"/>
              <a:t>(4 of 4)</a:t>
            </a:r>
            <a:endParaRPr lang="en-US" sz="2000" b="0" dirty="0"/>
          </a:p>
        </p:txBody>
      </p:sp>
      <p:sp>
        <p:nvSpPr>
          <p:cNvPr id="3" name="Text Placeholder 2"/>
          <p:cNvSpPr>
            <a:spLocks noGrp="1"/>
          </p:cNvSpPr>
          <p:nvPr>
            <p:ph idx="1"/>
          </p:nvPr>
        </p:nvSpPr>
        <p:spPr/>
        <p:txBody>
          <a:bodyPr/>
          <a:lstStyle/>
          <a:p>
            <a:r>
              <a:rPr lang="en-US" altLang="en-US" sz="2400" b="1" dirty="0"/>
              <a:t>Recovery manager </a:t>
            </a:r>
            <a:r>
              <a:rPr lang="en-US" altLang="en-US" sz="2400" dirty="0"/>
              <a:t>ensures that the database remains in a consistent state in the presence of failures. It is responsible for transaction commit and abort.</a:t>
            </a:r>
          </a:p>
          <a:p>
            <a:r>
              <a:rPr lang="en-US" altLang="en-US" sz="2400" b="1" dirty="0"/>
              <a:t>Buffer manager </a:t>
            </a:r>
            <a:r>
              <a:rPr lang="en-US" altLang="en-US" sz="2400" dirty="0"/>
              <a:t>responsible for the transfer of data between main memory and secondary storage, such as disk and tape. The buffer manager also known as the cache manager.</a:t>
            </a:r>
          </a:p>
          <a:p>
            <a:r>
              <a:rPr lang="en-US" altLang="en-US" sz="2400" dirty="0"/>
              <a:t>The recovery manager and the buffer manager also known as the data manager. </a:t>
            </a:r>
          </a:p>
        </p:txBody>
      </p:sp>
      <p:sp>
        <p:nvSpPr>
          <p:cNvPr id="4" name="Slide Number Placeholder 3">
            <a:extLst>
              <a:ext uri="{FF2B5EF4-FFF2-40B4-BE49-F238E27FC236}">
                <a16:creationId xmlns:a16="http://schemas.microsoft.com/office/drawing/2014/main" id="{0EBDF2EE-8940-4A39-BAA8-832089151C2C}"/>
              </a:ext>
            </a:extLst>
          </p:cNvPr>
          <p:cNvSpPr>
            <a:spLocks noGrp="1"/>
          </p:cNvSpPr>
          <p:nvPr>
            <p:ph type="sldNum" sz="quarter" idx="12"/>
          </p:nvPr>
        </p:nvSpPr>
        <p:spPr/>
        <p:txBody>
          <a:bodyPr/>
          <a:lstStyle/>
          <a:p>
            <a:fld id="{AAE70B66-0019-4FA2-8F09-A8AEF25B5BFF}" type="slidenum">
              <a:rPr lang="nb-NO" smtClean="0"/>
              <a:t>36</a:t>
            </a:fld>
            <a:endParaRPr lang="nb-NO"/>
          </a:p>
        </p:txBody>
      </p:sp>
    </p:spTree>
    <p:extLst>
      <p:ext uri="{BB962C8B-B14F-4D97-AF65-F5344CB8AC3E}">
        <p14:creationId xmlns:p14="http://schemas.microsoft.com/office/powerpoint/2010/main" val="778998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4400" dirty="0"/>
              <a:t>Physical</a:t>
            </a:r>
            <a:r>
              <a:rPr lang="nb-NO" sz="4400" dirty="0"/>
              <a:t> </a:t>
            </a:r>
            <a:r>
              <a:rPr lang="en-US" sz="4400" dirty="0"/>
              <a:t>Storages and Indexes</a:t>
            </a:r>
          </a:p>
        </p:txBody>
      </p:sp>
    </p:spTree>
    <p:extLst>
      <p:ext uri="{BB962C8B-B14F-4D97-AF65-F5344CB8AC3E}">
        <p14:creationId xmlns:p14="http://schemas.microsoft.com/office/powerpoint/2010/main" val="1405194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 Design Methodology</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p:txBody>
          <a:bodyPr>
            <a:normAutofit/>
          </a:bodyPr>
          <a:lstStyle/>
          <a:p>
            <a:r>
              <a:rPr lang="en-GB" altLang="en-US" sz="2400" dirty="0"/>
              <a:t>Three main </a:t>
            </a:r>
            <a:r>
              <a:rPr lang="en-GB" altLang="en-US" sz="2400" b="1" dirty="0"/>
              <a:t>phases</a:t>
            </a:r>
          </a:p>
          <a:p>
            <a:pPr lvl="1"/>
            <a:r>
              <a:rPr lang="en-GB" altLang="en-US" sz="2400" dirty="0"/>
              <a:t>Conceptual database design </a:t>
            </a:r>
          </a:p>
          <a:p>
            <a:pPr lvl="2"/>
            <a:r>
              <a:rPr lang="en-US" altLang="en-US" sz="1800" dirty="0"/>
              <a:t>The process of constructing a model of the data used in an enterprise, independent of all physical considerations.</a:t>
            </a:r>
          </a:p>
          <a:p>
            <a:pPr lvl="1"/>
            <a:r>
              <a:rPr lang="en-GB" altLang="en-US" sz="2400" dirty="0"/>
              <a:t>Logical database design</a:t>
            </a:r>
          </a:p>
          <a:p>
            <a:pPr lvl="2"/>
            <a:r>
              <a:rPr lang="en-US" altLang="en-US" sz="1800" dirty="0"/>
              <a:t>The process of constructing a model of the data used in an enterprise based on a specific data model, but independent of a particular DBMS and other physical considerations.</a:t>
            </a:r>
          </a:p>
          <a:p>
            <a:pPr lvl="1"/>
            <a:r>
              <a:rPr lang="en-GB" altLang="en-US" sz="2400" dirty="0"/>
              <a:t>Physical database design</a:t>
            </a:r>
          </a:p>
        </p:txBody>
      </p:sp>
    </p:spTree>
    <p:extLst>
      <p:ext uri="{BB962C8B-B14F-4D97-AF65-F5344CB8AC3E}">
        <p14:creationId xmlns:p14="http://schemas.microsoft.com/office/powerpoint/2010/main" val="12975762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a:t>Physical Database Design</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p:txBody>
          <a:bodyPr>
            <a:normAutofit/>
          </a:bodyPr>
          <a:lstStyle/>
          <a:p>
            <a:r>
              <a:rPr lang="en-US" altLang="en-US" sz="3200" dirty="0"/>
              <a:t>Physical Database Design: The process of producing a description of the implementation of the database on secondary storage, such as disk or tape. </a:t>
            </a:r>
          </a:p>
          <a:p>
            <a:r>
              <a:rPr lang="en-US" altLang="en-US" sz="3200" dirty="0"/>
              <a:t>Physical Database Design describes the base relations, file organizations, and indexes used to achieve efficient access to the data, and any associated integrity constraints and security measures.</a:t>
            </a:r>
            <a:endParaRPr lang="en-GB" altLang="en-US" sz="3200" dirty="0"/>
          </a:p>
        </p:txBody>
      </p:sp>
    </p:spTree>
    <p:extLst>
      <p:ext uri="{BB962C8B-B14F-4D97-AF65-F5344CB8AC3E}">
        <p14:creationId xmlns:p14="http://schemas.microsoft.com/office/powerpoint/2010/main" val="244579508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nb-NO" sz="4400" dirty="0"/>
              <a:t>Database Architecture</a:t>
            </a:r>
          </a:p>
        </p:txBody>
      </p:sp>
    </p:spTree>
    <p:extLst>
      <p:ext uri="{BB962C8B-B14F-4D97-AF65-F5344CB8AC3E}">
        <p14:creationId xmlns:p14="http://schemas.microsoft.com/office/powerpoint/2010/main" val="582905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Note On Terminology</a:t>
            </a:r>
            <a:endParaRPr lang="nb-NO" sz="2400" dirty="0"/>
          </a:p>
        </p:txBody>
      </p:sp>
      <p:sp>
        <p:nvSpPr>
          <p:cNvPr id="3" name="Content Placeholder 2"/>
          <p:cNvSpPr>
            <a:spLocks noGrp="1"/>
          </p:cNvSpPr>
          <p:nvPr>
            <p:ph idx="1"/>
          </p:nvPr>
        </p:nvSpPr>
        <p:spPr>
          <a:xfrm>
            <a:off x="743926" y="2019997"/>
            <a:ext cx="10746673" cy="3981791"/>
          </a:xfrm>
        </p:spPr>
        <p:txBody>
          <a:bodyPr>
            <a:normAutofit fontScale="85000" lnSpcReduction="10000"/>
          </a:bodyPr>
          <a:lstStyle/>
          <a:p>
            <a:r>
              <a:rPr lang="en-US" dirty="0">
                <a:solidFill>
                  <a:schemeClr val="tx1"/>
                </a:solidFill>
              </a:rPr>
              <a:t>Some</a:t>
            </a:r>
            <a:r>
              <a:rPr lang="nb-NO" dirty="0">
                <a:solidFill>
                  <a:schemeClr val="tx1"/>
                </a:solidFill>
              </a:rPr>
              <a:t> important terms should be higlighted before getting into choosing file organizations and indexes</a:t>
            </a:r>
          </a:p>
          <a:p>
            <a:pPr lvl="1"/>
            <a:r>
              <a:rPr lang="en-US" altLang="en-US" dirty="0"/>
              <a:t>Block = Page</a:t>
            </a:r>
          </a:p>
          <a:p>
            <a:pPr lvl="2"/>
            <a:r>
              <a:rPr lang="en-US" altLang="en-US" dirty="0"/>
              <a:t>Unit of transfer for disk read/write. The OS (operating system) cannot read anything smaller than a block from the disk in an I/O (Input/Output) operation.</a:t>
            </a:r>
          </a:p>
          <a:p>
            <a:pPr lvl="2"/>
            <a:r>
              <a:rPr lang="en-US" altLang="en-US" dirty="0"/>
              <a:t>In the past a typical block size was 4KB, but today the block size is typically 64KB.</a:t>
            </a:r>
          </a:p>
          <a:p>
            <a:pPr lvl="1"/>
            <a:r>
              <a:rPr lang="en-US" dirty="0">
                <a:solidFill>
                  <a:srgbClr val="252525"/>
                </a:solidFill>
              </a:rPr>
              <a:t>The database on secondary storage (hard disk) is organized into one or more </a:t>
            </a:r>
            <a:r>
              <a:rPr lang="en-US" b="1" dirty="0">
                <a:solidFill>
                  <a:srgbClr val="252525"/>
                </a:solidFill>
              </a:rPr>
              <a:t>files</a:t>
            </a:r>
            <a:r>
              <a:rPr lang="en-US" dirty="0">
                <a:solidFill>
                  <a:srgbClr val="252525"/>
                </a:solidFill>
              </a:rPr>
              <a:t>; each file consists of one or more </a:t>
            </a:r>
            <a:r>
              <a:rPr lang="en-US" b="1" dirty="0">
                <a:solidFill>
                  <a:srgbClr val="252525"/>
                </a:solidFill>
              </a:rPr>
              <a:t>records </a:t>
            </a:r>
            <a:r>
              <a:rPr lang="en-US" dirty="0">
                <a:solidFill>
                  <a:srgbClr val="252525"/>
                </a:solidFill>
              </a:rPr>
              <a:t>and each record consists of one or more </a:t>
            </a:r>
            <a:r>
              <a:rPr lang="en-US" b="1" dirty="0">
                <a:solidFill>
                  <a:srgbClr val="252525"/>
                </a:solidFill>
              </a:rPr>
              <a:t>fields</a:t>
            </a:r>
          </a:p>
          <a:p>
            <a:pPr lvl="1"/>
            <a:r>
              <a:rPr lang="en-US" dirty="0">
                <a:solidFill>
                  <a:srgbClr val="252525"/>
                </a:solidFill>
              </a:rPr>
              <a:t>The order in which records are stored and accessed in the file is </a:t>
            </a:r>
            <a:r>
              <a:rPr lang="en-US" b="1" dirty="0">
                <a:solidFill>
                  <a:srgbClr val="252525"/>
                </a:solidFill>
              </a:rPr>
              <a:t>dependent</a:t>
            </a:r>
            <a:r>
              <a:rPr lang="en-US" dirty="0">
                <a:solidFill>
                  <a:srgbClr val="252525"/>
                </a:solidFill>
              </a:rPr>
              <a:t> on the </a:t>
            </a:r>
            <a:r>
              <a:rPr lang="en-US" b="1" dirty="0">
                <a:solidFill>
                  <a:srgbClr val="252525"/>
                </a:solidFill>
              </a:rPr>
              <a:t>file organization</a:t>
            </a:r>
            <a:endParaRPr lang="en-US" dirty="0">
              <a:solidFill>
                <a:srgbClr val="252525"/>
              </a:solidFill>
            </a:endParaRPr>
          </a:p>
          <a:p>
            <a:pPr lvl="1"/>
            <a:endParaRPr lang="en-US" altLang="en-US" dirty="0"/>
          </a:p>
          <a:p>
            <a:pPr lvl="1"/>
            <a:endParaRPr lang="nb-NO" dirty="0">
              <a:solidFill>
                <a:schemeClr val="tx1"/>
              </a:solidFill>
            </a:endParaRPr>
          </a:p>
          <a:p>
            <a:pPr lvl="1"/>
            <a:endParaRPr lang="nb-NO" dirty="0">
              <a:solidFill>
                <a:schemeClr val="tx1"/>
              </a:solidFill>
            </a:endParaRPr>
          </a:p>
          <a:p>
            <a:pPr lvl="1"/>
            <a:endParaRPr lang="nb-NO" dirty="0">
              <a:solidFill>
                <a:schemeClr val="tx1"/>
              </a:solidFill>
            </a:endParaRPr>
          </a:p>
        </p:txBody>
      </p:sp>
    </p:spTree>
    <p:extLst>
      <p:ext uri="{BB962C8B-B14F-4D97-AF65-F5344CB8AC3E}">
        <p14:creationId xmlns:p14="http://schemas.microsoft.com/office/powerpoint/2010/main" val="129714679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Note On Terminology</a:t>
            </a:r>
            <a:endParaRPr lang="nb-NO" sz="2400" dirty="0"/>
          </a:p>
        </p:txBody>
      </p:sp>
      <p:sp>
        <p:nvSpPr>
          <p:cNvPr id="3" name="Content Placeholder 2"/>
          <p:cNvSpPr>
            <a:spLocks noGrp="1"/>
          </p:cNvSpPr>
          <p:nvPr>
            <p:ph idx="1"/>
          </p:nvPr>
        </p:nvSpPr>
        <p:spPr>
          <a:xfrm>
            <a:off x="743926" y="2019998"/>
            <a:ext cx="10746673" cy="2215118"/>
          </a:xfrm>
        </p:spPr>
        <p:txBody>
          <a:bodyPr>
            <a:normAutofit fontScale="92500" lnSpcReduction="10000"/>
          </a:bodyPr>
          <a:lstStyle/>
          <a:p>
            <a:r>
              <a:rPr lang="en-US" sz="2400" dirty="0">
                <a:solidFill>
                  <a:srgbClr val="252525"/>
                </a:solidFill>
              </a:rPr>
              <a:t>The following terms will be used interchangeably. These terms have the same meaning</a:t>
            </a:r>
          </a:p>
          <a:p>
            <a:pPr lvl="1"/>
            <a:r>
              <a:rPr lang="en-US" sz="2400" dirty="0">
                <a:solidFill>
                  <a:srgbClr val="252525"/>
                </a:solidFill>
              </a:rPr>
              <a:t>Entity = table = relation </a:t>
            </a:r>
          </a:p>
          <a:p>
            <a:pPr lvl="1"/>
            <a:r>
              <a:rPr lang="en-US" sz="2400" dirty="0">
                <a:solidFill>
                  <a:srgbClr val="252525"/>
                </a:solidFill>
              </a:rPr>
              <a:t>Record = row = tuple</a:t>
            </a:r>
          </a:p>
          <a:p>
            <a:pPr lvl="1"/>
            <a:r>
              <a:rPr lang="en-US" sz="2400" dirty="0">
                <a:solidFill>
                  <a:srgbClr val="252525"/>
                </a:solidFill>
              </a:rPr>
              <a:t>Attribute = column = field</a:t>
            </a:r>
          </a:p>
          <a:p>
            <a:r>
              <a:rPr lang="en-US" sz="2400" dirty="0">
                <a:solidFill>
                  <a:srgbClr val="252525"/>
                </a:solidFill>
              </a:rPr>
              <a:t>Secondary storage called off-line storage (magnetic disks and optical disks) vs. Primary storage called online-storage (cache and main memory)</a:t>
            </a:r>
          </a:p>
          <a:p>
            <a:pPr lvl="1"/>
            <a:endParaRPr lang="nb-NO" dirty="0">
              <a:solidFill>
                <a:schemeClr val="tx1"/>
              </a:solidFill>
            </a:endParaRPr>
          </a:p>
          <a:p>
            <a:pPr lvl="1"/>
            <a:endParaRPr lang="nb-NO" dirty="0">
              <a:solidFill>
                <a:schemeClr val="tx1"/>
              </a:solidFill>
            </a:endParaRPr>
          </a:p>
          <a:p>
            <a:pPr lvl="1"/>
            <a:endParaRPr lang="nb-NO" dirty="0">
              <a:solidFill>
                <a:schemeClr val="tx1"/>
              </a:solidFill>
            </a:endParaRPr>
          </a:p>
        </p:txBody>
      </p:sp>
      <p:graphicFrame>
        <p:nvGraphicFramePr>
          <p:cNvPr id="4" name="Table 3"/>
          <p:cNvGraphicFramePr>
            <a:graphicFrameLocks noGrp="1"/>
          </p:cNvGraphicFramePr>
          <p:nvPr/>
        </p:nvGraphicFramePr>
        <p:xfrm>
          <a:off x="1347162" y="4450260"/>
          <a:ext cx="9497676" cy="1356102"/>
        </p:xfrm>
        <a:graphic>
          <a:graphicData uri="http://schemas.openxmlformats.org/drawingml/2006/table">
            <a:tbl>
              <a:tblPr firstRow="1" bandRow="1">
                <a:tableStyleId>{5C22544A-7EE6-4342-B048-85BDC9FD1C3A}</a:tableStyleId>
              </a:tblPr>
              <a:tblGrid>
                <a:gridCol w="1704711">
                  <a:extLst>
                    <a:ext uri="{9D8B030D-6E8A-4147-A177-3AD203B41FA5}">
                      <a16:colId xmlns:a16="http://schemas.microsoft.com/office/drawing/2014/main" val="2574984757"/>
                    </a:ext>
                  </a:extLst>
                </a:gridCol>
                <a:gridCol w="1704711">
                  <a:extLst>
                    <a:ext uri="{9D8B030D-6E8A-4147-A177-3AD203B41FA5}">
                      <a16:colId xmlns:a16="http://schemas.microsoft.com/office/drawing/2014/main" val="2016271925"/>
                    </a:ext>
                  </a:extLst>
                </a:gridCol>
                <a:gridCol w="1461181">
                  <a:extLst>
                    <a:ext uri="{9D8B030D-6E8A-4147-A177-3AD203B41FA5}">
                      <a16:colId xmlns:a16="http://schemas.microsoft.com/office/drawing/2014/main" val="2390821185"/>
                    </a:ext>
                  </a:extLst>
                </a:gridCol>
                <a:gridCol w="1356811">
                  <a:extLst>
                    <a:ext uri="{9D8B030D-6E8A-4147-A177-3AD203B41FA5}">
                      <a16:colId xmlns:a16="http://schemas.microsoft.com/office/drawing/2014/main" val="3360809191"/>
                    </a:ext>
                  </a:extLst>
                </a:gridCol>
                <a:gridCol w="1742980">
                  <a:extLst>
                    <a:ext uri="{9D8B030D-6E8A-4147-A177-3AD203B41FA5}">
                      <a16:colId xmlns:a16="http://schemas.microsoft.com/office/drawing/2014/main" val="69066990"/>
                    </a:ext>
                  </a:extLst>
                </a:gridCol>
                <a:gridCol w="1527282">
                  <a:extLst>
                    <a:ext uri="{9D8B030D-6E8A-4147-A177-3AD203B41FA5}">
                      <a16:colId xmlns:a16="http://schemas.microsoft.com/office/drawing/2014/main" val="2175150359"/>
                    </a:ext>
                  </a:extLst>
                </a:gridCol>
              </a:tblGrid>
              <a:tr h="579120">
                <a:tc>
                  <a:txBody>
                    <a:bodyPr/>
                    <a:lstStyle/>
                    <a:p>
                      <a:endParaRPr lang="en-US" sz="1600" dirty="0"/>
                    </a:p>
                  </a:txBody>
                  <a:tcPr/>
                </a:tc>
                <a:tc>
                  <a:txBody>
                    <a:bodyPr/>
                    <a:lstStyle/>
                    <a:p>
                      <a:r>
                        <a:rPr lang="en-US" sz="1600" dirty="0"/>
                        <a:t>Example</a:t>
                      </a:r>
                    </a:p>
                  </a:txBody>
                  <a:tcPr/>
                </a:tc>
                <a:tc>
                  <a:txBody>
                    <a:bodyPr/>
                    <a:lstStyle/>
                    <a:p>
                      <a:r>
                        <a:rPr lang="en-US" sz="1600" dirty="0"/>
                        <a:t>Storage</a:t>
                      </a:r>
                      <a:r>
                        <a:rPr lang="en-US" sz="1600" baseline="0" dirty="0"/>
                        <a:t> capacity</a:t>
                      </a:r>
                      <a:endParaRPr lang="en-US" sz="1600" dirty="0"/>
                    </a:p>
                  </a:txBody>
                  <a:tcPr/>
                </a:tc>
                <a:tc>
                  <a:txBody>
                    <a:bodyPr/>
                    <a:lstStyle/>
                    <a:p>
                      <a:r>
                        <a:rPr lang="en-US" sz="1600" dirty="0"/>
                        <a:t>Access time</a:t>
                      </a:r>
                    </a:p>
                  </a:txBody>
                  <a:tcPr/>
                </a:tc>
                <a:tc>
                  <a:txBody>
                    <a:bodyPr/>
                    <a:lstStyle/>
                    <a:p>
                      <a:r>
                        <a:rPr lang="en-US" sz="1600" dirty="0"/>
                        <a:t>Persistence in loss of power</a:t>
                      </a:r>
                    </a:p>
                  </a:txBody>
                  <a:tcPr/>
                </a:tc>
                <a:tc>
                  <a:txBody>
                    <a:bodyPr/>
                    <a:lstStyle/>
                    <a:p>
                      <a:r>
                        <a:rPr lang="en-US" sz="1600" dirty="0"/>
                        <a:t>Cost of storage per unit</a:t>
                      </a:r>
                    </a:p>
                  </a:txBody>
                  <a:tcPr/>
                </a:tc>
                <a:extLst>
                  <a:ext uri="{0D108BD9-81ED-4DB2-BD59-A6C34878D82A}">
                    <a16:rowId xmlns:a16="http://schemas.microsoft.com/office/drawing/2014/main" val="571579770"/>
                  </a:ext>
                </a:extLst>
              </a:tr>
              <a:tr h="388491">
                <a:tc>
                  <a:txBody>
                    <a:bodyPr/>
                    <a:lstStyle/>
                    <a:p>
                      <a:r>
                        <a:rPr lang="en-US" sz="1600" dirty="0"/>
                        <a:t>Secondary</a:t>
                      </a:r>
                      <a:r>
                        <a:rPr lang="en-US" sz="1600" baseline="0" dirty="0"/>
                        <a:t> storage</a:t>
                      </a:r>
                      <a:endParaRPr lang="en-US" sz="1600" dirty="0"/>
                    </a:p>
                  </a:txBody>
                  <a:tcPr/>
                </a:tc>
                <a:tc>
                  <a:txBody>
                    <a:bodyPr/>
                    <a:lstStyle/>
                    <a:p>
                      <a:r>
                        <a:rPr lang="en-US" sz="1600" dirty="0"/>
                        <a:t>Hard disk</a:t>
                      </a:r>
                    </a:p>
                  </a:txBody>
                  <a:tcPr/>
                </a:tc>
                <a:tc>
                  <a:txBody>
                    <a:bodyPr/>
                    <a:lstStyle/>
                    <a:p>
                      <a:r>
                        <a:rPr lang="en-US" sz="1600" dirty="0"/>
                        <a:t>Large</a:t>
                      </a:r>
                    </a:p>
                  </a:txBody>
                  <a:tcPr/>
                </a:tc>
                <a:tc>
                  <a:txBody>
                    <a:bodyPr/>
                    <a:lstStyle/>
                    <a:p>
                      <a:r>
                        <a:rPr lang="en-US" sz="1600" dirty="0"/>
                        <a:t>Slow</a:t>
                      </a:r>
                    </a:p>
                  </a:txBody>
                  <a:tcPr/>
                </a:tc>
                <a:tc>
                  <a:txBody>
                    <a:bodyPr/>
                    <a:lstStyle/>
                    <a:p>
                      <a:r>
                        <a:rPr lang="en-US" sz="1600" dirty="0"/>
                        <a:t>Yes (nonvolatile)</a:t>
                      </a:r>
                    </a:p>
                  </a:txBody>
                  <a:tcPr/>
                </a:tc>
                <a:tc>
                  <a:txBody>
                    <a:bodyPr/>
                    <a:lstStyle/>
                    <a:p>
                      <a:r>
                        <a:rPr lang="en-US" sz="1600" dirty="0"/>
                        <a:t>Low</a:t>
                      </a:r>
                    </a:p>
                  </a:txBody>
                  <a:tcPr/>
                </a:tc>
                <a:extLst>
                  <a:ext uri="{0D108BD9-81ED-4DB2-BD59-A6C34878D82A}">
                    <a16:rowId xmlns:a16="http://schemas.microsoft.com/office/drawing/2014/main" val="3736269638"/>
                  </a:ext>
                </a:extLst>
              </a:tr>
              <a:tr h="388491">
                <a:tc>
                  <a:txBody>
                    <a:bodyPr/>
                    <a:lstStyle/>
                    <a:p>
                      <a:r>
                        <a:rPr lang="en-US" sz="1600" dirty="0"/>
                        <a:t>Primary storage</a:t>
                      </a:r>
                    </a:p>
                  </a:txBody>
                  <a:tcPr/>
                </a:tc>
                <a:tc>
                  <a:txBody>
                    <a:bodyPr/>
                    <a:lstStyle/>
                    <a:p>
                      <a:r>
                        <a:rPr lang="en-US" sz="1600" dirty="0"/>
                        <a:t>RAM</a:t>
                      </a:r>
                    </a:p>
                  </a:txBody>
                  <a:tcPr/>
                </a:tc>
                <a:tc>
                  <a:txBody>
                    <a:bodyPr/>
                    <a:lstStyle/>
                    <a:p>
                      <a:r>
                        <a:rPr lang="en-US" sz="1600" dirty="0"/>
                        <a:t>Not large</a:t>
                      </a:r>
                    </a:p>
                  </a:txBody>
                  <a:tcPr/>
                </a:tc>
                <a:tc>
                  <a:txBody>
                    <a:bodyPr/>
                    <a:lstStyle/>
                    <a:p>
                      <a:r>
                        <a:rPr lang="en-US" sz="1600" dirty="0"/>
                        <a:t>Faster</a:t>
                      </a:r>
                    </a:p>
                  </a:txBody>
                  <a:tcPr/>
                </a:tc>
                <a:tc>
                  <a:txBody>
                    <a:bodyPr/>
                    <a:lstStyle/>
                    <a:p>
                      <a:r>
                        <a:rPr lang="en-US" sz="1600" dirty="0"/>
                        <a:t>No (volatile)</a:t>
                      </a:r>
                    </a:p>
                  </a:txBody>
                  <a:tcPr/>
                </a:tc>
                <a:tc>
                  <a:txBody>
                    <a:bodyPr/>
                    <a:lstStyle/>
                    <a:p>
                      <a:r>
                        <a:rPr lang="en-US" sz="1600" dirty="0"/>
                        <a:t>High</a:t>
                      </a:r>
                    </a:p>
                  </a:txBody>
                  <a:tcPr/>
                </a:tc>
                <a:extLst>
                  <a:ext uri="{0D108BD9-81ED-4DB2-BD59-A6C34878D82A}">
                    <a16:rowId xmlns:a16="http://schemas.microsoft.com/office/drawing/2014/main" val="1232662827"/>
                  </a:ext>
                </a:extLst>
              </a:tr>
            </a:tbl>
          </a:graphicData>
        </a:graphic>
      </p:graphicFrame>
    </p:spTree>
    <p:extLst>
      <p:ext uri="{BB962C8B-B14F-4D97-AF65-F5344CB8AC3E}">
        <p14:creationId xmlns:p14="http://schemas.microsoft.com/office/powerpoint/2010/main" val="71773338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7CBFD1A1-5F95-6BF9-F1F8-FCB1C54F2A53}"/>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23554" name="Rectangle 3">
            <a:extLst>
              <a:ext uri="{FF2B5EF4-FFF2-40B4-BE49-F238E27FC236}">
                <a16:creationId xmlns:a16="http://schemas.microsoft.com/office/drawing/2014/main" id="{8767093F-7254-D6D7-0853-AACF59AC449C}"/>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23555" name="Rectangle 4">
            <a:extLst>
              <a:ext uri="{FF2B5EF4-FFF2-40B4-BE49-F238E27FC236}">
                <a16:creationId xmlns:a16="http://schemas.microsoft.com/office/drawing/2014/main" id="{5BD3A7B5-EE42-CED5-5082-3E96E3D3AF53}"/>
              </a:ext>
            </a:extLst>
          </p:cNvPr>
          <p:cNvSpPr>
            <a:spLocks noGrp="1" noChangeArrowheads="1"/>
          </p:cNvSpPr>
          <p:nvPr>
            <p:ph type="title"/>
          </p:nvPr>
        </p:nvSpPr>
        <p:spPr/>
        <p:txBody>
          <a:bodyPr vert="horz" lIns="92075" tIns="46038" rIns="92075" bIns="46038" rtlCol="0" anchor="ctr">
            <a:normAutofit/>
          </a:bodyPr>
          <a:lstStyle/>
          <a:p>
            <a:r>
              <a:rPr lang="en-US" altLang="en-US"/>
              <a:t>Disks and Files </a:t>
            </a:r>
          </a:p>
        </p:txBody>
      </p:sp>
      <p:sp>
        <p:nvSpPr>
          <p:cNvPr id="23556" name="Rectangle 5">
            <a:extLst>
              <a:ext uri="{FF2B5EF4-FFF2-40B4-BE49-F238E27FC236}">
                <a16:creationId xmlns:a16="http://schemas.microsoft.com/office/drawing/2014/main" id="{40473348-4DFD-3AA0-B50A-15FD2A99059A}"/>
              </a:ext>
            </a:extLst>
          </p:cNvPr>
          <p:cNvSpPr>
            <a:spLocks noGrp="1" noChangeArrowheads="1"/>
          </p:cNvSpPr>
          <p:nvPr>
            <p:ph idx="1"/>
          </p:nvPr>
        </p:nvSpPr>
        <p:spPr/>
        <p:txBody>
          <a:bodyPr vert="horz" lIns="92075" tIns="46038" rIns="92075" bIns="46038" rtlCol="0">
            <a:normAutofit/>
          </a:bodyPr>
          <a:lstStyle/>
          <a:p>
            <a:r>
              <a:rPr lang="en-US" altLang="en-US" dirty="0"/>
              <a:t>DBMS stores information on disks.</a:t>
            </a:r>
          </a:p>
          <a:p>
            <a:r>
              <a:rPr lang="en-US" altLang="en-US" dirty="0"/>
              <a:t>Major implications for DBMS design!</a:t>
            </a:r>
          </a:p>
          <a:p>
            <a:pPr lvl="1"/>
            <a:r>
              <a:rPr lang="en-US" altLang="en-US" dirty="0">
                <a:solidFill>
                  <a:schemeClr val="accent2"/>
                </a:solidFill>
              </a:rPr>
              <a:t>READ: </a:t>
            </a:r>
            <a:r>
              <a:rPr lang="en-US" altLang="en-US" dirty="0"/>
              <a:t>transfer data from disk to main memory (RAM).</a:t>
            </a:r>
          </a:p>
          <a:p>
            <a:pPr lvl="1"/>
            <a:r>
              <a:rPr lang="en-US" altLang="en-US" dirty="0">
                <a:solidFill>
                  <a:schemeClr val="accent2"/>
                </a:solidFill>
              </a:rPr>
              <a:t>WRITE: </a:t>
            </a:r>
            <a:r>
              <a:rPr lang="en-US" altLang="en-US" dirty="0"/>
              <a:t>transfer data from RAM to disk.</a:t>
            </a:r>
          </a:p>
          <a:p>
            <a:pPr lvl="1"/>
            <a:r>
              <a:rPr lang="en-US" altLang="en-US" dirty="0"/>
              <a:t>Both read and write operations have a high-cost relative to memory access time because they require disk access.</a:t>
            </a:r>
          </a:p>
          <a:p>
            <a:pPr lvl="2"/>
            <a:r>
              <a:rPr lang="en-US" altLang="en-US" dirty="0"/>
              <a:t>The time needed to access disk is order of magnitude larger than RAM access time.</a:t>
            </a:r>
          </a:p>
        </p:txBody>
      </p:sp>
    </p:spTree>
    <p:extLst>
      <p:ext uri="{BB962C8B-B14F-4D97-AF65-F5344CB8AC3E}">
        <p14:creationId xmlns:p14="http://schemas.microsoft.com/office/powerpoint/2010/main" val="397875513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a:extLst>
              <a:ext uri="{FF2B5EF4-FFF2-40B4-BE49-F238E27FC236}">
                <a16:creationId xmlns:a16="http://schemas.microsoft.com/office/drawing/2014/main" id="{A87FCA14-A6F6-0247-F6B4-CCBC2E62B146}"/>
              </a:ext>
            </a:extLst>
          </p:cNvPr>
          <p:cNvSpPr>
            <a:spLocks noGrp="1" noChangeArrowheads="1"/>
          </p:cNvSpPr>
          <p:nvPr>
            <p:ph type="title"/>
          </p:nvPr>
        </p:nvSpPr>
        <p:spPr/>
        <p:txBody>
          <a:bodyPr vert="horz" lIns="92075" tIns="46038" rIns="92075" bIns="46038" rtlCol="0" anchor="ctr">
            <a:normAutofit/>
          </a:bodyPr>
          <a:lstStyle/>
          <a:p>
            <a:r>
              <a:rPr lang="en-US" altLang="en-US" dirty="0"/>
              <a:t>Components of a Disk </a:t>
            </a:r>
          </a:p>
        </p:txBody>
      </p:sp>
      <p:sp>
        <p:nvSpPr>
          <p:cNvPr id="25604" name="Content Placeholder 62">
            <a:extLst>
              <a:ext uri="{FF2B5EF4-FFF2-40B4-BE49-F238E27FC236}">
                <a16:creationId xmlns:a16="http://schemas.microsoft.com/office/drawing/2014/main" id="{5860633E-EEA2-86A4-7776-DF9867198946}"/>
              </a:ext>
            </a:extLst>
          </p:cNvPr>
          <p:cNvSpPr>
            <a:spLocks noGrp="1"/>
          </p:cNvSpPr>
          <p:nvPr>
            <p:ph idx="1"/>
          </p:nvPr>
        </p:nvSpPr>
        <p:spPr>
          <a:xfrm>
            <a:off x="1187452" y="1976771"/>
            <a:ext cx="5039557" cy="4071104"/>
          </a:xfrm>
        </p:spPr>
        <p:txBody>
          <a:bodyPr>
            <a:noAutofit/>
          </a:bodyPr>
          <a:lstStyle/>
          <a:p>
            <a:r>
              <a:rPr lang="en-US" altLang="en-US" sz="1800" dirty="0"/>
              <a:t>Platters spin (say 120 rotation per second)</a:t>
            </a:r>
          </a:p>
          <a:p>
            <a:r>
              <a:rPr lang="en-US" altLang="en-US" sz="1800" dirty="0"/>
              <a:t>Surface of platter divided into circular </a:t>
            </a:r>
            <a:r>
              <a:rPr lang="en-US" altLang="en-US" sz="1800" b="1" dirty="0"/>
              <a:t>tracks</a:t>
            </a:r>
          </a:p>
          <a:p>
            <a:r>
              <a:rPr lang="en-US" altLang="en-US" sz="1800" dirty="0"/>
              <a:t>Each track is divided into </a:t>
            </a:r>
            <a:r>
              <a:rPr lang="en-US" altLang="en-US" sz="1800" b="1" dirty="0"/>
              <a:t>sectors</a:t>
            </a:r>
            <a:r>
              <a:rPr lang="en-US" altLang="en-US" sz="1800" dirty="0"/>
              <a:t> </a:t>
            </a:r>
          </a:p>
          <a:p>
            <a:r>
              <a:rPr lang="en-US" altLang="en-US" sz="1800" dirty="0"/>
              <a:t>Arm assembly moved in or out to position a head on a desired track.</a:t>
            </a:r>
          </a:p>
          <a:p>
            <a:pPr lvl="1"/>
            <a:r>
              <a:rPr lang="en-US" altLang="en-US" sz="1600" dirty="0"/>
              <a:t>Tracks under heads make a </a:t>
            </a:r>
            <a:r>
              <a:rPr lang="en-US" altLang="en-US" sz="1600" i="1" dirty="0"/>
              <a:t>cylinder</a:t>
            </a:r>
            <a:r>
              <a:rPr lang="en-US" altLang="en-US" sz="1600" dirty="0"/>
              <a:t> (imaginary)</a:t>
            </a:r>
          </a:p>
          <a:p>
            <a:pPr lvl="1"/>
            <a:r>
              <a:rPr lang="en-US" altLang="en-US" sz="1600" dirty="0"/>
              <a:t>Cylinder </a:t>
            </a:r>
            <a:r>
              <a:rPr lang="en-US" altLang="en-US" sz="1600" dirty="0" err="1"/>
              <a:t>i</a:t>
            </a:r>
            <a:r>
              <a:rPr lang="en-US" altLang="en-US" sz="1600" dirty="0"/>
              <a:t> consists of i</a:t>
            </a:r>
            <a:r>
              <a:rPr lang="en-US" altLang="en-US" sz="1600" baseline="30000" dirty="0"/>
              <a:t>th</a:t>
            </a:r>
            <a:r>
              <a:rPr lang="en-US" altLang="en-US" sz="1600" dirty="0"/>
              <a:t> track of all the platters </a:t>
            </a:r>
          </a:p>
          <a:p>
            <a:r>
              <a:rPr lang="en-US" altLang="en-US" sz="1800" dirty="0"/>
              <a:t>Only one head reads/writes at any one time</a:t>
            </a:r>
          </a:p>
          <a:p>
            <a:pPr>
              <a:spcAft>
                <a:spcPts val="0"/>
              </a:spcAft>
            </a:pPr>
            <a:r>
              <a:rPr lang="en-US" altLang="en-US" sz="1800" dirty="0"/>
              <a:t>To read/write a sector</a:t>
            </a:r>
          </a:p>
          <a:p>
            <a:pPr lvl="1">
              <a:spcAft>
                <a:spcPts val="0"/>
              </a:spcAft>
            </a:pPr>
            <a:r>
              <a:rPr lang="en-US" altLang="en-US" sz="1600" dirty="0"/>
              <a:t>disk arm swings to position head on right track</a:t>
            </a:r>
          </a:p>
          <a:p>
            <a:pPr lvl="1">
              <a:spcAft>
                <a:spcPts val="0"/>
              </a:spcAft>
            </a:pPr>
            <a:r>
              <a:rPr lang="en-US" altLang="en-US" sz="1600" dirty="0"/>
              <a:t>platter spins continually; data is read/written as sector passes under head</a:t>
            </a:r>
          </a:p>
          <a:p>
            <a:r>
              <a:rPr lang="en-US" altLang="en-US" sz="1800" dirty="0"/>
              <a:t>page size is a multiple of (fixed) sector size</a:t>
            </a:r>
          </a:p>
        </p:txBody>
      </p:sp>
      <p:grpSp>
        <p:nvGrpSpPr>
          <p:cNvPr id="25605" name="Group 7">
            <a:extLst>
              <a:ext uri="{FF2B5EF4-FFF2-40B4-BE49-F238E27FC236}">
                <a16:creationId xmlns:a16="http://schemas.microsoft.com/office/drawing/2014/main" id="{3345EBFE-B297-F42F-C15A-B0B7E314CCE1}"/>
              </a:ext>
            </a:extLst>
          </p:cNvPr>
          <p:cNvGrpSpPr>
            <a:grpSpLocks/>
          </p:cNvGrpSpPr>
          <p:nvPr/>
        </p:nvGrpSpPr>
        <p:grpSpPr bwMode="auto">
          <a:xfrm>
            <a:off x="7766881" y="1976771"/>
            <a:ext cx="3149600" cy="1801812"/>
            <a:chOff x="2998" y="1129"/>
            <a:chExt cx="1984" cy="1135"/>
          </a:xfrm>
        </p:grpSpPr>
        <p:sp>
          <p:nvSpPr>
            <p:cNvPr id="25657" name="Freeform 5">
              <a:extLst>
                <a:ext uri="{FF2B5EF4-FFF2-40B4-BE49-F238E27FC236}">
                  <a16:creationId xmlns:a16="http://schemas.microsoft.com/office/drawing/2014/main" id="{C90CD380-B7E3-99FE-15B1-380537D55463}"/>
                </a:ext>
              </a:extLst>
            </p:cNvPr>
            <p:cNvSpPr>
              <a:spLocks/>
            </p:cNvSpPr>
            <p:nvPr/>
          </p:nvSpPr>
          <p:spPr bwMode="auto">
            <a:xfrm>
              <a:off x="2998" y="1499"/>
              <a:ext cx="1984" cy="765"/>
            </a:xfrm>
            <a:custGeom>
              <a:avLst/>
              <a:gdLst>
                <a:gd name="T0" fmla="*/ 0 w 1984"/>
                <a:gd name="T1" fmla="*/ 386 h 765"/>
                <a:gd name="T2" fmla="*/ 16 w 1984"/>
                <a:gd name="T3" fmla="*/ 320 h 765"/>
                <a:gd name="T4" fmla="*/ 57 w 1984"/>
                <a:gd name="T5" fmla="*/ 255 h 765"/>
                <a:gd name="T6" fmla="*/ 131 w 1984"/>
                <a:gd name="T7" fmla="*/ 197 h 765"/>
                <a:gd name="T8" fmla="*/ 230 w 1984"/>
                <a:gd name="T9" fmla="*/ 140 h 765"/>
                <a:gd name="T10" fmla="*/ 353 w 1984"/>
                <a:gd name="T11" fmla="*/ 90 h 765"/>
                <a:gd name="T12" fmla="*/ 493 w 1984"/>
                <a:gd name="T13" fmla="*/ 58 h 765"/>
                <a:gd name="T14" fmla="*/ 650 w 1984"/>
                <a:gd name="T15" fmla="*/ 25 h 765"/>
                <a:gd name="T16" fmla="*/ 814 w 1984"/>
                <a:gd name="T17" fmla="*/ 8 h 765"/>
                <a:gd name="T18" fmla="*/ 987 w 1984"/>
                <a:gd name="T19" fmla="*/ 0 h 765"/>
                <a:gd name="T20" fmla="*/ 1160 w 1984"/>
                <a:gd name="T21" fmla="*/ 8 h 765"/>
                <a:gd name="T22" fmla="*/ 1333 w 1984"/>
                <a:gd name="T23" fmla="*/ 25 h 765"/>
                <a:gd name="T24" fmla="*/ 1489 w 1984"/>
                <a:gd name="T25" fmla="*/ 58 h 765"/>
                <a:gd name="T26" fmla="*/ 1629 w 1984"/>
                <a:gd name="T27" fmla="*/ 90 h 765"/>
                <a:gd name="T28" fmla="*/ 1753 w 1984"/>
                <a:gd name="T29" fmla="*/ 140 h 765"/>
                <a:gd name="T30" fmla="*/ 1852 w 1984"/>
                <a:gd name="T31" fmla="*/ 197 h 765"/>
                <a:gd name="T32" fmla="*/ 1926 w 1984"/>
                <a:gd name="T33" fmla="*/ 255 h 765"/>
                <a:gd name="T34" fmla="*/ 1967 w 1984"/>
                <a:gd name="T35" fmla="*/ 320 h 765"/>
                <a:gd name="T36" fmla="*/ 1983 w 1984"/>
                <a:gd name="T37" fmla="*/ 386 h 765"/>
                <a:gd name="T38" fmla="*/ 1967 w 1984"/>
                <a:gd name="T39" fmla="*/ 452 h 765"/>
                <a:gd name="T40" fmla="*/ 1926 w 1984"/>
                <a:gd name="T41" fmla="*/ 518 h 765"/>
                <a:gd name="T42" fmla="*/ 1852 w 1984"/>
                <a:gd name="T43" fmla="*/ 575 h 765"/>
                <a:gd name="T44" fmla="*/ 1753 w 1984"/>
                <a:gd name="T45" fmla="*/ 633 h 765"/>
                <a:gd name="T46" fmla="*/ 1629 w 1984"/>
                <a:gd name="T47" fmla="*/ 674 h 765"/>
                <a:gd name="T48" fmla="*/ 1489 w 1984"/>
                <a:gd name="T49" fmla="*/ 715 h 765"/>
                <a:gd name="T50" fmla="*/ 1333 w 1984"/>
                <a:gd name="T51" fmla="*/ 740 h 765"/>
                <a:gd name="T52" fmla="*/ 1160 w 1984"/>
                <a:gd name="T53" fmla="*/ 764 h 765"/>
                <a:gd name="T54" fmla="*/ 987 w 1984"/>
                <a:gd name="T55" fmla="*/ 764 h 765"/>
                <a:gd name="T56" fmla="*/ 814 w 1984"/>
                <a:gd name="T57" fmla="*/ 764 h 765"/>
                <a:gd name="T58" fmla="*/ 650 w 1984"/>
                <a:gd name="T59" fmla="*/ 740 h 765"/>
                <a:gd name="T60" fmla="*/ 493 w 1984"/>
                <a:gd name="T61" fmla="*/ 715 h 765"/>
                <a:gd name="T62" fmla="*/ 353 w 1984"/>
                <a:gd name="T63" fmla="*/ 674 h 765"/>
                <a:gd name="T64" fmla="*/ 230 w 1984"/>
                <a:gd name="T65" fmla="*/ 633 h 765"/>
                <a:gd name="T66" fmla="*/ 131 w 1984"/>
                <a:gd name="T67" fmla="*/ 575 h 765"/>
                <a:gd name="T68" fmla="*/ 57 w 1984"/>
                <a:gd name="T69" fmla="*/ 518 h 765"/>
                <a:gd name="T70" fmla="*/ 16 w 1984"/>
                <a:gd name="T71" fmla="*/ 452 h 765"/>
                <a:gd name="T72" fmla="*/ 0 w 1984"/>
                <a:gd name="T73" fmla="*/ 386 h 7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5"/>
                <a:gd name="T113" fmla="*/ 1984 w 1984"/>
                <a:gd name="T114" fmla="*/ 765 h 7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5">
                  <a:moveTo>
                    <a:pt x="0" y="386"/>
                  </a:moveTo>
                  <a:lnTo>
                    <a:pt x="16" y="320"/>
                  </a:lnTo>
                  <a:lnTo>
                    <a:pt x="57" y="255"/>
                  </a:lnTo>
                  <a:lnTo>
                    <a:pt x="131" y="197"/>
                  </a:lnTo>
                  <a:lnTo>
                    <a:pt x="230" y="140"/>
                  </a:lnTo>
                  <a:lnTo>
                    <a:pt x="353" y="90"/>
                  </a:lnTo>
                  <a:lnTo>
                    <a:pt x="493" y="58"/>
                  </a:lnTo>
                  <a:lnTo>
                    <a:pt x="650" y="25"/>
                  </a:lnTo>
                  <a:lnTo>
                    <a:pt x="814" y="8"/>
                  </a:lnTo>
                  <a:lnTo>
                    <a:pt x="987" y="0"/>
                  </a:lnTo>
                  <a:lnTo>
                    <a:pt x="1160" y="8"/>
                  </a:lnTo>
                  <a:lnTo>
                    <a:pt x="1333" y="25"/>
                  </a:lnTo>
                  <a:lnTo>
                    <a:pt x="1489" y="58"/>
                  </a:lnTo>
                  <a:lnTo>
                    <a:pt x="1629" y="90"/>
                  </a:lnTo>
                  <a:lnTo>
                    <a:pt x="1753" y="140"/>
                  </a:lnTo>
                  <a:lnTo>
                    <a:pt x="1852" y="197"/>
                  </a:lnTo>
                  <a:lnTo>
                    <a:pt x="1926" y="255"/>
                  </a:lnTo>
                  <a:lnTo>
                    <a:pt x="1967" y="320"/>
                  </a:lnTo>
                  <a:lnTo>
                    <a:pt x="1983" y="386"/>
                  </a:lnTo>
                  <a:lnTo>
                    <a:pt x="1967" y="452"/>
                  </a:lnTo>
                  <a:lnTo>
                    <a:pt x="1926" y="518"/>
                  </a:lnTo>
                  <a:lnTo>
                    <a:pt x="1852" y="575"/>
                  </a:lnTo>
                  <a:lnTo>
                    <a:pt x="1753" y="633"/>
                  </a:lnTo>
                  <a:lnTo>
                    <a:pt x="1629" y="674"/>
                  </a:lnTo>
                  <a:lnTo>
                    <a:pt x="1489" y="715"/>
                  </a:lnTo>
                  <a:lnTo>
                    <a:pt x="1333" y="740"/>
                  </a:lnTo>
                  <a:lnTo>
                    <a:pt x="1160" y="764"/>
                  </a:lnTo>
                  <a:lnTo>
                    <a:pt x="987" y="764"/>
                  </a:lnTo>
                  <a:lnTo>
                    <a:pt x="814" y="764"/>
                  </a:lnTo>
                  <a:lnTo>
                    <a:pt x="650" y="740"/>
                  </a:lnTo>
                  <a:lnTo>
                    <a:pt x="493" y="715"/>
                  </a:lnTo>
                  <a:lnTo>
                    <a:pt x="353" y="674"/>
                  </a:lnTo>
                  <a:lnTo>
                    <a:pt x="230" y="633"/>
                  </a:lnTo>
                  <a:lnTo>
                    <a:pt x="131" y="575"/>
                  </a:lnTo>
                  <a:lnTo>
                    <a:pt x="57" y="518"/>
                  </a:lnTo>
                  <a:lnTo>
                    <a:pt x="16" y="452"/>
                  </a:lnTo>
                  <a:lnTo>
                    <a:pt x="0" y="386"/>
                  </a:lnTo>
                </a:path>
              </a:pathLst>
            </a:custGeom>
            <a:solidFill>
              <a:srgbClr val="000000"/>
            </a:solidFill>
            <a:ln w="50800" cap="rnd">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58" name="Freeform 6">
              <a:extLst>
                <a:ext uri="{FF2B5EF4-FFF2-40B4-BE49-F238E27FC236}">
                  <a16:creationId xmlns:a16="http://schemas.microsoft.com/office/drawing/2014/main" id="{448D5D09-F3B4-4186-8B5B-96EEE5BAFCB9}"/>
                </a:ext>
              </a:extLst>
            </p:cNvPr>
            <p:cNvSpPr>
              <a:spLocks/>
            </p:cNvSpPr>
            <p:nvPr/>
          </p:nvSpPr>
          <p:spPr bwMode="auto">
            <a:xfrm>
              <a:off x="2998" y="1129"/>
              <a:ext cx="1984" cy="765"/>
            </a:xfrm>
            <a:custGeom>
              <a:avLst/>
              <a:gdLst>
                <a:gd name="T0" fmla="*/ 0 w 1984"/>
                <a:gd name="T1" fmla="*/ 386 h 765"/>
                <a:gd name="T2" fmla="*/ 16 w 1984"/>
                <a:gd name="T3" fmla="*/ 321 h 765"/>
                <a:gd name="T4" fmla="*/ 57 w 1984"/>
                <a:gd name="T5" fmla="*/ 255 h 765"/>
                <a:gd name="T6" fmla="*/ 131 w 1984"/>
                <a:gd name="T7" fmla="*/ 197 h 765"/>
                <a:gd name="T8" fmla="*/ 230 w 1984"/>
                <a:gd name="T9" fmla="*/ 140 h 765"/>
                <a:gd name="T10" fmla="*/ 353 w 1984"/>
                <a:gd name="T11" fmla="*/ 91 h 765"/>
                <a:gd name="T12" fmla="*/ 493 w 1984"/>
                <a:gd name="T13" fmla="*/ 58 h 765"/>
                <a:gd name="T14" fmla="*/ 650 w 1984"/>
                <a:gd name="T15" fmla="*/ 25 h 765"/>
                <a:gd name="T16" fmla="*/ 814 w 1984"/>
                <a:gd name="T17" fmla="*/ 8 h 765"/>
                <a:gd name="T18" fmla="*/ 987 w 1984"/>
                <a:gd name="T19" fmla="*/ 0 h 765"/>
                <a:gd name="T20" fmla="*/ 1160 w 1984"/>
                <a:gd name="T21" fmla="*/ 8 h 765"/>
                <a:gd name="T22" fmla="*/ 1333 w 1984"/>
                <a:gd name="T23" fmla="*/ 25 h 765"/>
                <a:gd name="T24" fmla="*/ 1489 w 1984"/>
                <a:gd name="T25" fmla="*/ 58 h 765"/>
                <a:gd name="T26" fmla="*/ 1629 w 1984"/>
                <a:gd name="T27" fmla="*/ 91 h 765"/>
                <a:gd name="T28" fmla="*/ 1753 w 1984"/>
                <a:gd name="T29" fmla="*/ 140 h 765"/>
                <a:gd name="T30" fmla="*/ 1852 w 1984"/>
                <a:gd name="T31" fmla="*/ 197 h 765"/>
                <a:gd name="T32" fmla="*/ 1926 w 1984"/>
                <a:gd name="T33" fmla="*/ 255 h 765"/>
                <a:gd name="T34" fmla="*/ 1967 w 1984"/>
                <a:gd name="T35" fmla="*/ 321 h 765"/>
                <a:gd name="T36" fmla="*/ 1983 w 1984"/>
                <a:gd name="T37" fmla="*/ 386 h 765"/>
                <a:gd name="T38" fmla="*/ 1967 w 1984"/>
                <a:gd name="T39" fmla="*/ 452 h 765"/>
                <a:gd name="T40" fmla="*/ 1926 w 1984"/>
                <a:gd name="T41" fmla="*/ 518 h 765"/>
                <a:gd name="T42" fmla="*/ 1852 w 1984"/>
                <a:gd name="T43" fmla="*/ 575 h 765"/>
                <a:gd name="T44" fmla="*/ 1753 w 1984"/>
                <a:gd name="T45" fmla="*/ 633 h 765"/>
                <a:gd name="T46" fmla="*/ 1629 w 1984"/>
                <a:gd name="T47" fmla="*/ 674 h 765"/>
                <a:gd name="T48" fmla="*/ 1489 w 1984"/>
                <a:gd name="T49" fmla="*/ 715 h 765"/>
                <a:gd name="T50" fmla="*/ 1333 w 1984"/>
                <a:gd name="T51" fmla="*/ 740 h 765"/>
                <a:gd name="T52" fmla="*/ 1160 w 1984"/>
                <a:gd name="T53" fmla="*/ 764 h 765"/>
                <a:gd name="T54" fmla="*/ 987 w 1984"/>
                <a:gd name="T55" fmla="*/ 764 h 765"/>
                <a:gd name="T56" fmla="*/ 814 w 1984"/>
                <a:gd name="T57" fmla="*/ 764 h 765"/>
                <a:gd name="T58" fmla="*/ 650 w 1984"/>
                <a:gd name="T59" fmla="*/ 740 h 765"/>
                <a:gd name="T60" fmla="*/ 493 w 1984"/>
                <a:gd name="T61" fmla="*/ 715 h 765"/>
                <a:gd name="T62" fmla="*/ 353 w 1984"/>
                <a:gd name="T63" fmla="*/ 674 h 765"/>
                <a:gd name="T64" fmla="*/ 230 w 1984"/>
                <a:gd name="T65" fmla="*/ 633 h 765"/>
                <a:gd name="T66" fmla="*/ 131 w 1984"/>
                <a:gd name="T67" fmla="*/ 575 h 765"/>
                <a:gd name="T68" fmla="*/ 57 w 1984"/>
                <a:gd name="T69" fmla="*/ 518 h 765"/>
                <a:gd name="T70" fmla="*/ 16 w 1984"/>
                <a:gd name="T71" fmla="*/ 452 h 765"/>
                <a:gd name="T72" fmla="*/ 0 w 1984"/>
                <a:gd name="T73" fmla="*/ 386 h 7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5"/>
                <a:gd name="T113" fmla="*/ 1984 w 1984"/>
                <a:gd name="T114" fmla="*/ 765 h 7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5">
                  <a:moveTo>
                    <a:pt x="0" y="386"/>
                  </a:moveTo>
                  <a:lnTo>
                    <a:pt x="16" y="321"/>
                  </a:lnTo>
                  <a:lnTo>
                    <a:pt x="57" y="255"/>
                  </a:lnTo>
                  <a:lnTo>
                    <a:pt x="131" y="197"/>
                  </a:lnTo>
                  <a:lnTo>
                    <a:pt x="230" y="140"/>
                  </a:lnTo>
                  <a:lnTo>
                    <a:pt x="353" y="91"/>
                  </a:lnTo>
                  <a:lnTo>
                    <a:pt x="493" y="58"/>
                  </a:lnTo>
                  <a:lnTo>
                    <a:pt x="650" y="25"/>
                  </a:lnTo>
                  <a:lnTo>
                    <a:pt x="814" y="8"/>
                  </a:lnTo>
                  <a:lnTo>
                    <a:pt x="987" y="0"/>
                  </a:lnTo>
                  <a:lnTo>
                    <a:pt x="1160" y="8"/>
                  </a:lnTo>
                  <a:lnTo>
                    <a:pt x="1333" y="25"/>
                  </a:lnTo>
                  <a:lnTo>
                    <a:pt x="1489" y="58"/>
                  </a:lnTo>
                  <a:lnTo>
                    <a:pt x="1629" y="91"/>
                  </a:lnTo>
                  <a:lnTo>
                    <a:pt x="1753" y="140"/>
                  </a:lnTo>
                  <a:lnTo>
                    <a:pt x="1852" y="197"/>
                  </a:lnTo>
                  <a:lnTo>
                    <a:pt x="1926" y="255"/>
                  </a:lnTo>
                  <a:lnTo>
                    <a:pt x="1967" y="321"/>
                  </a:lnTo>
                  <a:lnTo>
                    <a:pt x="1983" y="386"/>
                  </a:lnTo>
                  <a:lnTo>
                    <a:pt x="1967" y="452"/>
                  </a:lnTo>
                  <a:lnTo>
                    <a:pt x="1926" y="518"/>
                  </a:lnTo>
                  <a:lnTo>
                    <a:pt x="1852" y="575"/>
                  </a:lnTo>
                  <a:lnTo>
                    <a:pt x="1753" y="633"/>
                  </a:lnTo>
                  <a:lnTo>
                    <a:pt x="1629" y="674"/>
                  </a:lnTo>
                  <a:lnTo>
                    <a:pt x="1489" y="715"/>
                  </a:lnTo>
                  <a:lnTo>
                    <a:pt x="1333" y="740"/>
                  </a:lnTo>
                  <a:lnTo>
                    <a:pt x="1160" y="764"/>
                  </a:lnTo>
                  <a:lnTo>
                    <a:pt x="987" y="764"/>
                  </a:lnTo>
                  <a:lnTo>
                    <a:pt x="814" y="764"/>
                  </a:lnTo>
                  <a:lnTo>
                    <a:pt x="650" y="740"/>
                  </a:lnTo>
                  <a:lnTo>
                    <a:pt x="493" y="715"/>
                  </a:lnTo>
                  <a:lnTo>
                    <a:pt x="353" y="674"/>
                  </a:lnTo>
                  <a:lnTo>
                    <a:pt x="230" y="633"/>
                  </a:lnTo>
                  <a:lnTo>
                    <a:pt x="131" y="575"/>
                  </a:lnTo>
                  <a:lnTo>
                    <a:pt x="57" y="518"/>
                  </a:lnTo>
                  <a:lnTo>
                    <a:pt x="16" y="452"/>
                  </a:lnTo>
                  <a:lnTo>
                    <a:pt x="0" y="386"/>
                  </a:lnTo>
                </a:path>
              </a:pathLst>
            </a:custGeom>
            <a:solidFill>
              <a:srgbClr val="000000"/>
            </a:solidFill>
            <a:ln w="50800" cap="rnd">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grpSp>
        <p:nvGrpSpPr>
          <p:cNvPr id="25606" name="Group 27">
            <a:extLst>
              <a:ext uri="{FF2B5EF4-FFF2-40B4-BE49-F238E27FC236}">
                <a16:creationId xmlns:a16="http://schemas.microsoft.com/office/drawing/2014/main" id="{152E6218-24CF-B978-156A-FA95916FA8CB}"/>
              </a:ext>
            </a:extLst>
          </p:cNvPr>
          <p:cNvGrpSpPr>
            <a:grpSpLocks/>
          </p:cNvGrpSpPr>
          <p:nvPr/>
        </p:nvGrpSpPr>
        <p:grpSpPr bwMode="auto">
          <a:xfrm>
            <a:off x="7739895" y="1246522"/>
            <a:ext cx="3176587" cy="4594225"/>
            <a:chOff x="2981" y="669"/>
            <a:chExt cx="2001" cy="2894"/>
          </a:xfrm>
        </p:grpSpPr>
        <p:grpSp>
          <p:nvGrpSpPr>
            <p:cNvPr id="25638" name="Group 17">
              <a:extLst>
                <a:ext uri="{FF2B5EF4-FFF2-40B4-BE49-F238E27FC236}">
                  <a16:creationId xmlns:a16="http://schemas.microsoft.com/office/drawing/2014/main" id="{26EB0EFC-B566-5E35-F556-58DEC0B3B1DC}"/>
                </a:ext>
              </a:extLst>
            </p:cNvPr>
            <p:cNvGrpSpPr>
              <a:grpSpLocks/>
            </p:cNvGrpSpPr>
            <p:nvPr/>
          </p:nvGrpSpPr>
          <p:grpSpPr bwMode="auto">
            <a:xfrm>
              <a:off x="2981" y="1096"/>
              <a:ext cx="2001" cy="2467"/>
              <a:chOff x="2981" y="1096"/>
              <a:chExt cx="2001" cy="2467"/>
            </a:xfrm>
          </p:grpSpPr>
          <p:grpSp>
            <p:nvGrpSpPr>
              <p:cNvPr id="25648" name="Group 11">
                <a:extLst>
                  <a:ext uri="{FF2B5EF4-FFF2-40B4-BE49-F238E27FC236}">
                    <a16:creationId xmlns:a16="http://schemas.microsoft.com/office/drawing/2014/main" id="{338E5575-75EC-7EA0-974A-AA9026F37347}"/>
                  </a:ext>
                </a:extLst>
              </p:cNvPr>
              <p:cNvGrpSpPr>
                <a:grpSpLocks/>
              </p:cNvGrpSpPr>
              <p:nvPr/>
            </p:nvGrpSpPr>
            <p:grpSpPr bwMode="auto">
              <a:xfrm>
                <a:off x="2998" y="1466"/>
                <a:ext cx="1984" cy="765"/>
                <a:chOff x="2998" y="1466"/>
                <a:chExt cx="1984" cy="765"/>
              </a:xfrm>
            </p:grpSpPr>
            <p:sp>
              <p:nvSpPr>
                <p:cNvPr id="25654" name="Freeform 8">
                  <a:extLst>
                    <a:ext uri="{FF2B5EF4-FFF2-40B4-BE49-F238E27FC236}">
                      <a16:creationId xmlns:a16="http://schemas.microsoft.com/office/drawing/2014/main" id="{4B9B315C-E293-7D69-4DEE-079DB9937E84}"/>
                    </a:ext>
                  </a:extLst>
                </p:cNvPr>
                <p:cNvSpPr>
                  <a:spLocks/>
                </p:cNvSpPr>
                <p:nvPr/>
              </p:nvSpPr>
              <p:spPr bwMode="auto">
                <a:xfrm>
                  <a:off x="2998" y="1466"/>
                  <a:ext cx="1984" cy="765"/>
                </a:xfrm>
                <a:custGeom>
                  <a:avLst/>
                  <a:gdLst>
                    <a:gd name="T0" fmla="*/ 0 w 1984"/>
                    <a:gd name="T1" fmla="*/ 378 h 765"/>
                    <a:gd name="T2" fmla="*/ 16 w 1984"/>
                    <a:gd name="T3" fmla="*/ 312 h 765"/>
                    <a:gd name="T4" fmla="*/ 57 w 1984"/>
                    <a:gd name="T5" fmla="*/ 247 h 765"/>
                    <a:gd name="T6" fmla="*/ 131 w 1984"/>
                    <a:gd name="T7" fmla="*/ 189 h 765"/>
                    <a:gd name="T8" fmla="*/ 230 w 1984"/>
                    <a:gd name="T9" fmla="*/ 132 h 765"/>
                    <a:gd name="T10" fmla="*/ 353 w 1984"/>
                    <a:gd name="T11" fmla="*/ 91 h 765"/>
                    <a:gd name="T12" fmla="*/ 493 w 1984"/>
                    <a:gd name="T13" fmla="*/ 49 h 765"/>
                    <a:gd name="T14" fmla="*/ 650 w 1984"/>
                    <a:gd name="T15" fmla="*/ 25 h 765"/>
                    <a:gd name="T16" fmla="*/ 814 w 1984"/>
                    <a:gd name="T17" fmla="*/ 0 h 765"/>
                    <a:gd name="T18" fmla="*/ 987 w 1984"/>
                    <a:gd name="T19" fmla="*/ 0 h 765"/>
                    <a:gd name="T20" fmla="*/ 1160 w 1984"/>
                    <a:gd name="T21" fmla="*/ 0 h 765"/>
                    <a:gd name="T22" fmla="*/ 1333 w 1984"/>
                    <a:gd name="T23" fmla="*/ 25 h 765"/>
                    <a:gd name="T24" fmla="*/ 1489 w 1984"/>
                    <a:gd name="T25" fmla="*/ 49 h 765"/>
                    <a:gd name="T26" fmla="*/ 1629 w 1984"/>
                    <a:gd name="T27" fmla="*/ 91 h 765"/>
                    <a:gd name="T28" fmla="*/ 1753 w 1984"/>
                    <a:gd name="T29" fmla="*/ 132 h 765"/>
                    <a:gd name="T30" fmla="*/ 1852 w 1984"/>
                    <a:gd name="T31" fmla="*/ 189 h 765"/>
                    <a:gd name="T32" fmla="*/ 1926 w 1984"/>
                    <a:gd name="T33" fmla="*/ 247 h 765"/>
                    <a:gd name="T34" fmla="*/ 1967 w 1984"/>
                    <a:gd name="T35" fmla="*/ 312 h 765"/>
                    <a:gd name="T36" fmla="*/ 1983 w 1984"/>
                    <a:gd name="T37" fmla="*/ 378 h 765"/>
                    <a:gd name="T38" fmla="*/ 1967 w 1984"/>
                    <a:gd name="T39" fmla="*/ 444 h 765"/>
                    <a:gd name="T40" fmla="*/ 1926 w 1984"/>
                    <a:gd name="T41" fmla="*/ 510 h 765"/>
                    <a:gd name="T42" fmla="*/ 1852 w 1984"/>
                    <a:gd name="T43" fmla="*/ 567 h 765"/>
                    <a:gd name="T44" fmla="*/ 1753 w 1984"/>
                    <a:gd name="T45" fmla="*/ 625 h 765"/>
                    <a:gd name="T46" fmla="*/ 1629 w 1984"/>
                    <a:gd name="T47" fmla="*/ 674 h 765"/>
                    <a:gd name="T48" fmla="*/ 1489 w 1984"/>
                    <a:gd name="T49" fmla="*/ 707 h 765"/>
                    <a:gd name="T50" fmla="*/ 1333 w 1984"/>
                    <a:gd name="T51" fmla="*/ 740 h 765"/>
                    <a:gd name="T52" fmla="*/ 1160 w 1984"/>
                    <a:gd name="T53" fmla="*/ 756 h 765"/>
                    <a:gd name="T54" fmla="*/ 987 w 1984"/>
                    <a:gd name="T55" fmla="*/ 764 h 765"/>
                    <a:gd name="T56" fmla="*/ 814 w 1984"/>
                    <a:gd name="T57" fmla="*/ 756 h 765"/>
                    <a:gd name="T58" fmla="*/ 650 w 1984"/>
                    <a:gd name="T59" fmla="*/ 740 h 765"/>
                    <a:gd name="T60" fmla="*/ 493 w 1984"/>
                    <a:gd name="T61" fmla="*/ 707 h 765"/>
                    <a:gd name="T62" fmla="*/ 353 w 1984"/>
                    <a:gd name="T63" fmla="*/ 674 h 765"/>
                    <a:gd name="T64" fmla="*/ 230 w 1984"/>
                    <a:gd name="T65" fmla="*/ 625 h 765"/>
                    <a:gd name="T66" fmla="*/ 131 w 1984"/>
                    <a:gd name="T67" fmla="*/ 567 h 765"/>
                    <a:gd name="T68" fmla="*/ 57 w 1984"/>
                    <a:gd name="T69" fmla="*/ 510 h 765"/>
                    <a:gd name="T70" fmla="*/ 16 w 1984"/>
                    <a:gd name="T71" fmla="*/ 444 h 765"/>
                    <a:gd name="T72" fmla="*/ 0 w 1984"/>
                    <a:gd name="T73" fmla="*/ 378 h 7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5"/>
                    <a:gd name="T113" fmla="*/ 1984 w 1984"/>
                    <a:gd name="T114" fmla="*/ 765 h 7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5">
                      <a:moveTo>
                        <a:pt x="0" y="378"/>
                      </a:moveTo>
                      <a:lnTo>
                        <a:pt x="16" y="312"/>
                      </a:lnTo>
                      <a:lnTo>
                        <a:pt x="57" y="247"/>
                      </a:lnTo>
                      <a:lnTo>
                        <a:pt x="131" y="189"/>
                      </a:lnTo>
                      <a:lnTo>
                        <a:pt x="230" y="132"/>
                      </a:lnTo>
                      <a:lnTo>
                        <a:pt x="353" y="91"/>
                      </a:lnTo>
                      <a:lnTo>
                        <a:pt x="493" y="49"/>
                      </a:lnTo>
                      <a:lnTo>
                        <a:pt x="650" y="25"/>
                      </a:lnTo>
                      <a:lnTo>
                        <a:pt x="814" y="0"/>
                      </a:lnTo>
                      <a:lnTo>
                        <a:pt x="987" y="0"/>
                      </a:lnTo>
                      <a:lnTo>
                        <a:pt x="1160" y="0"/>
                      </a:lnTo>
                      <a:lnTo>
                        <a:pt x="1333" y="25"/>
                      </a:lnTo>
                      <a:lnTo>
                        <a:pt x="1489" y="49"/>
                      </a:lnTo>
                      <a:lnTo>
                        <a:pt x="1629" y="91"/>
                      </a:lnTo>
                      <a:lnTo>
                        <a:pt x="1753" y="132"/>
                      </a:lnTo>
                      <a:lnTo>
                        <a:pt x="1852" y="189"/>
                      </a:lnTo>
                      <a:lnTo>
                        <a:pt x="1926" y="247"/>
                      </a:lnTo>
                      <a:lnTo>
                        <a:pt x="1967" y="312"/>
                      </a:lnTo>
                      <a:lnTo>
                        <a:pt x="1983" y="378"/>
                      </a:lnTo>
                      <a:lnTo>
                        <a:pt x="1967" y="444"/>
                      </a:lnTo>
                      <a:lnTo>
                        <a:pt x="1926" y="510"/>
                      </a:lnTo>
                      <a:lnTo>
                        <a:pt x="1852" y="567"/>
                      </a:lnTo>
                      <a:lnTo>
                        <a:pt x="1753" y="625"/>
                      </a:lnTo>
                      <a:lnTo>
                        <a:pt x="1629" y="674"/>
                      </a:lnTo>
                      <a:lnTo>
                        <a:pt x="1489" y="707"/>
                      </a:lnTo>
                      <a:lnTo>
                        <a:pt x="1333" y="740"/>
                      </a:lnTo>
                      <a:lnTo>
                        <a:pt x="1160" y="756"/>
                      </a:lnTo>
                      <a:lnTo>
                        <a:pt x="987" y="764"/>
                      </a:lnTo>
                      <a:lnTo>
                        <a:pt x="814" y="756"/>
                      </a:lnTo>
                      <a:lnTo>
                        <a:pt x="650" y="740"/>
                      </a:lnTo>
                      <a:lnTo>
                        <a:pt x="493" y="707"/>
                      </a:lnTo>
                      <a:lnTo>
                        <a:pt x="353" y="674"/>
                      </a:lnTo>
                      <a:lnTo>
                        <a:pt x="230" y="625"/>
                      </a:lnTo>
                      <a:lnTo>
                        <a:pt x="131" y="567"/>
                      </a:lnTo>
                      <a:lnTo>
                        <a:pt x="57" y="510"/>
                      </a:lnTo>
                      <a:lnTo>
                        <a:pt x="16" y="444"/>
                      </a:lnTo>
                      <a:lnTo>
                        <a:pt x="0" y="378"/>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55" name="Freeform 9">
                  <a:extLst>
                    <a:ext uri="{FF2B5EF4-FFF2-40B4-BE49-F238E27FC236}">
                      <a16:creationId xmlns:a16="http://schemas.microsoft.com/office/drawing/2014/main" id="{49F45BCD-6C9C-2428-DE22-1B946734CA4D}"/>
                    </a:ext>
                  </a:extLst>
                </p:cNvPr>
                <p:cNvSpPr>
                  <a:spLocks/>
                </p:cNvSpPr>
                <p:nvPr/>
              </p:nvSpPr>
              <p:spPr bwMode="auto">
                <a:xfrm>
                  <a:off x="3055" y="1524"/>
                  <a:ext cx="1853" cy="650"/>
                </a:xfrm>
                <a:custGeom>
                  <a:avLst/>
                  <a:gdLst>
                    <a:gd name="T0" fmla="*/ 0 w 1853"/>
                    <a:gd name="T1" fmla="*/ 328 h 650"/>
                    <a:gd name="T2" fmla="*/ 17 w 1853"/>
                    <a:gd name="T3" fmla="*/ 263 h 650"/>
                    <a:gd name="T4" fmla="*/ 66 w 1853"/>
                    <a:gd name="T5" fmla="*/ 205 h 650"/>
                    <a:gd name="T6" fmla="*/ 140 w 1853"/>
                    <a:gd name="T7" fmla="*/ 156 h 650"/>
                    <a:gd name="T8" fmla="*/ 247 w 1853"/>
                    <a:gd name="T9" fmla="*/ 106 h 650"/>
                    <a:gd name="T10" fmla="*/ 371 w 1853"/>
                    <a:gd name="T11" fmla="*/ 65 h 650"/>
                    <a:gd name="T12" fmla="*/ 519 w 1853"/>
                    <a:gd name="T13" fmla="*/ 33 h 650"/>
                    <a:gd name="T14" fmla="*/ 675 w 1853"/>
                    <a:gd name="T15" fmla="*/ 16 h 650"/>
                    <a:gd name="T16" fmla="*/ 840 w 1853"/>
                    <a:gd name="T17" fmla="*/ 0 h 650"/>
                    <a:gd name="T18" fmla="*/ 1013 w 1853"/>
                    <a:gd name="T19" fmla="*/ 0 h 650"/>
                    <a:gd name="T20" fmla="*/ 1177 w 1853"/>
                    <a:gd name="T21" fmla="*/ 16 h 650"/>
                    <a:gd name="T22" fmla="*/ 1342 w 1853"/>
                    <a:gd name="T23" fmla="*/ 33 h 650"/>
                    <a:gd name="T24" fmla="*/ 1482 w 1853"/>
                    <a:gd name="T25" fmla="*/ 65 h 650"/>
                    <a:gd name="T26" fmla="*/ 1613 w 1853"/>
                    <a:gd name="T27" fmla="*/ 106 h 650"/>
                    <a:gd name="T28" fmla="*/ 1712 w 1853"/>
                    <a:gd name="T29" fmla="*/ 156 h 650"/>
                    <a:gd name="T30" fmla="*/ 1795 w 1853"/>
                    <a:gd name="T31" fmla="*/ 205 h 650"/>
                    <a:gd name="T32" fmla="*/ 1836 w 1853"/>
                    <a:gd name="T33" fmla="*/ 263 h 650"/>
                    <a:gd name="T34" fmla="*/ 1852 w 1853"/>
                    <a:gd name="T35" fmla="*/ 328 h 650"/>
                    <a:gd name="T36" fmla="*/ 1836 w 1853"/>
                    <a:gd name="T37" fmla="*/ 386 h 650"/>
                    <a:gd name="T38" fmla="*/ 1795 w 1853"/>
                    <a:gd name="T39" fmla="*/ 443 h 650"/>
                    <a:gd name="T40" fmla="*/ 1712 w 1853"/>
                    <a:gd name="T41" fmla="*/ 493 h 650"/>
                    <a:gd name="T42" fmla="*/ 1613 w 1853"/>
                    <a:gd name="T43" fmla="*/ 542 h 650"/>
                    <a:gd name="T44" fmla="*/ 1482 w 1853"/>
                    <a:gd name="T45" fmla="*/ 583 h 650"/>
                    <a:gd name="T46" fmla="*/ 1342 w 1853"/>
                    <a:gd name="T47" fmla="*/ 616 h 650"/>
                    <a:gd name="T48" fmla="*/ 1177 w 1853"/>
                    <a:gd name="T49" fmla="*/ 641 h 650"/>
                    <a:gd name="T50" fmla="*/ 1013 w 1853"/>
                    <a:gd name="T51" fmla="*/ 649 h 650"/>
                    <a:gd name="T52" fmla="*/ 840 w 1853"/>
                    <a:gd name="T53" fmla="*/ 649 h 650"/>
                    <a:gd name="T54" fmla="*/ 675 w 1853"/>
                    <a:gd name="T55" fmla="*/ 641 h 650"/>
                    <a:gd name="T56" fmla="*/ 519 w 1853"/>
                    <a:gd name="T57" fmla="*/ 616 h 650"/>
                    <a:gd name="T58" fmla="*/ 371 w 1853"/>
                    <a:gd name="T59" fmla="*/ 583 h 650"/>
                    <a:gd name="T60" fmla="*/ 247 w 1853"/>
                    <a:gd name="T61" fmla="*/ 542 h 650"/>
                    <a:gd name="T62" fmla="*/ 140 w 1853"/>
                    <a:gd name="T63" fmla="*/ 493 h 650"/>
                    <a:gd name="T64" fmla="*/ 66 w 1853"/>
                    <a:gd name="T65" fmla="*/ 443 h 650"/>
                    <a:gd name="T66" fmla="*/ 17 w 1853"/>
                    <a:gd name="T67" fmla="*/ 386 h 650"/>
                    <a:gd name="T68" fmla="*/ 0 w 1853"/>
                    <a:gd name="T69" fmla="*/ 328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53"/>
                    <a:gd name="T106" fmla="*/ 0 h 650"/>
                    <a:gd name="T107" fmla="*/ 1853 w 1853"/>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53" h="650">
                      <a:moveTo>
                        <a:pt x="0" y="328"/>
                      </a:moveTo>
                      <a:lnTo>
                        <a:pt x="17" y="263"/>
                      </a:lnTo>
                      <a:lnTo>
                        <a:pt x="66" y="205"/>
                      </a:lnTo>
                      <a:lnTo>
                        <a:pt x="140" y="156"/>
                      </a:lnTo>
                      <a:lnTo>
                        <a:pt x="247" y="106"/>
                      </a:lnTo>
                      <a:lnTo>
                        <a:pt x="371" y="65"/>
                      </a:lnTo>
                      <a:lnTo>
                        <a:pt x="519" y="33"/>
                      </a:lnTo>
                      <a:lnTo>
                        <a:pt x="675" y="16"/>
                      </a:lnTo>
                      <a:lnTo>
                        <a:pt x="840" y="0"/>
                      </a:lnTo>
                      <a:lnTo>
                        <a:pt x="1013" y="0"/>
                      </a:lnTo>
                      <a:lnTo>
                        <a:pt x="1177" y="16"/>
                      </a:lnTo>
                      <a:lnTo>
                        <a:pt x="1342" y="33"/>
                      </a:lnTo>
                      <a:lnTo>
                        <a:pt x="1482" y="65"/>
                      </a:lnTo>
                      <a:lnTo>
                        <a:pt x="1613" y="106"/>
                      </a:lnTo>
                      <a:lnTo>
                        <a:pt x="1712" y="156"/>
                      </a:lnTo>
                      <a:lnTo>
                        <a:pt x="1795" y="205"/>
                      </a:lnTo>
                      <a:lnTo>
                        <a:pt x="1836" y="263"/>
                      </a:lnTo>
                      <a:lnTo>
                        <a:pt x="1852" y="328"/>
                      </a:lnTo>
                      <a:lnTo>
                        <a:pt x="1836" y="386"/>
                      </a:lnTo>
                      <a:lnTo>
                        <a:pt x="1795" y="443"/>
                      </a:lnTo>
                      <a:lnTo>
                        <a:pt x="1712" y="493"/>
                      </a:lnTo>
                      <a:lnTo>
                        <a:pt x="1613" y="542"/>
                      </a:lnTo>
                      <a:lnTo>
                        <a:pt x="1482" y="583"/>
                      </a:lnTo>
                      <a:lnTo>
                        <a:pt x="1342" y="616"/>
                      </a:lnTo>
                      <a:lnTo>
                        <a:pt x="1177" y="641"/>
                      </a:lnTo>
                      <a:lnTo>
                        <a:pt x="1013" y="649"/>
                      </a:lnTo>
                      <a:lnTo>
                        <a:pt x="840" y="649"/>
                      </a:lnTo>
                      <a:lnTo>
                        <a:pt x="675" y="641"/>
                      </a:lnTo>
                      <a:lnTo>
                        <a:pt x="519" y="616"/>
                      </a:lnTo>
                      <a:lnTo>
                        <a:pt x="371" y="583"/>
                      </a:lnTo>
                      <a:lnTo>
                        <a:pt x="247" y="542"/>
                      </a:lnTo>
                      <a:lnTo>
                        <a:pt x="140" y="493"/>
                      </a:lnTo>
                      <a:lnTo>
                        <a:pt x="66" y="443"/>
                      </a:lnTo>
                      <a:lnTo>
                        <a:pt x="17" y="386"/>
                      </a:lnTo>
                      <a:lnTo>
                        <a:pt x="0" y="328"/>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56" name="Freeform 10">
                  <a:extLst>
                    <a:ext uri="{FF2B5EF4-FFF2-40B4-BE49-F238E27FC236}">
                      <a16:creationId xmlns:a16="http://schemas.microsoft.com/office/drawing/2014/main" id="{13FE3E6D-C61B-361D-BD1A-CFFAA984A4DC}"/>
                    </a:ext>
                  </a:extLst>
                </p:cNvPr>
                <p:cNvSpPr>
                  <a:spLocks/>
                </p:cNvSpPr>
                <p:nvPr/>
              </p:nvSpPr>
              <p:spPr bwMode="auto">
                <a:xfrm>
                  <a:off x="3146" y="1589"/>
                  <a:ext cx="1672" cy="494"/>
                </a:xfrm>
                <a:custGeom>
                  <a:avLst/>
                  <a:gdLst>
                    <a:gd name="T0" fmla="*/ 0 w 1672"/>
                    <a:gd name="T1" fmla="*/ 247 h 494"/>
                    <a:gd name="T2" fmla="*/ 16 w 1672"/>
                    <a:gd name="T3" fmla="*/ 198 h 494"/>
                    <a:gd name="T4" fmla="*/ 66 w 1672"/>
                    <a:gd name="T5" fmla="*/ 148 h 494"/>
                    <a:gd name="T6" fmla="*/ 148 w 1672"/>
                    <a:gd name="T7" fmla="*/ 107 h 494"/>
                    <a:gd name="T8" fmla="*/ 247 w 1672"/>
                    <a:gd name="T9" fmla="*/ 74 h 494"/>
                    <a:gd name="T10" fmla="*/ 370 w 1672"/>
                    <a:gd name="T11" fmla="*/ 41 h 494"/>
                    <a:gd name="T12" fmla="*/ 518 w 1672"/>
                    <a:gd name="T13" fmla="*/ 17 h 494"/>
                    <a:gd name="T14" fmla="*/ 675 w 1672"/>
                    <a:gd name="T15" fmla="*/ 0 h 494"/>
                    <a:gd name="T16" fmla="*/ 839 w 1672"/>
                    <a:gd name="T17" fmla="*/ 0 h 494"/>
                    <a:gd name="T18" fmla="*/ 996 w 1672"/>
                    <a:gd name="T19" fmla="*/ 0 h 494"/>
                    <a:gd name="T20" fmla="*/ 1152 w 1672"/>
                    <a:gd name="T21" fmla="*/ 17 h 494"/>
                    <a:gd name="T22" fmla="*/ 1300 w 1672"/>
                    <a:gd name="T23" fmla="*/ 41 h 494"/>
                    <a:gd name="T24" fmla="*/ 1424 w 1672"/>
                    <a:gd name="T25" fmla="*/ 74 h 494"/>
                    <a:gd name="T26" fmla="*/ 1531 w 1672"/>
                    <a:gd name="T27" fmla="*/ 107 h 494"/>
                    <a:gd name="T28" fmla="*/ 1605 w 1672"/>
                    <a:gd name="T29" fmla="*/ 148 h 494"/>
                    <a:gd name="T30" fmla="*/ 1654 w 1672"/>
                    <a:gd name="T31" fmla="*/ 198 h 494"/>
                    <a:gd name="T32" fmla="*/ 1671 w 1672"/>
                    <a:gd name="T33" fmla="*/ 247 h 494"/>
                    <a:gd name="T34" fmla="*/ 1654 w 1672"/>
                    <a:gd name="T35" fmla="*/ 296 h 494"/>
                    <a:gd name="T36" fmla="*/ 1605 w 1672"/>
                    <a:gd name="T37" fmla="*/ 337 h 494"/>
                    <a:gd name="T38" fmla="*/ 1531 w 1672"/>
                    <a:gd name="T39" fmla="*/ 378 h 494"/>
                    <a:gd name="T40" fmla="*/ 1424 w 1672"/>
                    <a:gd name="T41" fmla="*/ 419 h 494"/>
                    <a:gd name="T42" fmla="*/ 1300 w 1672"/>
                    <a:gd name="T43" fmla="*/ 452 h 494"/>
                    <a:gd name="T44" fmla="*/ 1152 w 1672"/>
                    <a:gd name="T45" fmla="*/ 477 h 494"/>
                    <a:gd name="T46" fmla="*/ 996 w 1672"/>
                    <a:gd name="T47" fmla="*/ 485 h 494"/>
                    <a:gd name="T48" fmla="*/ 839 w 1672"/>
                    <a:gd name="T49" fmla="*/ 493 h 494"/>
                    <a:gd name="T50" fmla="*/ 675 w 1672"/>
                    <a:gd name="T51" fmla="*/ 485 h 494"/>
                    <a:gd name="T52" fmla="*/ 518 w 1672"/>
                    <a:gd name="T53" fmla="*/ 477 h 494"/>
                    <a:gd name="T54" fmla="*/ 370 w 1672"/>
                    <a:gd name="T55" fmla="*/ 452 h 494"/>
                    <a:gd name="T56" fmla="*/ 247 w 1672"/>
                    <a:gd name="T57" fmla="*/ 419 h 494"/>
                    <a:gd name="T58" fmla="*/ 148 w 1672"/>
                    <a:gd name="T59" fmla="*/ 378 h 494"/>
                    <a:gd name="T60" fmla="*/ 66 w 1672"/>
                    <a:gd name="T61" fmla="*/ 337 h 494"/>
                    <a:gd name="T62" fmla="*/ 16 w 1672"/>
                    <a:gd name="T63" fmla="*/ 296 h 494"/>
                    <a:gd name="T64" fmla="*/ 0 w 1672"/>
                    <a:gd name="T65" fmla="*/ 247 h 4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72"/>
                    <a:gd name="T100" fmla="*/ 0 h 494"/>
                    <a:gd name="T101" fmla="*/ 1672 w 1672"/>
                    <a:gd name="T102" fmla="*/ 494 h 4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72" h="494">
                      <a:moveTo>
                        <a:pt x="0" y="247"/>
                      </a:moveTo>
                      <a:lnTo>
                        <a:pt x="16" y="198"/>
                      </a:lnTo>
                      <a:lnTo>
                        <a:pt x="66" y="148"/>
                      </a:lnTo>
                      <a:lnTo>
                        <a:pt x="148" y="107"/>
                      </a:lnTo>
                      <a:lnTo>
                        <a:pt x="247" y="74"/>
                      </a:lnTo>
                      <a:lnTo>
                        <a:pt x="370" y="41"/>
                      </a:lnTo>
                      <a:lnTo>
                        <a:pt x="518" y="17"/>
                      </a:lnTo>
                      <a:lnTo>
                        <a:pt x="675" y="0"/>
                      </a:lnTo>
                      <a:lnTo>
                        <a:pt x="839" y="0"/>
                      </a:lnTo>
                      <a:lnTo>
                        <a:pt x="996" y="0"/>
                      </a:lnTo>
                      <a:lnTo>
                        <a:pt x="1152" y="17"/>
                      </a:lnTo>
                      <a:lnTo>
                        <a:pt x="1300" y="41"/>
                      </a:lnTo>
                      <a:lnTo>
                        <a:pt x="1424" y="74"/>
                      </a:lnTo>
                      <a:lnTo>
                        <a:pt x="1531" y="107"/>
                      </a:lnTo>
                      <a:lnTo>
                        <a:pt x="1605" y="148"/>
                      </a:lnTo>
                      <a:lnTo>
                        <a:pt x="1654" y="198"/>
                      </a:lnTo>
                      <a:lnTo>
                        <a:pt x="1671" y="247"/>
                      </a:lnTo>
                      <a:lnTo>
                        <a:pt x="1654" y="296"/>
                      </a:lnTo>
                      <a:lnTo>
                        <a:pt x="1605" y="337"/>
                      </a:lnTo>
                      <a:lnTo>
                        <a:pt x="1531" y="378"/>
                      </a:lnTo>
                      <a:lnTo>
                        <a:pt x="1424" y="419"/>
                      </a:lnTo>
                      <a:lnTo>
                        <a:pt x="1300" y="452"/>
                      </a:lnTo>
                      <a:lnTo>
                        <a:pt x="1152" y="477"/>
                      </a:lnTo>
                      <a:lnTo>
                        <a:pt x="996" y="485"/>
                      </a:lnTo>
                      <a:lnTo>
                        <a:pt x="839" y="493"/>
                      </a:lnTo>
                      <a:lnTo>
                        <a:pt x="675" y="485"/>
                      </a:lnTo>
                      <a:lnTo>
                        <a:pt x="518" y="477"/>
                      </a:lnTo>
                      <a:lnTo>
                        <a:pt x="370" y="452"/>
                      </a:lnTo>
                      <a:lnTo>
                        <a:pt x="247" y="419"/>
                      </a:lnTo>
                      <a:lnTo>
                        <a:pt x="148" y="378"/>
                      </a:lnTo>
                      <a:lnTo>
                        <a:pt x="66" y="337"/>
                      </a:lnTo>
                      <a:lnTo>
                        <a:pt x="16" y="296"/>
                      </a:lnTo>
                      <a:lnTo>
                        <a:pt x="0" y="247"/>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grpSp>
            <p:nvGrpSpPr>
              <p:cNvPr id="25649" name="Group 15">
                <a:extLst>
                  <a:ext uri="{FF2B5EF4-FFF2-40B4-BE49-F238E27FC236}">
                    <a16:creationId xmlns:a16="http://schemas.microsoft.com/office/drawing/2014/main" id="{5F874291-A15A-B7A3-8B0F-EF3B0488C477}"/>
                  </a:ext>
                </a:extLst>
              </p:cNvPr>
              <p:cNvGrpSpPr>
                <a:grpSpLocks/>
              </p:cNvGrpSpPr>
              <p:nvPr/>
            </p:nvGrpSpPr>
            <p:grpSpPr bwMode="auto">
              <a:xfrm>
                <a:off x="2998" y="1096"/>
                <a:ext cx="1984" cy="766"/>
                <a:chOff x="2998" y="1096"/>
                <a:chExt cx="1984" cy="766"/>
              </a:xfrm>
            </p:grpSpPr>
            <p:sp>
              <p:nvSpPr>
                <p:cNvPr id="25651" name="Freeform 12">
                  <a:extLst>
                    <a:ext uri="{FF2B5EF4-FFF2-40B4-BE49-F238E27FC236}">
                      <a16:creationId xmlns:a16="http://schemas.microsoft.com/office/drawing/2014/main" id="{38C2040F-BAB0-493D-843F-E6279C20CB65}"/>
                    </a:ext>
                  </a:extLst>
                </p:cNvPr>
                <p:cNvSpPr>
                  <a:spLocks/>
                </p:cNvSpPr>
                <p:nvPr/>
              </p:nvSpPr>
              <p:spPr bwMode="auto">
                <a:xfrm>
                  <a:off x="2998" y="1096"/>
                  <a:ext cx="1984" cy="766"/>
                </a:xfrm>
                <a:custGeom>
                  <a:avLst/>
                  <a:gdLst>
                    <a:gd name="T0" fmla="*/ 0 w 1984"/>
                    <a:gd name="T1" fmla="*/ 378 h 766"/>
                    <a:gd name="T2" fmla="*/ 16 w 1984"/>
                    <a:gd name="T3" fmla="*/ 313 h 766"/>
                    <a:gd name="T4" fmla="*/ 57 w 1984"/>
                    <a:gd name="T5" fmla="*/ 247 h 766"/>
                    <a:gd name="T6" fmla="*/ 131 w 1984"/>
                    <a:gd name="T7" fmla="*/ 189 h 766"/>
                    <a:gd name="T8" fmla="*/ 230 w 1984"/>
                    <a:gd name="T9" fmla="*/ 132 h 766"/>
                    <a:gd name="T10" fmla="*/ 353 w 1984"/>
                    <a:gd name="T11" fmla="*/ 91 h 766"/>
                    <a:gd name="T12" fmla="*/ 493 w 1984"/>
                    <a:gd name="T13" fmla="*/ 50 h 766"/>
                    <a:gd name="T14" fmla="*/ 650 w 1984"/>
                    <a:gd name="T15" fmla="*/ 25 h 766"/>
                    <a:gd name="T16" fmla="*/ 814 w 1984"/>
                    <a:gd name="T17" fmla="*/ 0 h 766"/>
                    <a:gd name="T18" fmla="*/ 987 w 1984"/>
                    <a:gd name="T19" fmla="*/ 0 h 766"/>
                    <a:gd name="T20" fmla="*/ 1160 w 1984"/>
                    <a:gd name="T21" fmla="*/ 0 h 766"/>
                    <a:gd name="T22" fmla="*/ 1333 w 1984"/>
                    <a:gd name="T23" fmla="*/ 25 h 766"/>
                    <a:gd name="T24" fmla="*/ 1489 w 1984"/>
                    <a:gd name="T25" fmla="*/ 50 h 766"/>
                    <a:gd name="T26" fmla="*/ 1629 w 1984"/>
                    <a:gd name="T27" fmla="*/ 91 h 766"/>
                    <a:gd name="T28" fmla="*/ 1753 w 1984"/>
                    <a:gd name="T29" fmla="*/ 132 h 766"/>
                    <a:gd name="T30" fmla="*/ 1852 w 1984"/>
                    <a:gd name="T31" fmla="*/ 189 h 766"/>
                    <a:gd name="T32" fmla="*/ 1926 w 1984"/>
                    <a:gd name="T33" fmla="*/ 247 h 766"/>
                    <a:gd name="T34" fmla="*/ 1967 w 1984"/>
                    <a:gd name="T35" fmla="*/ 313 h 766"/>
                    <a:gd name="T36" fmla="*/ 1983 w 1984"/>
                    <a:gd name="T37" fmla="*/ 378 h 766"/>
                    <a:gd name="T38" fmla="*/ 1967 w 1984"/>
                    <a:gd name="T39" fmla="*/ 444 h 766"/>
                    <a:gd name="T40" fmla="*/ 1926 w 1984"/>
                    <a:gd name="T41" fmla="*/ 510 h 766"/>
                    <a:gd name="T42" fmla="*/ 1852 w 1984"/>
                    <a:gd name="T43" fmla="*/ 567 h 766"/>
                    <a:gd name="T44" fmla="*/ 1753 w 1984"/>
                    <a:gd name="T45" fmla="*/ 625 h 766"/>
                    <a:gd name="T46" fmla="*/ 1629 w 1984"/>
                    <a:gd name="T47" fmla="*/ 674 h 766"/>
                    <a:gd name="T48" fmla="*/ 1489 w 1984"/>
                    <a:gd name="T49" fmla="*/ 707 h 766"/>
                    <a:gd name="T50" fmla="*/ 1333 w 1984"/>
                    <a:gd name="T51" fmla="*/ 740 h 766"/>
                    <a:gd name="T52" fmla="*/ 1160 w 1984"/>
                    <a:gd name="T53" fmla="*/ 756 h 766"/>
                    <a:gd name="T54" fmla="*/ 987 w 1984"/>
                    <a:gd name="T55" fmla="*/ 765 h 766"/>
                    <a:gd name="T56" fmla="*/ 814 w 1984"/>
                    <a:gd name="T57" fmla="*/ 756 h 766"/>
                    <a:gd name="T58" fmla="*/ 650 w 1984"/>
                    <a:gd name="T59" fmla="*/ 740 h 766"/>
                    <a:gd name="T60" fmla="*/ 493 w 1984"/>
                    <a:gd name="T61" fmla="*/ 707 h 766"/>
                    <a:gd name="T62" fmla="*/ 353 w 1984"/>
                    <a:gd name="T63" fmla="*/ 674 h 766"/>
                    <a:gd name="T64" fmla="*/ 230 w 1984"/>
                    <a:gd name="T65" fmla="*/ 625 h 766"/>
                    <a:gd name="T66" fmla="*/ 131 w 1984"/>
                    <a:gd name="T67" fmla="*/ 567 h 766"/>
                    <a:gd name="T68" fmla="*/ 57 w 1984"/>
                    <a:gd name="T69" fmla="*/ 510 h 766"/>
                    <a:gd name="T70" fmla="*/ 16 w 1984"/>
                    <a:gd name="T71" fmla="*/ 444 h 766"/>
                    <a:gd name="T72" fmla="*/ 0 w 1984"/>
                    <a:gd name="T73" fmla="*/ 378 h 7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6"/>
                    <a:gd name="T113" fmla="*/ 1984 w 1984"/>
                    <a:gd name="T114" fmla="*/ 766 h 7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6">
                      <a:moveTo>
                        <a:pt x="0" y="378"/>
                      </a:moveTo>
                      <a:lnTo>
                        <a:pt x="16" y="313"/>
                      </a:lnTo>
                      <a:lnTo>
                        <a:pt x="57" y="247"/>
                      </a:lnTo>
                      <a:lnTo>
                        <a:pt x="131" y="189"/>
                      </a:lnTo>
                      <a:lnTo>
                        <a:pt x="230" y="132"/>
                      </a:lnTo>
                      <a:lnTo>
                        <a:pt x="353" y="91"/>
                      </a:lnTo>
                      <a:lnTo>
                        <a:pt x="493" y="50"/>
                      </a:lnTo>
                      <a:lnTo>
                        <a:pt x="650" y="25"/>
                      </a:lnTo>
                      <a:lnTo>
                        <a:pt x="814" y="0"/>
                      </a:lnTo>
                      <a:lnTo>
                        <a:pt x="987" y="0"/>
                      </a:lnTo>
                      <a:lnTo>
                        <a:pt x="1160" y="0"/>
                      </a:lnTo>
                      <a:lnTo>
                        <a:pt x="1333" y="25"/>
                      </a:lnTo>
                      <a:lnTo>
                        <a:pt x="1489" y="50"/>
                      </a:lnTo>
                      <a:lnTo>
                        <a:pt x="1629" y="91"/>
                      </a:lnTo>
                      <a:lnTo>
                        <a:pt x="1753" y="132"/>
                      </a:lnTo>
                      <a:lnTo>
                        <a:pt x="1852" y="189"/>
                      </a:lnTo>
                      <a:lnTo>
                        <a:pt x="1926" y="247"/>
                      </a:lnTo>
                      <a:lnTo>
                        <a:pt x="1967" y="313"/>
                      </a:lnTo>
                      <a:lnTo>
                        <a:pt x="1983" y="378"/>
                      </a:lnTo>
                      <a:lnTo>
                        <a:pt x="1967" y="444"/>
                      </a:lnTo>
                      <a:lnTo>
                        <a:pt x="1926" y="510"/>
                      </a:lnTo>
                      <a:lnTo>
                        <a:pt x="1852" y="567"/>
                      </a:lnTo>
                      <a:lnTo>
                        <a:pt x="1753" y="625"/>
                      </a:lnTo>
                      <a:lnTo>
                        <a:pt x="1629" y="674"/>
                      </a:lnTo>
                      <a:lnTo>
                        <a:pt x="1489" y="707"/>
                      </a:lnTo>
                      <a:lnTo>
                        <a:pt x="1333" y="740"/>
                      </a:lnTo>
                      <a:lnTo>
                        <a:pt x="1160" y="756"/>
                      </a:lnTo>
                      <a:lnTo>
                        <a:pt x="987" y="765"/>
                      </a:lnTo>
                      <a:lnTo>
                        <a:pt x="814" y="756"/>
                      </a:lnTo>
                      <a:lnTo>
                        <a:pt x="650" y="740"/>
                      </a:lnTo>
                      <a:lnTo>
                        <a:pt x="493" y="707"/>
                      </a:lnTo>
                      <a:lnTo>
                        <a:pt x="353" y="674"/>
                      </a:lnTo>
                      <a:lnTo>
                        <a:pt x="230" y="625"/>
                      </a:lnTo>
                      <a:lnTo>
                        <a:pt x="131" y="567"/>
                      </a:lnTo>
                      <a:lnTo>
                        <a:pt x="57" y="510"/>
                      </a:lnTo>
                      <a:lnTo>
                        <a:pt x="16" y="444"/>
                      </a:lnTo>
                      <a:lnTo>
                        <a:pt x="0" y="378"/>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52" name="Freeform 13">
                  <a:extLst>
                    <a:ext uri="{FF2B5EF4-FFF2-40B4-BE49-F238E27FC236}">
                      <a16:creationId xmlns:a16="http://schemas.microsoft.com/office/drawing/2014/main" id="{B854E047-7B85-0D25-77A7-CAA6CCFF5B50}"/>
                    </a:ext>
                  </a:extLst>
                </p:cNvPr>
                <p:cNvSpPr>
                  <a:spLocks/>
                </p:cNvSpPr>
                <p:nvPr/>
              </p:nvSpPr>
              <p:spPr bwMode="auto">
                <a:xfrm>
                  <a:off x="3055" y="1154"/>
                  <a:ext cx="1853" cy="650"/>
                </a:xfrm>
                <a:custGeom>
                  <a:avLst/>
                  <a:gdLst>
                    <a:gd name="T0" fmla="*/ 0 w 1853"/>
                    <a:gd name="T1" fmla="*/ 329 h 650"/>
                    <a:gd name="T2" fmla="*/ 17 w 1853"/>
                    <a:gd name="T3" fmla="*/ 263 h 650"/>
                    <a:gd name="T4" fmla="*/ 66 w 1853"/>
                    <a:gd name="T5" fmla="*/ 205 h 650"/>
                    <a:gd name="T6" fmla="*/ 140 w 1853"/>
                    <a:gd name="T7" fmla="*/ 156 h 650"/>
                    <a:gd name="T8" fmla="*/ 247 w 1853"/>
                    <a:gd name="T9" fmla="*/ 107 h 650"/>
                    <a:gd name="T10" fmla="*/ 371 w 1853"/>
                    <a:gd name="T11" fmla="*/ 66 h 650"/>
                    <a:gd name="T12" fmla="*/ 519 w 1853"/>
                    <a:gd name="T13" fmla="*/ 33 h 650"/>
                    <a:gd name="T14" fmla="*/ 675 w 1853"/>
                    <a:gd name="T15" fmla="*/ 16 h 650"/>
                    <a:gd name="T16" fmla="*/ 840 w 1853"/>
                    <a:gd name="T17" fmla="*/ 0 h 650"/>
                    <a:gd name="T18" fmla="*/ 1013 w 1853"/>
                    <a:gd name="T19" fmla="*/ 0 h 650"/>
                    <a:gd name="T20" fmla="*/ 1177 w 1853"/>
                    <a:gd name="T21" fmla="*/ 16 h 650"/>
                    <a:gd name="T22" fmla="*/ 1342 w 1853"/>
                    <a:gd name="T23" fmla="*/ 33 h 650"/>
                    <a:gd name="T24" fmla="*/ 1482 w 1853"/>
                    <a:gd name="T25" fmla="*/ 66 h 650"/>
                    <a:gd name="T26" fmla="*/ 1613 w 1853"/>
                    <a:gd name="T27" fmla="*/ 107 h 650"/>
                    <a:gd name="T28" fmla="*/ 1712 w 1853"/>
                    <a:gd name="T29" fmla="*/ 156 h 650"/>
                    <a:gd name="T30" fmla="*/ 1795 w 1853"/>
                    <a:gd name="T31" fmla="*/ 205 h 650"/>
                    <a:gd name="T32" fmla="*/ 1836 w 1853"/>
                    <a:gd name="T33" fmla="*/ 263 h 650"/>
                    <a:gd name="T34" fmla="*/ 1852 w 1853"/>
                    <a:gd name="T35" fmla="*/ 329 h 650"/>
                    <a:gd name="T36" fmla="*/ 1836 w 1853"/>
                    <a:gd name="T37" fmla="*/ 386 h 650"/>
                    <a:gd name="T38" fmla="*/ 1795 w 1853"/>
                    <a:gd name="T39" fmla="*/ 444 h 650"/>
                    <a:gd name="T40" fmla="*/ 1712 w 1853"/>
                    <a:gd name="T41" fmla="*/ 493 h 650"/>
                    <a:gd name="T42" fmla="*/ 1613 w 1853"/>
                    <a:gd name="T43" fmla="*/ 542 h 650"/>
                    <a:gd name="T44" fmla="*/ 1482 w 1853"/>
                    <a:gd name="T45" fmla="*/ 583 h 650"/>
                    <a:gd name="T46" fmla="*/ 1342 w 1853"/>
                    <a:gd name="T47" fmla="*/ 616 h 650"/>
                    <a:gd name="T48" fmla="*/ 1177 w 1853"/>
                    <a:gd name="T49" fmla="*/ 641 h 650"/>
                    <a:gd name="T50" fmla="*/ 1013 w 1853"/>
                    <a:gd name="T51" fmla="*/ 649 h 650"/>
                    <a:gd name="T52" fmla="*/ 840 w 1853"/>
                    <a:gd name="T53" fmla="*/ 649 h 650"/>
                    <a:gd name="T54" fmla="*/ 675 w 1853"/>
                    <a:gd name="T55" fmla="*/ 641 h 650"/>
                    <a:gd name="T56" fmla="*/ 519 w 1853"/>
                    <a:gd name="T57" fmla="*/ 616 h 650"/>
                    <a:gd name="T58" fmla="*/ 371 w 1853"/>
                    <a:gd name="T59" fmla="*/ 583 h 650"/>
                    <a:gd name="T60" fmla="*/ 247 w 1853"/>
                    <a:gd name="T61" fmla="*/ 542 h 650"/>
                    <a:gd name="T62" fmla="*/ 140 w 1853"/>
                    <a:gd name="T63" fmla="*/ 493 h 650"/>
                    <a:gd name="T64" fmla="*/ 66 w 1853"/>
                    <a:gd name="T65" fmla="*/ 444 h 650"/>
                    <a:gd name="T66" fmla="*/ 17 w 1853"/>
                    <a:gd name="T67" fmla="*/ 386 h 650"/>
                    <a:gd name="T68" fmla="*/ 0 w 1853"/>
                    <a:gd name="T69" fmla="*/ 329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53"/>
                    <a:gd name="T106" fmla="*/ 0 h 650"/>
                    <a:gd name="T107" fmla="*/ 1853 w 1853"/>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53" h="650">
                      <a:moveTo>
                        <a:pt x="0" y="329"/>
                      </a:moveTo>
                      <a:lnTo>
                        <a:pt x="17" y="263"/>
                      </a:lnTo>
                      <a:lnTo>
                        <a:pt x="66" y="205"/>
                      </a:lnTo>
                      <a:lnTo>
                        <a:pt x="140" y="156"/>
                      </a:lnTo>
                      <a:lnTo>
                        <a:pt x="247" y="107"/>
                      </a:lnTo>
                      <a:lnTo>
                        <a:pt x="371" y="66"/>
                      </a:lnTo>
                      <a:lnTo>
                        <a:pt x="519" y="33"/>
                      </a:lnTo>
                      <a:lnTo>
                        <a:pt x="675" y="16"/>
                      </a:lnTo>
                      <a:lnTo>
                        <a:pt x="840" y="0"/>
                      </a:lnTo>
                      <a:lnTo>
                        <a:pt x="1013" y="0"/>
                      </a:lnTo>
                      <a:lnTo>
                        <a:pt x="1177" y="16"/>
                      </a:lnTo>
                      <a:lnTo>
                        <a:pt x="1342" y="33"/>
                      </a:lnTo>
                      <a:lnTo>
                        <a:pt x="1482" y="66"/>
                      </a:lnTo>
                      <a:lnTo>
                        <a:pt x="1613" y="107"/>
                      </a:lnTo>
                      <a:lnTo>
                        <a:pt x="1712" y="156"/>
                      </a:lnTo>
                      <a:lnTo>
                        <a:pt x="1795" y="205"/>
                      </a:lnTo>
                      <a:lnTo>
                        <a:pt x="1836" y="263"/>
                      </a:lnTo>
                      <a:lnTo>
                        <a:pt x="1852" y="329"/>
                      </a:lnTo>
                      <a:lnTo>
                        <a:pt x="1836" y="386"/>
                      </a:lnTo>
                      <a:lnTo>
                        <a:pt x="1795" y="444"/>
                      </a:lnTo>
                      <a:lnTo>
                        <a:pt x="1712" y="493"/>
                      </a:lnTo>
                      <a:lnTo>
                        <a:pt x="1613" y="542"/>
                      </a:lnTo>
                      <a:lnTo>
                        <a:pt x="1482" y="583"/>
                      </a:lnTo>
                      <a:lnTo>
                        <a:pt x="1342" y="616"/>
                      </a:lnTo>
                      <a:lnTo>
                        <a:pt x="1177" y="641"/>
                      </a:lnTo>
                      <a:lnTo>
                        <a:pt x="1013" y="649"/>
                      </a:lnTo>
                      <a:lnTo>
                        <a:pt x="840" y="649"/>
                      </a:lnTo>
                      <a:lnTo>
                        <a:pt x="675" y="641"/>
                      </a:lnTo>
                      <a:lnTo>
                        <a:pt x="519" y="616"/>
                      </a:lnTo>
                      <a:lnTo>
                        <a:pt x="371" y="583"/>
                      </a:lnTo>
                      <a:lnTo>
                        <a:pt x="247" y="542"/>
                      </a:lnTo>
                      <a:lnTo>
                        <a:pt x="140" y="493"/>
                      </a:lnTo>
                      <a:lnTo>
                        <a:pt x="66" y="444"/>
                      </a:lnTo>
                      <a:lnTo>
                        <a:pt x="17" y="386"/>
                      </a:lnTo>
                      <a:lnTo>
                        <a:pt x="0" y="329"/>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53" name="Freeform 14">
                  <a:extLst>
                    <a:ext uri="{FF2B5EF4-FFF2-40B4-BE49-F238E27FC236}">
                      <a16:creationId xmlns:a16="http://schemas.microsoft.com/office/drawing/2014/main" id="{DA38869A-E3EE-F046-B2D1-C1E8B81E82CD}"/>
                    </a:ext>
                  </a:extLst>
                </p:cNvPr>
                <p:cNvSpPr>
                  <a:spLocks/>
                </p:cNvSpPr>
                <p:nvPr/>
              </p:nvSpPr>
              <p:spPr bwMode="auto">
                <a:xfrm>
                  <a:off x="3146" y="1220"/>
                  <a:ext cx="1672" cy="494"/>
                </a:xfrm>
                <a:custGeom>
                  <a:avLst/>
                  <a:gdLst>
                    <a:gd name="T0" fmla="*/ 0 w 1672"/>
                    <a:gd name="T1" fmla="*/ 246 h 494"/>
                    <a:gd name="T2" fmla="*/ 16 w 1672"/>
                    <a:gd name="T3" fmla="*/ 197 h 494"/>
                    <a:gd name="T4" fmla="*/ 66 w 1672"/>
                    <a:gd name="T5" fmla="*/ 147 h 494"/>
                    <a:gd name="T6" fmla="*/ 148 w 1672"/>
                    <a:gd name="T7" fmla="*/ 106 h 494"/>
                    <a:gd name="T8" fmla="*/ 247 w 1672"/>
                    <a:gd name="T9" fmla="*/ 74 h 494"/>
                    <a:gd name="T10" fmla="*/ 370 w 1672"/>
                    <a:gd name="T11" fmla="*/ 41 h 494"/>
                    <a:gd name="T12" fmla="*/ 518 w 1672"/>
                    <a:gd name="T13" fmla="*/ 16 h 494"/>
                    <a:gd name="T14" fmla="*/ 675 w 1672"/>
                    <a:gd name="T15" fmla="*/ 0 h 494"/>
                    <a:gd name="T16" fmla="*/ 839 w 1672"/>
                    <a:gd name="T17" fmla="*/ 0 h 494"/>
                    <a:gd name="T18" fmla="*/ 996 w 1672"/>
                    <a:gd name="T19" fmla="*/ 0 h 494"/>
                    <a:gd name="T20" fmla="*/ 1152 w 1672"/>
                    <a:gd name="T21" fmla="*/ 16 h 494"/>
                    <a:gd name="T22" fmla="*/ 1300 w 1672"/>
                    <a:gd name="T23" fmla="*/ 41 h 494"/>
                    <a:gd name="T24" fmla="*/ 1424 w 1672"/>
                    <a:gd name="T25" fmla="*/ 74 h 494"/>
                    <a:gd name="T26" fmla="*/ 1531 w 1672"/>
                    <a:gd name="T27" fmla="*/ 106 h 494"/>
                    <a:gd name="T28" fmla="*/ 1605 w 1672"/>
                    <a:gd name="T29" fmla="*/ 147 h 494"/>
                    <a:gd name="T30" fmla="*/ 1654 w 1672"/>
                    <a:gd name="T31" fmla="*/ 197 h 494"/>
                    <a:gd name="T32" fmla="*/ 1671 w 1672"/>
                    <a:gd name="T33" fmla="*/ 246 h 494"/>
                    <a:gd name="T34" fmla="*/ 1654 w 1672"/>
                    <a:gd name="T35" fmla="*/ 295 h 494"/>
                    <a:gd name="T36" fmla="*/ 1605 w 1672"/>
                    <a:gd name="T37" fmla="*/ 337 h 494"/>
                    <a:gd name="T38" fmla="*/ 1531 w 1672"/>
                    <a:gd name="T39" fmla="*/ 378 h 494"/>
                    <a:gd name="T40" fmla="*/ 1424 w 1672"/>
                    <a:gd name="T41" fmla="*/ 419 h 494"/>
                    <a:gd name="T42" fmla="*/ 1300 w 1672"/>
                    <a:gd name="T43" fmla="*/ 452 h 494"/>
                    <a:gd name="T44" fmla="*/ 1152 w 1672"/>
                    <a:gd name="T45" fmla="*/ 476 h 494"/>
                    <a:gd name="T46" fmla="*/ 996 w 1672"/>
                    <a:gd name="T47" fmla="*/ 484 h 494"/>
                    <a:gd name="T48" fmla="*/ 839 w 1672"/>
                    <a:gd name="T49" fmla="*/ 493 h 494"/>
                    <a:gd name="T50" fmla="*/ 675 w 1672"/>
                    <a:gd name="T51" fmla="*/ 484 h 494"/>
                    <a:gd name="T52" fmla="*/ 518 w 1672"/>
                    <a:gd name="T53" fmla="*/ 476 h 494"/>
                    <a:gd name="T54" fmla="*/ 370 w 1672"/>
                    <a:gd name="T55" fmla="*/ 452 h 494"/>
                    <a:gd name="T56" fmla="*/ 247 w 1672"/>
                    <a:gd name="T57" fmla="*/ 419 h 494"/>
                    <a:gd name="T58" fmla="*/ 148 w 1672"/>
                    <a:gd name="T59" fmla="*/ 378 h 494"/>
                    <a:gd name="T60" fmla="*/ 66 w 1672"/>
                    <a:gd name="T61" fmla="*/ 337 h 494"/>
                    <a:gd name="T62" fmla="*/ 16 w 1672"/>
                    <a:gd name="T63" fmla="*/ 295 h 494"/>
                    <a:gd name="T64" fmla="*/ 0 w 1672"/>
                    <a:gd name="T65" fmla="*/ 246 h 4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72"/>
                    <a:gd name="T100" fmla="*/ 0 h 494"/>
                    <a:gd name="T101" fmla="*/ 1672 w 1672"/>
                    <a:gd name="T102" fmla="*/ 494 h 4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72" h="494">
                      <a:moveTo>
                        <a:pt x="0" y="246"/>
                      </a:moveTo>
                      <a:lnTo>
                        <a:pt x="16" y="197"/>
                      </a:lnTo>
                      <a:lnTo>
                        <a:pt x="66" y="147"/>
                      </a:lnTo>
                      <a:lnTo>
                        <a:pt x="148" y="106"/>
                      </a:lnTo>
                      <a:lnTo>
                        <a:pt x="247" y="74"/>
                      </a:lnTo>
                      <a:lnTo>
                        <a:pt x="370" y="41"/>
                      </a:lnTo>
                      <a:lnTo>
                        <a:pt x="518" y="16"/>
                      </a:lnTo>
                      <a:lnTo>
                        <a:pt x="675" y="0"/>
                      </a:lnTo>
                      <a:lnTo>
                        <a:pt x="839" y="0"/>
                      </a:lnTo>
                      <a:lnTo>
                        <a:pt x="996" y="0"/>
                      </a:lnTo>
                      <a:lnTo>
                        <a:pt x="1152" y="16"/>
                      </a:lnTo>
                      <a:lnTo>
                        <a:pt x="1300" y="41"/>
                      </a:lnTo>
                      <a:lnTo>
                        <a:pt x="1424" y="74"/>
                      </a:lnTo>
                      <a:lnTo>
                        <a:pt x="1531" y="106"/>
                      </a:lnTo>
                      <a:lnTo>
                        <a:pt x="1605" y="147"/>
                      </a:lnTo>
                      <a:lnTo>
                        <a:pt x="1654" y="197"/>
                      </a:lnTo>
                      <a:lnTo>
                        <a:pt x="1671" y="246"/>
                      </a:lnTo>
                      <a:lnTo>
                        <a:pt x="1654" y="295"/>
                      </a:lnTo>
                      <a:lnTo>
                        <a:pt x="1605" y="337"/>
                      </a:lnTo>
                      <a:lnTo>
                        <a:pt x="1531" y="378"/>
                      </a:lnTo>
                      <a:lnTo>
                        <a:pt x="1424" y="419"/>
                      </a:lnTo>
                      <a:lnTo>
                        <a:pt x="1300" y="452"/>
                      </a:lnTo>
                      <a:lnTo>
                        <a:pt x="1152" y="476"/>
                      </a:lnTo>
                      <a:lnTo>
                        <a:pt x="996" y="484"/>
                      </a:lnTo>
                      <a:lnTo>
                        <a:pt x="839" y="493"/>
                      </a:lnTo>
                      <a:lnTo>
                        <a:pt x="675" y="484"/>
                      </a:lnTo>
                      <a:lnTo>
                        <a:pt x="518" y="476"/>
                      </a:lnTo>
                      <a:lnTo>
                        <a:pt x="370" y="452"/>
                      </a:lnTo>
                      <a:lnTo>
                        <a:pt x="247" y="419"/>
                      </a:lnTo>
                      <a:lnTo>
                        <a:pt x="148" y="378"/>
                      </a:lnTo>
                      <a:lnTo>
                        <a:pt x="66" y="337"/>
                      </a:lnTo>
                      <a:lnTo>
                        <a:pt x="16" y="295"/>
                      </a:lnTo>
                      <a:lnTo>
                        <a:pt x="0" y="246"/>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sp>
            <p:nvSpPr>
              <p:cNvPr id="25650" name="Freeform 16">
                <a:extLst>
                  <a:ext uri="{FF2B5EF4-FFF2-40B4-BE49-F238E27FC236}">
                    <a16:creationId xmlns:a16="http://schemas.microsoft.com/office/drawing/2014/main" id="{B3831069-2E98-12CA-45EA-C8B18B67EC0D}"/>
                  </a:ext>
                </a:extLst>
              </p:cNvPr>
              <p:cNvSpPr>
                <a:spLocks/>
              </p:cNvSpPr>
              <p:nvPr/>
            </p:nvSpPr>
            <p:spPr bwMode="auto">
              <a:xfrm>
                <a:off x="2981" y="2797"/>
                <a:ext cx="1993" cy="766"/>
              </a:xfrm>
              <a:custGeom>
                <a:avLst/>
                <a:gdLst>
                  <a:gd name="T0" fmla="*/ 0 w 1993"/>
                  <a:gd name="T1" fmla="*/ 378 h 766"/>
                  <a:gd name="T2" fmla="*/ 17 w 1993"/>
                  <a:gd name="T3" fmla="*/ 313 h 766"/>
                  <a:gd name="T4" fmla="*/ 66 w 1993"/>
                  <a:gd name="T5" fmla="*/ 247 h 766"/>
                  <a:gd name="T6" fmla="*/ 132 w 1993"/>
                  <a:gd name="T7" fmla="*/ 189 h 766"/>
                  <a:gd name="T8" fmla="*/ 239 w 1993"/>
                  <a:gd name="T9" fmla="*/ 140 h 766"/>
                  <a:gd name="T10" fmla="*/ 354 w 1993"/>
                  <a:gd name="T11" fmla="*/ 91 h 766"/>
                  <a:gd name="T12" fmla="*/ 502 w 1993"/>
                  <a:gd name="T13" fmla="*/ 50 h 766"/>
                  <a:gd name="T14" fmla="*/ 659 w 1993"/>
                  <a:gd name="T15" fmla="*/ 25 h 766"/>
                  <a:gd name="T16" fmla="*/ 823 w 1993"/>
                  <a:gd name="T17" fmla="*/ 9 h 766"/>
                  <a:gd name="T18" fmla="*/ 996 w 1993"/>
                  <a:gd name="T19" fmla="*/ 0 h 766"/>
                  <a:gd name="T20" fmla="*/ 1169 w 1993"/>
                  <a:gd name="T21" fmla="*/ 9 h 766"/>
                  <a:gd name="T22" fmla="*/ 1334 w 1993"/>
                  <a:gd name="T23" fmla="*/ 25 h 766"/>
                  <a:gd name="T24" fmla="*/ 1490 w 1993"/>
                  <a:gd name="T25" fmla="*/ 50 h 766"/>
                  <a:gd name="T26" fmla="*/ 1638 w 1993"/>
                  <a:gd name="T27" fmla="*/ 91 h 766"/>
                  <a:gd name="T28" fmla="*/ 1753 w 1993"/>
                  <a:gd name="T29" fmla="*/ 140 h 766"/>
                  <a:gd name="T30" fmla="*/ 1860 w 1993"/>
                  <a:gd name="T31" fmla="*/ 189 h 766"/>
                  <a:gd name="T32" fmla="*/ 1926 w 1993"/>
                  <a:gd name="T33" fmla="*/ 247 h 766"/>
                  <a:gd name="T34" fmla="*/ 1976 w 1993"/>
                  <a:gd name="T35" fmla="*/ 313 h 766"/>
                  <a:gd name="T36" fmla="*/ 1992 w 1993"/>
                  <a:gd name="T37" fmla="*/ 378 h 766"/>
                  <a:gd name="T38" fmla="*/ 1976 w 1993"/>
                  <a:gd name="T39" fmla="*/ 444 h 766"/>
                  <a:gd name="T40" fmla="*/ 1926 w 1993"/>
                  <a:gd name="T41" fmla="*/ 510 h 766"/>
                  <a:gd name="T42" fmla="*/ 1860 w 1993"/>
                  <a:gd name="T43" fmla="*/ 576 h 766"/>
                  <a:gd name="T44" fmla="*/ 1753 w 1993"/>
                  <a:gd name="T45" fmla="*/ 625 h 766"/>
                  <a:gd name="T46" fmla="*/ 1638 w 1993"/>
                  <a:gd name="T47" fmla="*/ 674 h 766"/>
                  <a:gd name="T48" fmla="*/ 1490 w 1993"/>
                  <a:gd name="T49" fmla="*/ 715 h 766"/>
                  <a:gd name="T50" fmla="*/ 1334 w 1993"/>
                  <a:gd name="T51" fmla="*/ 740 h 766"/>
                  <a:gd name="T52" fmla="*/ 1169 w 1993"/>
                  <a:gd name="T53" fmla="*/ 756 h 766"/>
                  <a:gd name="T54" fmla="*/ 996 w 1993"/>
                  <a:gd name="T55" fmla="*/ 765 h 766"/>
                  <a:gd name="T56" fmla="*/ 823 w 1993"/>
                  <a:gd name="T57" fmla="*/ 756 h 766"/>
                  <a:gd name="T58" fmla="*/ 659 w 1993"/>
                  <a:gd name="T59" fmla="*/ 740 h 766"/>
                  <a:gd name="T60" fmla="*/ 502 w 1993"/>
                  <a:gd name="T61" fmla="*/ 715 h 766"/>
                  <a:gd name="T62" fmla="*/ 354 w 1993"/>
                  <a:gd name="T63" fmla="*/ 674 h 766"/>
                  <a:gd name="T64" fmla="*/ 239 w 1993"/>
                  <a:gd name="T65" fmla="*/ 625 h 766"/>
                  <a:gd name="T66" fmla="*/ 132 w 1993"/>
                  <a:gd name="T67" fmla="*/ 576 h 766"/>
                  <a:gd name="T68" fmla="*/ 66 w 1993"/>
                  <a:gd name="T69" fmla="*/ 510 h 766"/>
                  <a:gd name="T70" fmla="*/ 17 w 1993"/>
                  <a:gd name="T71" fmla="*/ 444 h 766"/>
                  <a:gd name="T72" fmla="*/ 0 w 1993"/>
                  <a:gd name="T73" fmla="*/ 378 h 7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3"/>
                  <a:gd name="T112" fmla="*/ 0 h 766"/>
                  <a:gd name="T113" fmla="*/ 1993 w 1993"/>
                  <a:gd name="T114" fmla="*/ 766 h 7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3" h="766">
                    <a:moveTo>
                      <a:pt x="0" y="378"/>
                    </a:moveTo>
                    <a:lnTo>
                      <a:pt x="17" y="313"/>
                    </a:lnTo>
                    <a:lnTo>
                      <a:pt x="66" y="247"/>
                    </a:lnTo>
                    <a:lnTo>
                      <a:pt x="132" y="189"/>
                    </a:lnTo>
                    <a:lnTo>
                      <a:pt x="239" y="140"/>
                    </a:lnTo>
                    <a:lnTo>
                      <a:pt x="354" y="91"/>
                    </a:lnTo>
                    <a:lnTo>
                      <a:pt x="502" y="50"/>
                    </a:lnTo>
                    <a:lnTo>
                      <a:pt x="659" y="25"/>
                    </a:lnTo>
                    <a:lnTo>
                      <a:pt x="823" y="9"/>
                    </a:lnTo>
                    <a:lnTo>
                      <a:pt x="996" y="0"/>
                    </a:lnTo>
                    <a:lnTo>
                      <a:pt x="1169" y="9"/>
                    </a:lnTo>
                    <a:lnTo>
                      <a:pt x="1334" y="25"/>
                    </a:lnTo>
                    <a:lnTo>
                      <a:pt x="1490" y="50"/>
                    </a:lnTo>
                    <a:lnTo>
                      <a:pt x="1638" y="91"/>
                    </a:lnTo>
                    <a:lnTo>
                      <a:pt x="1753" y="140"/>
                    </a:lnTo>
                    <a:lnTo>
                      <a:pt x="1860" y="189"/>
                    </a:lnTo>
                    <a:lnTo>
                      <a:pt x="1926" y="247"/>
                    </a:lnTo>
                    <a:lnTo>
                      <a:pt x="1976" y="313"/>
                    </a:lnTo>
                    <a:lnTo>
                      <a:pt x="1992" y="378"/>
                    </a:lnTo>
                    <a:lnTo>
                      <a:pt x="1976" y="444"/>
                    </a:lnTo>
                    <a:lnTo>
                      <a:pt x="1926" y="510"/>
                    </a:lnTo>
                    <a:lnTo>
                      <a:pt x="1860" y="576"/>
                    </a:lnTo>
                    <a:lnTo>
                      <a:pt x="1753" y="625"/>
                    </a:lnTo>
                    <a:lnTo>
                      <a:pt x="1638" y="674"/>
                    </a:lnTo>
                    <a:lnTo>
                      <a:pt x="1490" y="715"/>
                    </a:lnTo>
                    <a:lnTo>
                      <a:pt x="1334" y="740"/>
                    </a:lnTo>
                    <a:lnTo>
                      <a:pt x="1169" y="756"/>
                    </a:lnTo>
                    <a:lnTo>
                      <a:pt x="996" y="765"/>
                    </a:lnTo>
                    <a:lnTo>
                      <a:pt x="823" y="756"/>
                    </a:lnTo>
                    <a:lnTo>
                      <a:pt x="659" y="740"/>
                    </a:lnTo>
                    <a:lnTo>
                      <a:pt x="502" y="715"/>
                    </a:lnTo>
                    <a:lnTo>
                      <a:pt x="354" y="674"/>
                    </a:lnTo>
                    <a:lnTo>
                      <a:pt x="239" y="625"/>
                    </a:lnTo>
                    <a:lnTo>
                      <a:pt x="132" y="576"/>
                    </a:lnTo>
                    <a:lnTo>
                      <a:pt x="66" y="510"/>
                    </a:lnTo>
                    <a:lnTo>
                      <a:pt x="17" y="444"/>
                    </a:lnTo>
                    <a:lnTo>
                      <a:pt x="0" y="378"/>
                    </a:lnTo>
                  </a:path>
                </a:pathLst>
              </a:custGeom>
              <a:solidFill>
                <a:srgbClr val="000000"/>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grpSp>
          <p:nvGrpSpPr>
            <p:cNvPr id="25639" name="Group 21">
              <a:extLst>
                <a:ext uri="{FF2B5EF4-FFF2-40B4-BE49-F238E27FC236}">
                  <a16:creationId xmlns:a16="http://schemas.microsoft.com/office/drawing/2014/main" id="{F863A189-E53B-454D-06A9-AC16286D3F02}"/>
                </a:ext>
              </a:extLst>
            </p:cNvPr>
            <p:cNvGrpSpPr>
              <a:grpSpLocks/>
            </p:cNvGrpSpPr>
            <p:nvPr/>
          </p:nvGrpSpPr>
          <p:grpSpPr bwMode="auto">
            <a:xfrm>
              <a:off x="2981" y="2756"/>
              <a:ext cx="1993" cy="766"/>
              <a:chOff x="2981" y="2756"/>
              <a:chExt cx="1993" cy="766"/>
            </a:xfrm>
          </p:grpSpPr>
          <p:sp>
            <p:nvSpPr>
              <p:cNvPr id="25645" name="Freeform 18">
                <a:extLst>
                  <a:ext uri="{FF2B5EF4-FFF2-40B4-BE49-F238E27FC236}">
                    <a16:creationId xmlns:a16="http://schemas.microsoft.com/office/drawing/2014/main" id="{0D015EBB-172E-CCF4-F559-AFDEA2C65514}"/>
                  </a:ext>
                </a:extLst>
              </p:cNvPr>
              <p:cNvSpPr>
                <a:spLocks/>
              </p:cNvSpPr>
              <p:nvPr/>
            </p:nvSpPr>
            <p:spPr bwMode="auto">
              <a:xfrm>
                <a:off x="2981" y="2756"/>
                <a:ext cx="1993" cy="766"/>
              </a:xfrm>
              <a:custGeom>
                <a:avLst/>
                <a:gdLst>
                  <a:gd name="T0" fmla="*/ 0 w 1993"/>
                  <a:gd name="T1" fmla="*/ 387 h 766"/>
                  <a:gd name="T2" fmla="*/ 17 w 1993"/>
                  <a:gd name="T3" fmla="*/ 321 h 766"/>
                  <a:gd name="T4" fmla="*/ 66 w 1993"/>
                  <a:gd name="T5" fmla="*/ 255 h 766"/>
                  <a:gd name="T6" fmla="*/ 132 w 1993"/>
                  <a:gd name="T7" fmla="*/ 198 h 766"/>
                  <a:gd name="T8" fmla="*/ 239 w 1993"/>
                  <a:gd name="T9" fmla="*/ 140 h 766"/>
                  <a:gd name="T10" fmla="*/ 354 w 1993"/>
                  <a:gd name="T11" fmla="*/ 91 h 766"/>
                  <a:gd name="T12" fmla="*/ 502 w 1993"/>
                  <a:gd name="T13" fmla="*/ 58 h 766"/>
                  <a:gd name="T14" fmla="*/ 659 w 1993"/>
                  <a:gd name="T15" fmla="*/ 25 h 766"/>
                  <a:gd name="T16" fmla="*/ 823 w 1993"/>
                  <a:gd name="T17" fmla="*/ 9 h 766"/>
                  <a:gd name="T18" fmla="*/ 996 w 1993"/>
                  <a:gd name="T19" fmla="*/ 0 h 766"/>
                  <a:gd name="T20" fmla="*/ 1169 w 1993"/>
                  <a:gd name="T21" fmla="*/ 9 h 766"/>
                  <a:gd name="T22" fmla="*/ 1334 w 1993"/>
                  <a:gd name="T23" fmla="*/ 25 h 766"/>
                  <a:gd name="T24" fmla="*/ 1490 w 1993"/>
                  <a:gd name="T25" fmla="*/ 58 h 766"/>
                  <a:gd name="T26" fmla="*/ 1638 w 1993"/>
                  <a:gd name="T27" fmla="*/ 91 h 766"/>
                  <a:gd name="T28" fmla="*/ 1753 w 1993"/>
                  <a:gd name="T29" fmla="*/ 140 h 766"/>
                  <a:gd name="T30" fmla="*/ 1860 w 1993"/>
                  <a:gd name="T31" fmla="*/ 198 h 766"/>
                  <a:gd name="T32" fmla="*/ 1926 w 1993"/>
                  <a:gd name="T33" fmla="*/ 255 h 766"/>
                  <a:gd name="T34" fmla="*/ 1976 w 1993"/>
                  <a:gd name="T35" fmla="*/ 321 h 766"/>
                  <a:gd name="T36" fmla="*/ 1992 w 1993"/>
                  <a:gd name="T37" fmla="*/ 387 h 766"/>
                  <a:gd name="T38" fmla="*/ 1976 w 1993"/>
                  <a:gd name="T39" fmla="*/ 452 h 766"/>
                  <a:gd name="T40" fmla="*/ 1926 w 1993"/>
                  <a:gd name="T41" fmla="*/ 518 h 766"/>
                  <a:gd name="T42" fmla="*/ 1860 w 1993"/>
                  <a:gd name="T43" fmla="*/ 576 h 766"/>
                  <a:gd name="T44" fmla="*/ 1753 w 1993"/>
                  <a:gd name="T45" fmla="*/ 633 h 766"/>
                  <a:gd name="T46" fmla="*/ 1638 w 1993"/>
                  <a:gd name="T47" fmla="*/ 674 h 766"/>
                  <a:gd name="T48" fmla="*/ 1490 w 1993"/>
                  <a:gd name="T49" fmla="*/ 715 h 766"/>
                  <a:gd name="T50" fmla="*/ 1334 w 1993"/>
                  <a:gd name="T51" fmla="*/ 740 h 766"/>
                  <a:gd name="T52" fmla="*/ 1169 w 1993"/>
                  <a:gd name="T53" fmla="*/ 756 h 766"/>
                  <a:gd name="T54" fmla="*/ 996 w 1993"/>
                  <a:gd name="T55" fmla="*/ 765 h 766"/>
                  <a:gd name="T56" fmla="*/ 823 w 1993"/>
                  <a:gd name="T57" fmla="*/ 756 h 766"/>
                  <a:gd name="T58" fmla="*/ 659 w 1993"/>
                  <a:gd name="T59" fmla="*/ 740 h 766"/>
                  <a:gd name="T60" fmla="*/ 502 w 1993"/>
                  <a:gd name="T61" fmla="*/ 715 h 766"/>
                  <a:gd name="T62" fmla="*/ 354 w 1993"/>
                  <a:gd name="T63" fmla="*/ 674 h 766"/>
                  <a:gd name="T64" fmla="*/ 239 w 1993"/>
                  <a:gd name="T65" fmla="*/ 633 h 766"/>
                  <a:gd name="T66" fmla="*/ 132 w 1993"/>
                  <a:gd name="T67" fmla="*/ 576 h 766"/>
                  <a:gd name="T68" fmla="*/ 66 w 1993"/>
                  <a:gd name="T69" fmla="*/ 518 h 766"/>
                  <a:gd name="T70" fmla="*/ 17 w 1993"/>
                  <a:gd name="T71" fmla="*/ 452 h 766"/>
                  <a:gd name="T72" fmla="*/ 0 w 1993"/>
                  <a:gd name="T73" fmla="*/ 387 h 7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3"/>
                  <a:gd name="T112" fmla="*/ 0 h 766"/>
                  <a:gd name="T113" fmla="*/ 1993 w 1993"/>
                  <a:gd name="T114" fmla="*/ 766 h 7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3" h="766">
                    <a:moveTo>
                      <a:pt x="0" y="387"/>
                    </a:moveTo>
                    <a:lnTo>
                      <a:pt x="17" y="321"/>
                    </a:lnTo>
                    <a:lnTo>
                      <a:pt x="66" y="255"/>
                    </a:lnTo>
                    <a:lnTo>
                      <a:pt x="132" y="198"/>
                    </a:lnTo>
                    <a:lnTo>
                      <a:pt x="239" y="140"/>
                    </a:lnTo>
                    <a:lnTo>
                      <a:pt x="354" y="91"/>
                    </a:lnTo>
                    <a:lnTo>
                      <a:pt x="502" y="58"/>
                    </a:lnTo>
                    <a:lnTo>
                      <a:pt x="659" y="25"/>
                    </a:lnTo>
                    <a:lnTo>
                      <a:pt x="823" y="9"/>
                    </a:lnTo>
                    <a:lnTo>
                      <a:pt x="996" y="0"/>
                    </a:lnTo>
                    <a:lnTo>
                      <a:pt x="1169" y="9"/>
                    </a:lnTo>
                    <a:lnTo>
                      <a:pt x="1334" y="25"/>
                    </a:lnTo>
                    <a:lnTo>
                      <a:pt x="1490" y="58"/>
                    </a:lnTo>
                    <a:lnTo>
                      <a:pt x="1638" y="91"/>
                    </a:lnTo>
                    <a:lnTo>
                      <a:pt x="1753" y="140"/>
                    </a:lnTo>
                    <a:lnTo>
                      <a:pt x="1860" y="198"/>
                    </a:lnTo>
                    <a:lnTo>
                      <a:pt x="1926" y="255"/>
                    </a:lnTo>
                    <a:lnTo>
                      <a:pt x="1976" y="321"/>
                    </a:lnTo>
                    <a:lnTo>
                      <a:pt x="1992" y="387"/>
                    </a:lnTo>
                    <a:lnTo>
                      <a:pt x="1976" y="452"/>
                    </a:lnTo>
                    <a:lnTo>
                      <a:pt x="1926" y="518"/>
                    </a:lnTo>
                    <a:lnTo>
                      <a:pt x="1860" y="576"/>
                    </a:lnTo>
                    <a:lnTo>
                      <a:pt x="1753" y="633"/>
                    </a:lnTo>
                    <a:lnTo>
                      <a:pt x="1638" y="674"/>
                    </a:lnTo>
                    <a:lnTo>
                      <a:pt x="1490" y="715"/>
                    </a:lnTo>
                    <a:lnTo>
                      <a:pt x="1334" y="740"/>
                    </a:lnTo>
                    <a:lnTo>
                      <a:pt x="1169" y="756"/>
                    </a:lnTo>
                    <a:lnTo>
                      <a:pt x="996" y="765"/>
                    </a:lnTo>
                    <a:lnTo>
                      <a:pt x="823" y="756"/>
                    </a:lnTo>
                    <a:lnTo>
                      <a:pt x="659" y="740"/>
                    </a:lnTo>
                    <a:lnTo>
                      <a:pt x="502" y="715"/>
                    </a:lnTo>
                    <a:lnTo>
                      <a:pt x="354" y="674"/>
                    </a:lnTo>
                    <a:lnTo>
                      <a:pt x="239" y="633"/>
                    </a:lnTo>
                    <a:lnTo>
                      <a:pt x="132" y="576"/>
                    </a:lnTo>
                    <a:lnTo>
                      <a:pt x="66" y="518"/>
                    </a:lnTo>
                    <a:lnTo>
                      <a:pt x="17" y="452"/>
                    </a:lnTo>
                    <a:lnTo>
                      <a:pt x="0" y="387"/>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46" name="Freeform 19">
                <a:extLst>
                  <a:ext uri="{FF2B5EF4-FFF2-40B4-BE49-F238E27FC236}">
                    <a16:creationId xmlns:a16="http://schemas.microsoft.com/office/drawing/2014/main" id="{53DF12C6-88B4-4103-DD9C-A06345646564}"/>
                  </a:ext>
                </a:extLst>
              </p:cNvPr>
              <p:cNvSpPr>
                <a:spLocks/>
              </p:cNvSpPr>
              <p:nvPr/>
            </p:nvSpPr>
            <p:spPr bwMode="auto">
              <a:xfrm>
                <a:off x="3047" y="2822"/>
                <a:ext cx="1853" cy="642"/>
              </a:xfrm>
              <a:custGeom>
                <a:avLst/>
                <a:gdLst>
                  <a:gd name="T0" fmla="*/ 0 w 1853"/>
                  <a:gd name="T1" fmla="*/ 321 h 642"/>
                  <a:gd name="T2" fmla="*/ 16 w 1853"/>
                  <a:gd name="T3" fmla="*/ 263 h 642"/>
                  <a:gd name="T4" fmla="*/ 58 w 1853"/>
                  <a:gd name="T5" fmla="*/ 206 h 642"/>
                  <a:gd name="T6" fmla="*/ 140 w 1853"/>
                  <a:gd name="T7" fmla="*/ 148 h 642"/>
                  <a:gd name="T8" fmla="*/ 239 w 1853"/>
                  <a:gd name="T9" fmla="*/ 107 h 642"/>
                  <a:gd name="T10" fmla="*/ 362 w 1853"/>
                  <a:gd name="T11" fmla="*/ 66 h 642"/>
                  <a:gd name="T12" fmla="*/ 510 w 1853"/>
                  <a:gd name="T13" fmla="*/ 33 h 642"/>
                  <a:gd name="T14" fmla="*/ 667 w 1853"/>
                  <a:gd name="T15" fmla="*/ 8 h 642"/>
                  <a:gd name="T16" fmla="*/ 840 w 1853"/>
                  <a:gd name="T17" fmla="*/ 0 h 642"/>
                  <a:gd name="T18" fmla="*/ 1012 w 1853"/>
                  <a:gd name="T19" fmla="*/ 0 h 642"/>
                  <a:gd name="T20" fmla="*/ 1177 w 1853"/>
                  <a:gd name="T21" fmla="*/ 8 h 642"/>
                  <a:gd name="T22" fmla="*/ 1333 w 1853"/>
                  <a:gd name="T23" fmla="*/ 33 h 642"/>
                  <a:gd name="T24" fmla="*/ 1482 w 1853"/>
                  <a:gd name="T25" fmla="*/ 66 h 642"/>
                  <a:gd name="T26" fmla="*/ 1605 w 1853"/>
                  <a:gd name="T27" fmla="*/ 107 h 642"/>
                  <a:gd name="T28" fmla="*/ 1712 w 1853"/>
                  <a:gd name="T29" fmla="*/ 148 h 642"/>
                  <a:gd name="T30" fmla="*/ 1786 w 1853"/>
                  <a:gd name="T31" fmla="*/ 206 h 642"/>
                  <a:gd name="T32" fmla="*/ 1835 w 1853"/>
                  <a:gd name="T33" fmla="*/ 263 h 642"/>
                  <a:gd name="T34" fmla="*/ 1852 w 1853"/>
                  <a:gd name="T35" fmla="*/ 321 h 642"/>
                  <a:gd name="T36" fmla="*/ 1835 w 1853"/>
                  <a:gd name="T37" fmla="*/ 378 h 642"/>
                  <a:gd name="T38" fmla="*/ 1786 w 1853"/>
                  <a:gd name="T39" fmla="*/ 436 h 642"/>
                  <a:gd name="T40" fmla="*/ 1712 w 1853"/>
                  <a:gd name="T41" fmla="*/ 493 h 642"/>
                  <a:gd name="T42" fmla="*/ 1605 w 1853"/>
                  <a:gd name="T43" fmla="*/ 542 h 642"/>
                  <a:gd name="T44" fmla="*/ 1482 w 1853"/>
                  <a:gd name="T45" fmla="*/ 584 h 642"/>
                  <a:gd name="T46" fmla="*/ 1333 w 1853"/>
                  <a:gd name="T47" fmla="*/ 608 h 642"/>
                  <a:gd name="T48" fmla="*/ 1177 w 1853"/>
                  <a:gd name="T49" fmla="*/ 633 h 642"/>
                  <a:gd name="T50" fmla="*/ 1012 w 1853"/>
                  <a:gd name="T51" fmla="*/ 641 h 642"/>
                  <a:gd name="T52" fmla="*/ 840 w 1853"/>
                  <a:gd name="T53" fmla="*/ 641 h 642"/>
                  <a:gd name="T54" fmla="*/ 667 w 1853"/>
                  <a:gd name="T55" fmla="*/ 633 h 642"/>
                  <a:gd name="T56" fmla="*/ 510 w 1853"/>
                  <a:gd name="T57" fmla="*/ 608 h 642"/>
                  <a:gd name="T58" fmla="*/ 362 w 1853"/>
                  <a:gd name="T59" fmla="*/ 584 h 642"/>
                  <a:gd name="T60" fmla="*/ 239 w 1853"/>
                  <a:gd name="T61" fmla="*/ 542 h 642"/>
                  <a:gd name="T62" fmla="*/ 140 w 1853"/>
                  <a:gd name="T63" fmla="*/ 493 h 642"/>
                  <a:gd name="T64" fmla="*/ 58 w 1853"/>
                  <a:gd name="T65" fmla="*/ 436 h 642"/>
                  <a:gd name="T66" fmla="*/ 16 w 1853"/>
                  <a:gd name="T67" fmla="*/ 378 h 642"/>
                  <a:gd name="T68" fmla="*/ 0 w 1853"/>
                  <a:gd name="T69" fmla="*/ 321 h 6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53"/>
                  <a:gd name="T106" fmla="*/ 0 h 642"/>
                  <a:gd name="T107" fmla="*/ 1853 w 1853"/>
                  <a:gd name="T108" fmla="*/ 642 h 6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53" h="642">
                    <a:moveTo>
                      <a:pt x="0" y="321"/>
                    </a:moveTo>
                    <a:lnTo>
                      <a:pt x="16" y="263"/>
                    </a:lnTo>
                    <a:lnTo>
                      <a:pt x="58" y="206"/>
                    </a:lnTo>
                    <a:lnTo>
                      <a:pt x="140" y="148"/>
                    </a:lnTo>
                    <a:lnTo>
                      <a:pt x="239" y="107"/>
                    </a:lnTo>
                    <a:lnTo>
                      <a:pt x="362" y="66"/>
                    </a:lnTo>
                    <a:lnTo>
                      <a:pt x="510" y="33"/>
                    </a:lnTo>
                    <a:lnTo>
                      <a:pt x="667" y="8"/>
                    </a:lnTo>
                    <a:lnTo>
                      <a:pt x="840" y="0"/>
                    </a:lnTo>
                    <a:lnTo>
                      <a:pt x="1012" y="0"/>
                    </a:lnTo>
                    <a:lnTo>
                      <a:pt x="1177" y="8"/>
                    </a:lnTo>
                    <a:lnTo>
                      <a:pt x="1333" y="33"/>
                    </a:lnTo>
                    <a:lnTo>
                      <a:pt x="1482" y="66"/>
                    </a:lnTo>
                    <a:lnTo>
                      <a:pt x="1605" y="107"/>
                    </a:lnTo>
                    <a:lnTo>
                      <a:pt x="1712" y="148"/>
                    </a:lnTo>
                    <a:lnTo>
                      <a:pt x="1786" y="206"/>
                    </a:lnTo>
                    <a:lnTo>
                      <a:pt x="1835" y="263"/>
                    </a:lnTo>
                    <a:lnTo>
                      <a:pt x="1852" y="321"/>
                    </a:lnTo>
                    <a:lnTo>
                      <a:pt x="1835" y="378"/>
                    </a:lnTo>
                    <a:lnTo>
                      <a:pt x="1786" y="436"/>
                    </a:lnTo>
                    <a:lnTo>
                      <a:pt x="1712" y="493"/>
                    </a:lnTo>
                    <a:lnTo>
                      <a:pt x="1605" y="542"/>
                    </a:lnTo>
                    <a:lnTo>
                      <a:pt x="1482" y="584"/>
                    </a:lnTo>
                    <a:lnTo>
                      <a:pt x="1333" y="608"/>
                    </a:lnTo>
                    <a:lnTo>
                      <a:pt x="1177" y="633"/>
                    </a:lnTo>
                    <a:lnTo>
                      <a:pt x="1012" y="641"/>
                    </a:lnTo>
                    <a:lnTo>
                      <a:pt x="840" y="641"/>
                    </a:lnTo>
                    <a:lnTo>
                      <a:pt x="667" y="633"/>
                    </a:lnTo>
                    <a:lnTo>
                      <a:pt x="510" y="608"/>
                    </a:lnTo>
                    <a:lnTo>
                      <a:pt x="362" y="584"/>
                    </a:lnTo>
                    <a:lnTo>
                      <a:pt x="239" y="542"/>
                    </a:lnTo>
                    <a:lnTo>
                      <a:pt x="140" y="493"/>
                    </a:lnTo>
                    <a:lnTo>
                      <a:pt x="58" y="436"/>
                    </a:lnTo>
                    <a:lnTo>
                      <a:pt x="16" y="378"/>
                    </a:lnTo>
                    <a:lnTo>
                      <a:pt x="0" y="321"/>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47" name="Freeform 20">
                <a:extLst>
                  <a:ext uri="{FF2B5EF4-FFF2-40B4-BE49-F238E27FC236}">
                    <a16:creationId xmlns:a16="http://schemas.microsoft.com/office/drawing/2014/main" id="{6D3839ED-118B-C72A-FBDD-2D1740C7AC3D}"/>
                  </a:ext>
                </a:extLst>
              </p:cNvPr>
              <p:cNvSpPr>
                <a:spLocks/>
              </p:cNvSpPr>
              <p:nvPr/>
            </p:nvSpPr>
            <p:spPr bwMode="auto">
              <a:xfrm>
                <a:off x="3137" y="2880"/>
                <a:ext cx="1672" cy="494"/>
              </a:xfrm>
              <a:custGeom>
                <a:avLst/>
                <a:gdLst>
                  <a:gd name="T0" fmla="*/ 0 w 1672"/>
                  <a:gd name="T1" fmla="*/ 246 h 494"/>
                  <a:gd name="T2" fmla="*/ 17 w 1672"/>
                  <a:gd name="T3" fmla="*/ 197 h 494"/>
                  <a:gd name="T4" fmla="*/ 66 w 1672"/>
                  <a:gd name="T5" fmla="*/ 156 h 494"/>
                  <a:gd name="T6" fmla="*/ 140 w 1672"/>
                  <a:gd name="T7" fmla="*/ 115 h 494"/>
                  <a:gd name="T8" fmla="*/ 247 w 1672"/>
                  <a:gd name="T9" fmla="*/ 74 h 494"/>
                  <a:gd name="T10" fmla="*/ 371 w 1672"/>
                  <a:gd name="T11" fmla="*/ 41 h 494"/>
                  <a:gd name="T12" fmla="*/ 519 w 1672"/>
                  <a:gd name="T13" fmla="*/ 24 h 494"/>
                  <a:gd name="T14" fmla="*/ 675 w 1672"/>
                  <a:gd name="T15" fmla="*/ 8 h 494"/>
                  <a:gd name="T16" fmla="*/ 832 w 1672"/>
                  <a:gd name="T17" fmla="*/ 0 h 494"/>
                  <a:gd name="T18" fmla="*/ 996 w 1672"/>
                  <a:gd name="T19" fmla="*/ 8 h 494"/>
                  <a:gd name="T20" fmla="*/ 1153 w 1672"/>
                  <a:gd name="T21" fmla="*/ 24 h 494"/>
                  <a:gd name="T22" fmla="*/ 1301 w 1672"/>
                  <a:gd name="T23" fmla="*/ 41 h 494"/>
                  <a:gd name="T24" fmla="*/ 1424 w 1672"/>
                  <a:gd name="T25" fmla="*/ 74 h 494"/>
                  <a:gd name="T26" fmla="*/ 1523 w 1672"/>
                  <a:gd name="T27" fmla="*/ 115 h 494"/>
                  <a:gd name="T28" fmla="*/ 1606 w 1672"/>
                  <a:gd name="T29" fmla="*/ 156 h 494"/>
                  <a:gd name="T30" fmla="*/ 1655 w 1672"/>
                  <a:gd name="T31" fmla="*/ 197 h 494"/>
                  <a:gd name="T32" fmla="*/ 1671 w 1672"/>
                  <a:gd name="T33" fmla="*/ 246 h 494"/>
                  <a:gd name="T34" fmla="*/ 1655 w 1672"/>
                  <a:gd name="T35" fmla="*/ 295 h 494"/>
                  <a:gd name="T36" fmla="*/ 1606 w 1672"/>
                  <a:gd name="T37" fmla="*/ 345 h 494"/>
                  <a:gd name="T38" fmla="*/ 1523 w 1672"/>
                  <a:gd name="T39" fmla="*/ 386 h 494"/>
                  <a:gd name="T40" fmla="*/ 1424 w 1672"/>
                  <a:gd name="T41" fmla="*/ 427 h 494"/>
                  <a:gd name="T42" fmla="*/ 1301 w 1672"/>
                  <a:gd name="T43" fmla="*/ 452 h 494"/>
                  <a:gd name="T44" fmla="*/ 1153 w 1672"/>
                  <a:gd name="T45" fmla="*/ 476 h 494"/>
                  <a:gd name="T46" fmla="*/ 996 w 1672"/>
                  <a:gd name="T47" fmla="*/ 493 h 494"/>
                  <a:gd name="T48" fmla="*/ 832 w 1672"/>
                  <a:gd name="T49" fmla="*/ 493 h 494"/>
                  <a:gd name="T50" fmla="*/ 675 w 1672"/>
                  <a:gd name="T51" fmla="*/ 493 h 494"/>
                  <a:gd name="T52" fmla="*/ 519 w 1672"/>
                  <a:gd name="T53" fmla="*/ 476 h 494"/>
                  <a:gd name="T54" fmla="*/ 371 w 1672"/>
                  <a:gd name="T55" fmla="*/ 452 h 494"/>
                  <a:gd name="T56" fmla="*/ 247 w 1672"/>
                  <a:gd name="T57" fmla="*/ 427 h 494"/>
                  <a:gd name="T58" fmla="*/ 140 w 1672"/>
                  <a:gd name="T59" fmla="*/ 386 h 494"/>
                  <a:gd name="T60" fmla="*/ 66 w 1672"/>
                  <a:gd name="T61" fmla="*/ 345 h 494"/>
                  <a:gd name="T62" fmla="*/ 17 w 1672"/>
                  <a:gd name="T63" fmla="*/ 295 h 494"/>
                  <a:gd name="T64" fmla="*/ 0 w 1672"/>
                  <a:gd name="T65" fmla="*/ 246 h 4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72"/>
                  <a:gd name="T100" fmla="*/ 0 h 494"/>
                  <a:gd name="T101" fmla="*/ 1672 w 1672"/>
                  <a:gd name="T102" fmla="*/ 494 h 4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72" h="494">
                    <a:moveTo>
                      <a:pt x="0" y="246"/>
                    </a:moveTo>
                    <a:lnTo>
                      <a:pt x="17" y="197"/>
                    </a:lnTo>
                    <a:lnTo>
                      <a:pt x="66" y="156"/>
                    </a:lnTo>
                    <a:lnTo>
                      <a:pt x="140" y="115"/>
                    </a:lnTo>
                    <a:lnTo>
                      <a:pt x="247" y="74"/>
                    </a:lnTo>
                    <a:lnTo>
                      <a:pt x="371" y="41"/>
                    </a:lnTo>
                    <a:lnTo>
                      <a:pt x="519" y="24"/>
                    </a:lnTo>
                    <a:lnTo>
                      <a:pt x="675" y="8"/>
                    </a:lnTo>
                    <a:lnTo>
                      <a:pt x="832" y="0"/>
                    </a:lnTo>
                    <a:lnTo>
                      <a:pt x="996" y="8"/>
                    </a:lnTo>
                    <a:lnTo>
                      <a:pt x="1153" y="24"/>
                    </a:lnTo>
                    <a:lnTo>
                      <a:pt x="1301" y="41"/>
                    </a:lnTo>
                    <a:lnTo>
                      <a:pt x="1424" y="74"/>
                    </a:lnTo>
                    <a:lnTo>
                      <a:pt x="1523" y="115"/>
                    </a:lnTo>
                    <a:lnTo>
                      <a:pt x="1606" y="156"/>
                    </a:lnTo>
                    <a:lnTo>
                      <a:pt x="1655" y="197"/>
                    </a:lnTo>
                    <a:lnTo>
                      <a:pt x="1671" y="246"/>
                    </a:lnTo>
                    <a:lnTo>
                      <a:pt x="1655" y="295"/>
                    </a:lnTo>
                    <a:lnTo>
                      <a:pt x="1606" y="345"/>
                    </a:lnTo>
                    <a:lnTo>
                      <a:pt x="1523" y="386"/>
                    </a:lnTo>
                    <a:lnTo>
                      <a:pt x="1424" y="427"/>
                    </a:lnTo>
                    <a:lnTo>
                      <a:pt x="1301" y="452"/>
                    </a:lnTo>
                    <a:lnTo>
                      <a:pt x="1153" y="476"/>
                    </a:lnTo>
                    <a:lnTo>
                      <a:pt x="996" y="493"/>
                    </a:lnTo>
                    <a:lnTo>
                      <a:pt x="832" y="493"/>
                    </a:lnTo>
                    <a:lnTo>
                      <a:pt x="675" y="493"/>
                    </a:lnTo>
                    <a:lnTo>
                      <a:pt x="519" y="476"/>
                    </a:lnTo>
                    <a:lnTo>
                      <a:pt x="371" y="452"/>
                    </a:lnTo>
                    <a:lnTo>
                      <a:pt x="247" y="427"/>
                    </a:lnTo>
                    <a:lnTo>
                      <a:pt x="140" y="386"/>
                    </a:lnTo>
                    <a:lnTo>
                      <a:pt x="66" y="345"/>
                    </a:lnTo>
                    <a:lnTo>
                      <a:pt x="17" y="295"/>
                    </a:lnTo>
                    <a:lnTo>
                      <a:pt x="0" y="246"/>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grpSp>
          <p:nvGrpSpPr>
            <p:cNvPr id="25640" name="Group 26">
              <a:extLst>
                <a:ext uri="{FF2B5EF4-FFF2-40B4-BE49-F238E27FC236}">
                  <a16:creationId xmlns:a16="http://schemas.microsoft.com/office/drawing/2014/main" id="{5F9BDB04-790A-B834-B35E-2D380D58CCE6}"/>
                </a:ext>
              </a:extLst>
            </p:cNvPr>
            <p:cNvGrpSpPr>
              <a:grpSpLocks/>
            </p:cNvGrpSpPr>
            <p:nvPr/>
          </p:nvGrpSpPr>
          <p:grpSpPr bwMode="auto">
            <a:xfrm>
              <a:off x="3788" y="669"/>
              <a:ext cx="429" cy="2516"/>
              <a:chOff x="3788" y="669"/>
              <a:chExt cx="429" cy="2516"/>
            </a:xfrm>
          </p:grpSpPr>
          <p:sp>
            <p:nvSpPr>
              <p:cNvPr id="25641" name="Freeform 22">
                <a:extLst>
                  <a:ext uri="{FF2B5EF4-FFF2-40B4-BE49-F238E27FC236}">
                    <a16:creationId xmlns:a16="http://schemas.microsoft.com/office/drawing/2014/main" id="{A3331F92-162C-78E2-8FD8-9711745A2E73}"/>
                  </a:ext>
                </a:extLst>
              </p:cNvPr>
              <p:cNvSpPr>
                <a:spLocks/>
              </p:cNvSpPr>
              <p:nvPr/>
            </p:nvSpPr>
            <p:spPr bwMode="auto">
              <a:xfrm>
                <a:off x="3845" y="784"/>
                <a:ext cx="248" cy="741"/>
              </a:xfrm>
              <a:custGeom>
                <a:avLst/>
                <a:gdLst>
                  <a:gd name="T0" fmla="*/ 247 w 248"/>
                  <a:gd name="T1" fmla="*/ 649 h 741"/>
                  <a:gd name="T2" fmla="*/ 247 w 248"/>
                  <a:gd name="T3" fmla="*/ 0 h 741"/>
                  <a:gd name="T4" fmla="*/ 0 w 248"/>
                  <a:gd name="T5" fmla="*/ 0 h 741"/>
                  <a:gd name="T6" fmla="*/ 0 w 248"/>
                  <a:gd name="T7" fmla="*/ 649 h 741"/>
                  <a:gd name="T8" fmla="*/ 0 w 248"/>
                  <a:gd name="T9" fmla="*/ 657 h 741"/>
                  <a:gd name="T10" fmla="*/ 17 w 248"/>
                  <a:gd name="T11" fmla="*/ 699 h 741"/>
                  <a:gd name="T12" fmla="*/ 50 w 248"/>
                  <a:gd name="T13" fmla="*/ 723 h 741"/>
                  <a:gd name="T14" fmla="*/ 99 w 248"/>
                  <a:gd name="T15" fmla="*/ 740 h 741"/>
                  <a:gd name="T16" fmla="*/ 157 w 248"/>
                  <a:gd name="T17" fmla="*/ 740 h 741"/>
                  <a:gd name="T18" fmla="*/ 206 w 248"/>
                  <a:gd name="T19" fmla="*/ 723 h 741"/>
                  <a:gd name="T20" fmla="*/ 239 w 248"/>
                  <a:gd name="T21" fmla="*/ 699 h 741"/>
                  <a:gd name="T22" fmla="*/ 247 w 248"/>
                  <a:gd name="T23" fmla="*/ 657 h 741"/>
                  <a:gd name="T24" fmla="*/ 247 w 248"/>
                  <a:gd name="T25" fmla="*/ 649 h 7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8"/>
                  <a:gd name="T40" fmla="*/ 0 h 741"/>
                  <a:gd name="T41" fmla="*/ 248 w 248"/>
                  <a:gd name="T42" fmla="*/ 741 h 7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8" h="741">
                    <a:moveTo>
                      <a:pt x="247" y="649"/>
                    </a:moveTo>
                    <a:lnTo>
                      <a:pt x="247" y="0"/>
                    </a:lnTo>
                    <a:lnTo>
                      <a:pt x="0" y="0"/>
                    </a:lnTo>
                    <a:lnTo>
                      <a:pt x="0" y="649"/>
                    </a:lnTo>
                    <a:lnTo>
                      <a:pt x="0" y="657"/>
                    </a:lnTo>
                    <a:lnTo>
                      <a:pt x="17" y="699"/>
                    </a:lnTo>
                    <a:lnTo>
                      <a:pt x="50" y="723"/>
                    </a:lnTo>
                    <a:lnTo>
                      <a:pt x="99" y="740"/>
                    </a:lnTo>
                    <a:lnTo>
                      <a:pt x="157" y="740"/>
                    </a:lnTo>
                    <a:lnTo>
                      <a:pt x="206" y="723"/>
                    </a:lnTo>
                    <a:lnTo>
                      <a:pt x="239" y="699"/>
                    </a:lnTo>
                    <a:lnTo>
                      <a:pt x="247" y="657"/>
                    </a:lnTo>
                    <a:lnTo>
                      <a:pt x="247" y="649"/>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42" name="Freeform 23">
                <a:extLst>
                  <a:ext uri="{FF2B5EF4-FFF2-40B4-BE49-F238E27FC236}">
                    <a16:creationId xmlns:a16="http://schemas.microsoft.com/office/drawing/2014/main" id="{2DED4E3B-69DD-1E2A-F999-BFE04BB170A4}"/>
                  </a:ext>
                </a:extLst>
              </p:cNvPr>
              <p:cNvSpPr>
                <a:spLocks/>
              </p:cNvSpPr>
              <p:nvPr/>
            </p:nvSpPr>
            <p:spPr bwMode="auto">
              <a:xfrm>
                <a:off x="3845" y="669"/>
                <a:ext cx="248" cy="157"/>
              </a:xfrm>
              <a:custGeom>
                <a:avLst/>
                <a:gdLst>
                  <a:gd name="T0" fmla="*/ 0 w 248"/>
                  <a:gd name="T1" fmla="*/ 74 h 157"/>
                  <a:gd name="T2" fmla="*/ 17 w 248"/>
                  <a:gd name="T3" fmla="*/ 41 h 157"/>
                  <a:gd name="T4" fmla="*/ 50 w 248"/>
                  <a:gd name="T5" fmla="*/ 8 h 157"/>
                  <a:gd name="T6" fmla="*/ 99 w 248"/>
                  <a:gd name="T7" fmla="*/ 0 h 157"/>
                  <a:gd name="T8" fmla="*/ 157 w 248"/>
                  <a:gd name="T9" fmla="*/ 0 h 157"/>
                  <a:gd name="T10" fmla="*/ 206 w 248"/>
                  <a:gd name="T11" fmla="*/ 8 h 157"/>
                  <a:gd name="T12" fmla="*/ 239 w 248"/>
                  <a:gd name="T13" fmla="*/ 41 h 157"/>
                  <a:gd name="T14" fmla="*/ 247 w 248"/>
                  <a:gd name="T15" fmla="*/ 74 h 157"/>
                  <a:gd name="T16" fmla="*/ 239 w 248"/>
                  <a:gd name="T17" fmla="*/ 115 h 157"/>
                  <a:gd name="T18" fmla="*/ 206 w 248"/>
                  <a:gd name="T19" fmla="*/ 140 h 157"/>
                  <a:gd name="T20" fmla="*/ 157 w 248"/>
                  <a:gd name="T21" fmla="*/ 156 h 157"/>
                  <a:gd name="T22" fmla="*/ 99 w 248"/>
                  <a:gd name="T23" fmla="*/ 156 h 157"/>
                  <a:gd name="T24" fmla="*/ 50 w 248"/>
                  <a:gd name="T25" fmla="*/ 140 h 157"/>
                  <a:gd name="T26" fmla="*/ 17 w 248"/>
                  <a:gd name="T27" fmla="*/ 115 h 157"/>
                  <a:gd name="T28" fmla="*/ 0 w 248"/>
                  <a:gd name="T29" fmla="*/ 74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57"/>
                  <a:gd name="T47" fmla="*/ 248 w 24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57">
                    <a:moveTo>
                      <a:pt x="0" y="74"/>
                    </a:moveTo>
                    <a:lnTo>
                      <a:pt x="17" y="41"/>
                    </a:lnTo>
                    <a:lnTo>
                      <a:pt x="50" y="8"/>
                    </a:lnTo>
                    <a:lnTo>
                      <a:pt x="99" y="0"/>
                    </a:lnTo>
                    <a:lnTo>
                      <a:pt x="157" y="0"/>
                    </a:lnTo>
                    <a:lnTo>
                      <a:pt x="206" y="8"/>
                    </a:lnTo>
                    <a:lnTo>
                      <a:pt x="239" y="41"/>
                    </a:lnTo>
                    <a:lnTo>
                      <a:pt x="247" y="74"/>
                    </a:lnTo>
                    <a:lnTo>
                      <a:pt x="239" y="115"/>
                    </a:lnTo>
                    <a:lnTo>
                      <a:pt x="206" y="140"/>
                    </a:lnTo>
                    <a:lnTo>
                      <a:pt x="157" y="156"/>
                    </a:lnTo>
                    <a:lnTo>
                      <a:pt x="99" y="156"/>
                    </a:lnTo>
                    <a:lnTo>
                      <a:pt x="50" y="140"/>
                    </a:lnTo>
                    <a:lnTo>
                      <a:pt x="17" y="115"/>
                    </a:lnTo>
                    <a:lnTo>
                      <a:pt x="0" y="74"/>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43" name="Freeform 24">
                <a:extLst>
                  <a:ext uri="{FF2B5EF4-FFF2-40B4-BE49-F238E27FC236}">
                    <a16:creationId xmlns:a16="http://schemas.microsoft.com/office/drawing/2014/main" id="{5D451709-29ED-8482-0CB6-FAF8615F2189}"/>
                  </a:ext>
                </a:extLst>
              </p:cNvPr>
              <p:cNvSpPr>
                <a:spLocks/>
              </p:cNvSpPr>
              <p:nvPr/>
            </p:nvSpPr>
            <p:spPr bwMode="auto">
              <a:xfrm>
                <a:off x="3845" y="2263"/>
                <a:ext cx="248" cy="922"/>
              </a:xfrm>
              <a:custGeom>
                <a:avLst/>
                <a:gdLst>
                  <a:gd name="T0" fmla="*/ 247 w 248"/>
                  <a:gd name="T1" fmla="*/ 814 h 922"/>
                  <a:gd name="T2" fmla="*/ 247 w 248"/>
                  <a:gd name="T3" fmla="*/ 0 h 922"/>
                  <a:gd name="T4" fmla="*/ 0 w 248"/>
                  <a:gd name="T5" fmla="*/ 0 h 922"/>
                  <a:gd name="T6" fmla="*/ 0 w 248"/>
                  <a:gd name="T7" fmla="*/ 814 h 922"/>
                  <a:gd name="T8" fmla="*/ 0 w 248"/>
                  <a:gd name="T9" fmla="*/ 822 h 922"/>
                  <a:gd name="T10" fmla="*/ 17 w 248"/>
                  <a:gd name="T11" fmla="*/ 871 h 922"/>
                  <a:gd name="T12" fmla="*/ 50 w 248"/>
                  <a:gd name="T13" fmla="*/ 904 h 922"/>
                  <a:gd name="T14" fmla="*/ 99 w 248"/>
                  <a:gd name="T15" fmla="*/ 921 h 922"/>
                  <a:gd name="T16" fmla="*/ 157 w 248"/>
                  <a:gd name="T17" fmla="*/ 921 h 922"/>
                  <a:gd name="T18" fmla="*/ 206 w 248"/>
                  <a:gd name="T19" fmla="*/ 904 h 922"/>
                  <a:gd name="T20" fmla="*/ 239 w 248"/>
                  <a:gd name="T21" fmla="*/ 871 h 922"/>
                  <a:gd name="T22" fmla="*/ 247 w 248"/>
                  <a:gd name="T23" fmla="*/ 822 h 922"/>
                  <a:gd name="T24" fmla="*/ 247 w 248"/>
                  <a:gd name="T25" fmla="*/ 814 h 9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8"/>
                  <a:gd name="T40" fmla="*/ 0 h 922"/>
                  <a:gd name="T41" fmla="*/ 248 w 248"/>
                  <a:gd name="T42" fmla="*/ 922 h 9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8" h="922">
                    <a:moveTo>
                      <a:pt x="247" y="814"/>
                    </a:moveTo>
                    <a:lnTo>
                      <a:pt x="247" y="0"/>
                    </a:lnTo>
                    <a:lnTo>
                      <a:pt x="0" y="0"/>
                    </a:lnTo>
                    <a:lnTo>
                      <a:pt x="0" y="814"/>
                    </a:lnTo>
                    <a:lnTo>
                      <a:pt x="0" y="822"/>
                    </a:lnTo>
                    <a:lnTo>
                      <a:pt x="17" y="871"/>
                    </a:lnTo>
                    <a:lnTo>
                      <a:pt x="50" y="904"/>
                    </a:lnTo>
                    <a:lnTo>
                      <a:pt x="99" y="921"/>
                    </a:lnTo>
                    <a:lnTo>
                      <a:pt x="157" y="921"/>
                    </a:lnTo>
                    <a:lnTo>
                      <a:pt x="206" y="904"/>
                    </a:lnTo>
                    <a:lnTo>
                      <a:pt x="239" y="871"/>
                    </a:lnTo>
                    <a:lnTo>
                      <a:pt x="247" y="822"/>
                    </a:lnTo>
                    <a:lnTo>
                      <a:pt x="247" y="814"/>
                    </a:lnTo>
                  </a:path>
                </a:pathLst>
              </a:custGeom>
              <a:solidFill>
                <a:srgbClr val="FFFFFF"/>
              </a:solidFill>
              <a:ln w="12700" cap="rnd">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44" name="Freeform 25">
                <a:extLst>
                  <a:ext uri="{FF2B5EF4-FFF2-40B4-BE49-F238E27FC236}">
                    <a16:creationId xmlns:a16="http://schemas.microsoft.com/office/drawing/2014/main" id="{DC601B72-11F0-38B9-B409-8776E87AE387}"/>
                  </a:ext>
                </a:extLst>
              </p:cNvPr>
              <p:cNvSpPr>
                <a:spLocks/>
              </p:cNvSpPr>
              <p:nvPr/>
            </p:nvSpPr>
            <p:spPr bwMode="auto">
              <a:xfrm>
                <a:off x="3788" y="850"/>
                <a:ext cx="429" cy="247"/>
              </a:xfrm>
              <a:custGeom>
                <a:avLst/>
                <a:gdLst>
                  <a:gd name="T0" fmla="*/ 57 w 429"/>
                  <a:gd name="T1" fmla="*/ 0 h 247"/>
                  <a:gd name="T2" fmla="*/ 16 w 429"/>
                  <a:gd name="T3" fmla="*/ 49 h 247"/>
                  <a:gd name="T4" fmla="*/ 0 w 429"/>
                  <a:gd name="T5" fmla="*/ 98 h 247"/>
                  <a:gd name="T6" fmla="*/ 16 w 429"/>
                  <a:gd name="T7" fmla="*/ 156 h 247"/>
                  <a:gd name="T8" fmla="*/ 66 w 429"/>
                  <a:gd name="T9" fmla="*/ 205 h 247"/>
                  <a:gd name="T10" fmla="*/ 131 w 429"/>
                  <a:gd name="T11" fmla="*/ 230 h 247"/>
                  <a:gd name="T12" fmla="*/ 214 w 429"/>
                  <a:gd name="T13" fmla="*/ 246 h 247"/>
                  <a:gd name="T14" fmla="*/ 296 w 429"/>
                  <a:gd name="T15" fmla="*/ 230 h 247"/>
                  <a:gd name="T16" fmla="*/ 362 w 429"/>
                  <a:gd name="T17" fmla="*/ 205 h 247"/>
                  <a:gd name="T18" fmla="*/ 411 w 429"/>
                  <a:gd name="T19" fmla="*/ 156 h 247"/>
                  <a:gd name="T20" fmla="*/ 428 w 429"/>
                  <a:gd name="T21" fmla="*/ 98 h 247"/>
                  <a:gd name="T22" fmla="*/ 411 w 429"/>
                  <a:gd name="T23" fmla="*/ 49 h 2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9"/>
                  <a:gd name="T37" fmla="*/ 0 h 247"/>
                  <a:gd name="T38" fmla="*/ 429 w 429"/>
                  <a:gd name="T39" fmla="*/ 247 h 2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9" h="247">
                    <a:moveTo>
                      <a:pt x="57" y="0"/>
                    </a:moveTo>
                    <a:lnTo>
                      <a:pt x="16" y="49"/>
                    </a:lnTo>
                    <a:lnTo>
                      <a:pt x="0" y="98"/>
                    </a:lnTo>
                    <a:lnTo>
                      <a:pt x="16" y="156"/>
                    </a:lnTo>
                    <a:lnTo>
                      <a:pt x="66" y="205"/>
                    </a:lnTo>
                    <a:lnTo>
                      <a:pt x="131" y="230"/>
                    </a:lnTo>
                    <a:lnTo>
                      <a:pt x="214" y="246"/>
                    </a:lnTo>
                    <a:lnTo>
                      <a:pt x="296" y="230"/>
                    </a:lnTo>
                    <a:lnTo>
                      <a:pt x="362" y="205"/>
                    </a:lnTo>
                    <a:lnTo>
                      <a:pt x="411" y="156"/>
                    </a:lnTo>
                    <a:lnTo>
                      <a:pt x="428" y="98"/>
                    </a:lnTo>
                    <a:lnTo>
                      <a:pt x="411" y="49"/>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grpSp>
      <p:sp>
        <p:nvSpPr>
          <p:cNvPr id="25607" name="Freeform 28">
            <a:extLst>
              <a:ext uri="{FF2B5EF4-FFF2-40B4-BE49-F238E27FC236}">
                <a16:creationId xmlns:a16="http://schemas.microsoft.com/office/drawing/2014/main" id="{8D089A9A-CD8B-35EC-8F44-F1E4DA8A6138}"/>
              </a:ext>
            </a:extLst>
          </p:cNvPr>
          <p:cNvSpPr>
            <a:spLocks/>
          </p:cNvSpPr>
          <p:nvPr/>
        </p:nvSpPr>
        <p:spPr bwMode="auto">
          <a:xfrm>
            <a:off x="9608381" y="1533858"/>
            <a:ext cx="171450" cy="171450"/>
          </a:xfrm>
          <a:custGeom>
            <a:avLst/>
            <a:gdLst>
              <a:gd name="T0" fmla="*/ 2147483647 w 108"/>
              <a:gd name="T1" fmla="*/ 2147483647 h 108"/>
              <a:gd name="T2" fmla="*/ 0 w 108"/>
              <a:gd name="T3" fmla="*/ 0 h 108"/>
              <a:gd name="T4" fmla="*/ 2147483647 w 108"/>
              <a:gd name="T5" fmla="*/ 2147483647 h 108"/>
              <a:gd name="T6" fmla="*/ 2147483647 w 108"/>
              <a:gd name="T7" fmla="*/ 2147483647 h 108"/>
              <a:gd name="T8" fmla="*/ 0 60000 65536"/>
              <a:gd name="T9" fmla="*/ 0 60000 65536"/>
              <a:gd name="T10" fmla="*/ 0 60000 65536"/>
              <a:gd name="T11" fmla="*/ 0 60000 65536"/>
              <a:gd name="T12" fmla="*/ 0 w 108"/>
              <a:gd name="T13" fmla="*/ 0 h 108"/>
              <a:gd name="T14" fmla="*/ 108 w 108"/>
              <a:gd name="T15" fmla="*/ 108 h 108"/>
            </a:gdLst>
            <a:ahLst/>
            <a:cxnLst>
              <a:cxn ang="T8">
                <a:pos x="T0" y="T1"/>
              </a:cxn>
              <a:cxn ang="T9">
                <a:pos x="T2" y="T3"/>
              </a:cxn>
              <a:cxn ang="T10">
                <a:pos x="T4" y="T5"/>
              </a:cxn>
              <a:cxn ang="T11">
                <a:pos x="T6" y="T7"/>
              </a:cxn>
            </a:cxnLst>
            <a:rect l="T12" t="T13" r="T14" b="T15"/>
            <a:pathLst>
              <a:path w="108" h="108">
                <a:moveTo>
                  <a:pt x="25" y="107"/>
                </a:moveTo>
                <a:lnTo>
                  <a:pt x="0" y="0"/>
                </a:lnTo>
                <a:lnTo>
                  <a:pt x="107" y="41"/>
                </a:lnTo>
                <a:lnTo>
                  <a:pt x="25" y="107"/>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08" name="Line 29">
            <a:extLst>
              <a:ext uri="{FF2B5EF4-FFF2-40B4-BE49-F238E27FC236}">
                <a16:creationId xmlns:a16="http://schemas.microsoft.com/office/drawing/2014/main" id="{FB642437-238B-22DC-5159-E1FA29189B07}"/>
              </a:ext>
            </a:extLst>
          </p:cNvPr>
          <p:cNvSpPr>
            <a:spLocks noChangeShapeType="1"/>
          </p:cNvSpPr>
          <p:nvPr/>
        </p:nvSpPr>
        <p:spPr bwMode="auto">
          <a:xfrm>
            <a:off x="7152520" y="2511758"/>
            <a:ext cx="784225"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09" name="Line 30">
            <a:extLst>
              <a:ext uri="{FF2B5EF4-FFF2-40B4-BE49-F238E27FC236}">
                <a16:creationId xmlns:a16="http://schemas.microsoft.com/office/drawing/2014/main" id="{F81332F8-F756-6C19-146F-D0B56400C41A}"/>
              </a:ext>
            </a:extLst>
          </p:cNvPr>
          <p:cNvSpPr>
            <a:spLocks noChangeShapeType="1"/>
          </p:cNvSpPr>
          <p:nvPr/>
        </p:nvSpPr>
        <p:spPr bwMode="auto">
          <a:xfrm>
            <a:off x="7152520" y="3124533"/>
            <a:ext cx="784225"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10" name="Line 31">
            <a:extLst>
              <a:ext uri="{FF2B5EF4-FFF2-40B4-BE49-F238E27FC236}">
                <a16:creationId xmlns:a16="http://schemas.microsoft.com/office/drawing/2014/main" id="{8A040674-35AB-F7C8-7582-670BE4D278F8}"/>
              </a:ext>
            </a:extLst>
          </p:cNvPr>
          <p:cNvSpPr>
            <a:spLocks noChangeShapeType="1"/>
          </p:cNvSpPr>
          <p:nvPr/>
        </p:nvSpPr>
        <p:spPr bwMode="auto">
          <a:xfrm>
            <a:off x="7152520" y="5212096"/>
            <a:ext cx="784225"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11" name="Line 32">
            <a:extLst>
              <a:ext uri="{FF2B5EF4-FFF2-40B4-BE49-F238E27FC236}">
                <a16:creationId xmlns:a16="http://schemas.microsoft.com/office/drawing/2014/main" id="{E4B13517-BB9F-2B21-CD4A-78DEA286588B}"/>
              </a:ext>
            </a:extLst>
          </p:cNvPr>
          <p:cNvSpPr>
            <a:spLocks noChangeShapeType="1"/>
          </p:cNvSpPr>
          <p:nvPr/>
        </p:nvSpPr>
        <p:spPr bwMode="auto">
          <a:xfrm>
            <a:off x="7152519" y="3686509"/>
            <a:ext cx="0" cy="1565275"/>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12" name="Line 33">
            <a:extLst>
              <a:ext uri="{FF2B5EF4-FFF2-40B4-BE49-F238E27FC236}">
                <a16:creationId xmlns:a16="http://schemas.microsoft.com/office/drawing/2014/main" id="{6140D36E-FA06-16ED-B9B7-B03E932A5C47}"/>
              </a:ext>
            </a:extLst>
          </p:cNvPr>
          <p:cNvSpPr>
            <a:spLocks noChangeShapeType="1"/>
          </p:cNvSpPr>
          <p:nvPr/>
        </p:nvSpPr>
        <p:spPr bwMode="auto">
          <a:xfrm flipV="1">
            <a:off x="7152519" y="2511758"/>
            <a:ext cx="0" cy="117475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13" name="Freeform 34" descr="Light vertical">
            <a:extLst>
              <a:ext uri="{FF2B5EF4-FFF2-40B4-BE49-F238E27FC236}">
                <a16:creationId xmlns:a16="http://schemas.microsoft.com/office/drawing/2014/main" id="{9CAA6038-6353-6D71-C881-D0007ADF51FC}"/>
              </a:ext>
            </a:extLst>
          </p:cNvPr>
          <p:cNvSpPr>
            <a:spLocks/>
          </p:cNvSpPr>
          <p:nvPr/>
        </p:nvSpPr>
        <p:spPr bwMode="auto">
          <a:xfrm>
            <a:off x="7936744" y="5173997"/>
            <a:ext cx="157162" cy="79375"/>
          </a:xfrm>
          <a:custGeom>
            <a:avLst/>
            <a:gdLst>
              <a:gd name="T0" fmla="*/ 0 w 99"/>
              <a:gd name="T1" fmla="*/ 2147483647 h 50"/>
              <a:gd name="T2" fmla="*/ 2147483647 w 99"/>
              <a:gd name="T3" fmla="*/ 2147483647 h 50"/>
              <a:gd name="T4" fmla="*/ 2147483647 w 99"/>
              <a:gd name="T5" fmla="*/ 0 h 50"/>
              <a:gd name="T6" fmla="*/ 0 w 99"/>
              <a:gd name="T7" fmla="*/ 0 h 50"/>
              <a:gd name="T8" fmla="*/ 0 w 99"/>
              <a:gd name="T9" fmla="*/ 2147483647 h 50"/>
              <a:gd name="T10" fmla="*/ 0 60000 65536"/>
              <a:gd name="T11" fmla="*/ 0 60000 65536"/>
              <a:gd name="T12" fmla="*/ 0 60000 65536"/>
              <a:gd name="T13" fmla="*/ 0 60000 65536"/>
              <a:gd name="T14" fmla="*/ 0 60000 65536"/>
              <a:gd name="T15" fmla="*/ 0 w 99"/>
              <a:gd name="T16" fmla="*/ 0 h 50"/>
              <a:gd name="T17" fmla="*/ 99 w 99"/>
              <a:gd name="T18" fmla="*/ 50 h 50"/>
            </a:gdLst>
            <a:ahLst/>
            <a:cxnLst>
              <a:cxn ang="T10">
                <a:pos x="T0" y="T1"/>
              </a:cxn>
              <a:cxn ang="T11">
                <a:pos x="T2" y="T3"/>
              </a:cxn>
              <a:cxn ang="T12">
                <a:pos x="T4" y="T5"/>
              </a:cxn>
              <a:cxn ang="T13">
                <a:pos x="T6" y="T7"/>
              </a:cxn>
              <a:cxn ang="T14">
                <a:pos x="T8" y="T9"/>
              </a:cxn>
            </a:cxnLst>
            <a:rect l="T15" t="T16" r="T17" b="T18"/>
            <a:pathLst>
              <a:path w="99" h="50">
                <a:moveTo>
                  <a:pt x="0" y="49"/>
                </a:moveTo>
                <a:lnTo>
                  <a:pt x="98" y="49"/>
                </a:lnTo>
                <a:lnTo>
                  <a:pt x="98" y="0"/>
                </a:lnTo>
                <a:lnTo>
                  <a:pt x="0" y="0"/>
                </a:lnTo>
                <a:lnTo>
                  <a:pt x="0" y="49"/>
                </a:lnTo>
              </a:path>
            </a:pathLst>
          </a:custGeom>
          <a:pattFill prst="ltVert">
            <a:fgClr>
              <a:srgbClr val="FFFFFF"/>
            </a:fgClr>
            <a:bgClr>
              <a:srgbClr val="000000"/>
            </a:bgClr>
          </a:pattFill>
          <a:ln w="12700" cap="rnd">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14" name="Freeform 35" descr="Light vertical">
            <a:extLst>
              <a:ext uri="{FF2B5EF4-FFF2-40B4-BE49-F238E27FC236}">
                <a16:creationId xmlns:a16="http://schemas.microsoft.com/office/drawing/2014/main" id="{758377AD-EFA8-4BED-CD1A-66D9BABE94AC}"/>
              </a:ext>
            </a:extLst>
          </p:cNvPr>
          <p:cNvSpPr>
            <a:spLocks/>
          </p:cNvSpPr>
          <p:nvPr/>
        </p:nvSpPr>
        <p:spPr bwMode="auto">
          <a:xfrm>
            <a:off x="7936744" y="2472071"/>
            <a:ext cx="157162" cy="68262"/>
          </a:xfrm>
          <a:custGeom>
            <a:avLst/>
            <a:gdLst>
              <a:gd name="T0" fmla="*/ 0 w 99"/>
              <a:gd name="T1" fmla="*/ 2147483647 h 43"/>
              <a:gd name="T2" fmla="*/ 2147483647 w 99"/>
              <a:gd name="T3" fmla="*/ 2147483647 h 43"/>
              <a:gd name="T4" fmla="*/ 2147483647 w 99"/>
              <a:gd name="T5" fmla="*/ 0 h 43"/>
              <a:gd name="T6" fmla="*/ 0 w 99"/>
              <a:gd name="T7" fmla="*/ 0 h 43"/>
              <a:gd name="T8" fmla="*/ 0 w 99"/>
              <a:gd name="T9" fmla="*/ 2147483647 h 43"/>
              <a:gd name="T10" fmla="*/ 0 60000 65536"/>
              <a:gd name="T11" fmla="*/ 0 60000 65536"/>
              <a:gd name="T12" fmla="*/ 0 60000 65536"/>
              <a:gd name="T13" fmla="*/ 0 60000 65536"/>
              <a:gd name="T14" fmla="*/ 0 60000 65536"/>
              <a:gd name="T15" fmla="*/ 0 w 99"/>
              <a:gd name="T16" fmla="*/ 0 h 43"/>
              <a:gd name="T17" fmla="*/ 99 w 99"/>
              <a:gd name="T18" fmla="*/ 43 h 43"/>
            </a:gdLst>
            <a:ahLst/>
            <a:cxnLst>
              <a:cxn ang="T10">
                <a:pos x="T0" y="T1"/>
              </a:cxn>
              <a:cxn ang="T11">
                <a:pos x="T2" y="T3"/>
              </a:cxn>
              <a:cxn ang="T12">
                <a:pos x="T4" y="T5"/>
              </a:cxn>
              <a:cxn ang="T13">
                <a:pos x="T6" y="T7"/>
              </a:cxn>
              <a:cxn ang="T14">
                <a:pos x="T8" y="T9"/>
              </a:cxn>
            </a:cxnLst>
            <a:rect l="T15" t="T16" r="T17" b="T18"/>
            <a:pathLst>
              <a:path w="99" h="43">
                <a:moveTo>
                  <a:pt x="0" y="42"/>
                </a:moveTo>
                <a:lnTo>
                  <a:pt x="98" y="42"/>
                </a:lnTo>
                <a:lnTo>
                  <a:pt x="98" y="0"/>
                </a:lnTo>
                <a:lnTo>
                  <a:pt x="0" y="0"/>
                </a:lnTo>
                <a:lnTo>
                  <a:pt x="0" y="42"/>
                </a:lnTo>
              </a:path>
            </a:pathLst>
          </a:custGeom>
          <a:pattFill prst="ltVert">
            <a:fgClr>
              <a:srgbClr val="FFFFFF"/>
            </a:fgClr>
            <a:bgClr>
              <a:srgbClr val="000000"/>
            </a:bgClr>
          </a:pattFill>
          <a:ln w="12700" cap="rnd">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15" name="Freeform 36" descr="Light vertical">
            <a:extLst>
              <a:ext uri="{FF2B5EF4-FFF2-40B4-BE49-F238E27FC236}">
                <a16:creationId xmlns:a16="http://schemas.microsoft.com/office/drawing/2014/main" id="{3E7AA1DA-5529-6C52-23A3-1F4141464594}"/>
              </a:ext>
            </a:extLst>
          </p:cNvPr>
          <p:cNvSpPr>
            <a:spLocks/>
          </p:cNvSpPr>
          <p:nvPr/>
        </p:nvSpPr>
        <p:spPr bwMode="auto">
          <a:xfrm>
            <a:off x="7936744" y="3099134"/>
            <a:ext cx="157162" cy="66675"/>
          </a:xfrm>
          <a:custGeom>
            <a:avLst/>
            <a:gdLst>
              <a:gd name="T0" fmla="*/ 0 w 99"/>
              <a:gd name="T1" fmla="*/ 2147483647 h 42"/>
              <a:gd name="T2" fmla="*/ 2147483647 w 99"/>
              <a:gd name="T3" fmla="*/ 2147483647 h 42"/>
              <a:gd name="T4" fmla="*/ 2147483647 w 99"/>
              <a:gd name="T5" fmla="*/ 0 h 42"/>
              <a:gd name="T6" fmla="*/ 0 w 99"/>
              <a:gd name="T7" fmla="*/ 0 h 42"/>
              <a:gd name="T8" fmla="*/ 0 w 99"/>
              <a:gd name="T9" fmla="*/ 2147483647 h 42"/>
              <a:gd name="T10" fmla="*/ 0 60000 65536"/>
              <a:gd name="T11" fmla="*/ 0 60000 65536"/>
              <a:gd name="T12" fmla="*/ 0 60000 65536"/>
              <a:gd name="T13" fmla="*/ 0 60000 65536"/>
              <a:gd name="T14" fmla="*/ 0 60000 65536"/>
              <a:gd name="T15" fmla="*/ 0 w 99"/>
              <a:gd name="T16" fmla="*/ 0 h 42"/>
              <a:gd name="T17" fmla="*/ 99 w 99"/>
              <a:gd name="T18" fmla="*/ 42 h 42"/>
            </a:gdLst>
            <a:ahLst/>
            <a:cxnLst>
              <a:cxn ang="T10">
                <a:pos x="T0" y="T1"/>
              </a:cxn>
              <a:cxn ang="T11">
                <a:pos x="T2" y="T3"/>
              </a:cxn>
              <a:cxn ang="T12">
                <a:pos x="T4" y="T5"/>
              </a:cxn>
              <a:cxn ang="T13">
                <a:pos x="T6" y="T7"/>
              </a:cxn>
              <a:cxn ang="T14">
                <a:pos x="T8" y="T9"/>
              </a:cxn>
            </a:cxnLst>
            <a:rect l="T15" t="T16" r="T17" b="T18"/>
            <a:pathLst>
              <a:path w="99" h="42">
                <a:moveTo>
                  <a:pt x="0" y="41"/>
                </a:moveTo>
                <a:lnTo>
                  <a:pt x="98" y="41"/>
                </a:lnTo>
                <a:lnTo>
                  <a:pt x="98" y="0"/>
                </a:lnTo>
                <a:lnTo>
                  <a:pt x="0" y="0"/>
                </a:lnTo>
                <a:lnTo>
                  <a:pt x="0" y="41"/>
                </a:lnTo>
              </a:path>
            </a:pathLst>
          </a:custGeom>
          <a:pattFill prst="ltVert">
            <a:fgClr>
              <a:srgbClr val="FFFFFF"/>
            </a:fgClr>
            <a:bgClr>
              <a:srgbClr val="000000"/>
            </a:bgClr>
          </a:pattFill>
          <a:ln w="12700" cap="rnd">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16" name="Rectangle 37">
            <a:extLst>
              <a:ext uri="{FF2B5EF4-FFF2-40B4-BE49-F238E27FC236}">
                <a16:creationId xmlns:a16="http://schemas.microsoft.com/office/drawing/2014/main" id="{6A09E865-74D4-D402-AFE8-8EC0C49849E7}"/>
              </a:ext>
            </a:extLst>
          </p:cNvPr>
          <p:cNvSpPr>
            <a:spLocks noChangeArrowheads="1"/>
          </p:cNvSpPr>
          <p:nvPr/>
        </p:nvSpPr>
        <p:spPr bwMode="auto">
          <a:xfrm>
            <a:off x="10799007" y="3965908"/>
            <a:ext cx="892873" cy="3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500" b="1" i="0" u="none" strike="noStrike" kern="1200" cap="none" spc="0" normalizeH="0" baseline="0" noProof="0" dirty="0">
                <a:ln>
                  <a:noFill/>
                </a:ln>
                <a:solidFill>
                  <a:srgbClr val="000000"/>
                </a:solidFill>
                <a:effectLst/>
                <a:uLnTx/>
                <a:uFillTx/>
                <a:latin typeface="Arial" panose="020B0604020202020204" pitchFamily="34" charset="0"/>
                <a:ea typeface="Osaka" pitchFamily="-65" charset="-128"/>
                <a:cs typeface="+mn-cs"/>
              </a:rPr>
              <a:t>Platters</a:t>
            </a:r>
          </a:p>
        </p:txBody>
      </p:sp>
      <p:sp>
        <p:nvSpPr>
          <p:cNvPr id="25617" name="Line 38">
            <a:extLst>
              <a:ext uri="{FF2B5EF4-FFF2-40B4-BE49-F238E27FC236}">
                <a16:creationId xmlns:a16="http://schemas.microsoft.com/office/drawing/2014/main" id="{A7F53723-4E5C-5A4E-740F-CC48FE090A87}"/>
              </a:ext>
            </a:extLst>
          </p:cNvPr>
          <p:cNvSpPr>
            <a:spLocks noChangeShapeType="1"/>
          </p:cNvSpPr>
          <p:nvPr/>
        </p:nvSpPr>
        <p:spPr bwMode="auto">
          <a:xfrm>
            <a:off x="10679944" y="3489658"/>
            <a:ext cx="392112" cy="484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18" name="Line 39">
            <a:extLst>
              <a:ext uri="{FF2B5EF4-FFF2-40B4-BE49-F238E27FC236}">
                <a16:creationId xmlns:a16="http://schemas.microsoft.com/office/drawing/2014/main" id="{154A6AF8-BE10-0E53-77D9-F71040B0F16A}"/>
              </a:ext>
            </a:extLst>
          </p:cNvPr>
          <p:cNvSpPr>
            <a:spLocks noChangeShapeType="1"/>
          </p:cNvSpPr>
          <p:nvPr/>
        </p:nvSpPr>
        <p:spPr bwMode="auto">
          <a:xfrm flipV="1">
            <a:off x="10679944" y="4273883"/>
            <a:ext cx="392112" cy="5857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19" name="Rectangle 41">
            <a:extLst>
              <a:ext uri="{FF2B5EF4-FFF2-40B4-BE49-F238E27FC236}">
                <a16:creationId xmlns:a16="http://schemas.microsoft.com/office/drawing/2014/main" id="{3E41CAC4-DA43-D76F-664F-34FDD703FF87}"/>
              </a:ext>
            </a:extLst>
          </p:cNvPr>
          <p:cNvSpPr>
            <a:spLocks noChangeArrowheads="1"/>
          </p:cNvSpPr>
          <p:nvPr/>
        </p:nvSpPr>
        <p:spPr bwMode="auto">
          <a:xfrm>
            <a:off x="10138606" y="1238583"/>
            <a:ext cx="830356" cy="3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rPr>
              <a:t>Spindle</a:t>
            </a:r>
          </a:p>
        </p:txBody>
      </p:sp>
      <p:sp>
        <p:nvSpPr>
          <p:cNvPr id="25620" name="Freeform 42">
            <a:extLst>
              <a:ext uri="{FF2B5EF4-FFF2-40B4-BE49-F238E27FC236}">
                <a16:creationId xmlns:a16="http://schemas.microsoft.com/office/drawing/2014/main" id="{2DEDDFC0-1AC4-AAD6-E4E2-B361B606F8DB}"/>
              </a:ext>
            </a:extLst>
          </p:cNvPr>
          <p:cNvSpPr>
            <a:spLocks/>
          </p:cNvSpPr>
          <p:nvPr/>
        </p:nvSpPr>
        <p:spPr bwMode="auto">
          <a:xfrm>
            <a:off x="9505195" y="1373522"/>
            <a:ext cx="695325" cy="117475"/>
          </a:xfrm>
          <a:custGeom>
            <a:avLst/>
            <a:gdLst>
              <a:gd name="T0" fmla="*/ 2147483647 w 438"/>
              <a:gd name="T1" fmla="*/ 2147483647 h 74"/>
              <a:gd name="T2" fmla="*/ 2147483647 w 438"/>
              <a:gd name="T3" fmla="*/ 0 h 74"/>
              <a:gd name="T4" fmla="*/ 2147483647 w 438"/>
              <a:gd name="T5" fmla="*/ 2147483647 h 74"/>
              <a:gd name="T6" fmla="*/ 0 w 438"/>
              <a:gd name="T7" fmla="*/ 2147483647 h 74"/>
              <a:gd name="T8" fmla="*/ 0 60000 65536"/>
              <a:gd name="T9" fmla="*/ 0 60000 65536"/>
              <a:gd name="T10" fmla="*/ 0 60000 65536"/>
              <a:gd name="T11" fmla="*/ 0 60000 65536"/>
              <a:gd name="T12" fmla="*/ 0 w 438"/>
              <a:gd name="T13" fmla="*/ 0 h 74"/>
              <a:gd name="T14" fmla="*/ 438 w 438"/>
              <a:gd name="T15" fmla="*/ 74 h 74"/>
            </a:gdLst>
            <a:ahLst/>
            <a:cxnLst>
              <a:cxn ang="T8">
                <a:pos x="T0" y="T1"/>
              </a:cxn>
              <a:cxn ang="T9">
                <a:pos x="T2" y="T3"/>
              </a:cxn>
              <a:cxn ang="T10">
                <a:pos x="T4" y="T5"/>
              </a:cxn>
              <a:cxn ang="T11">
                <a:pos x="T6" y="T7"/>
              </a:cxn>
            </a:cxnLst>
            <a:rect l="T12" t="T13" r="T14" b="T15"/>
            <a:pathLst>
              <a:path w="438" h="74">
                <a:moveTo>
                  <a:pt x="437" y="8"/>
                </a:moveTo>
                <a:lnTo>
                  <a:pt x="288" y="0"/>
                </a:lnTo>
                <a:lnTo>
                  <a:pt x="140" y="24"/>
                </a:lnTo>
                <a:lnTo>
                  <a:pt x="0" y="7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21" name="Rectangle 44">
            <a:extLst>
              <a:ext uri="{FF2B5EF4-FFF2-40B4-BE49-F238E27FC236}">
                <a16:creationId xmlns:a16="http://schemas.microsoft.com/office/drawing/2014/main" id="{AFEA6573-55A4-6A77-E845-214848DDFF24}"/>
              </a:ext>
            </a:extLst>
          </p:cNvPr>
          <p:cNvSpPr>
            <a:spLocks noChangeArrowheads="1"/>
          </p:cNvSpPr>
          <p:nvPr/>
        </p:nvSpPr>
        <p:spPr bwMode="auto">
          <a:xfrm>
            <a:off x="7127120" y="1554496"/>
            <a:ext cx="1043555" cy="3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rPr>
              <a:t>Disk head</a:t>
            </a:r>
          </a:p>
        </p:txBody>
      </p:sp>
      <p:grpSp>
        <p:nvGrpSpPr>
          <p:cNvPr id="25622" name="Group 47">
            <a:extLst>
              <a:ext uri="{FF2B5EF4-FFF2-40B4-BE49-F238E27FC236}">
                <a16:creationId xmlns:a16="http://schemas.microsoft.com/office/drawing/2014/main" id="{82040A36-DDC1-3E1C-1559-2C3C05A6C305}"/>
              </a:ext>
            </a:extLst>
          </p:cNvPr>
          <p:cNvGrpSpPr>
            <a:grpSpLocks/>
          </p:cNvGrpSpPr>
          <p:nvPr/>
        </p:nvGrpSpPr>
        <p:grpSpPr bwMode="auto">
          <a:xfrm>
            <a:off x="7449383" y="3897647"/>
            <a:ext cx="1490663" cy="522287"/>
            <a:chOff x="2798" y="2339"/>
            <a:chExt cx="939" cy="329"/>
          </a:xfrm>
        </p:grpSpPr>
        <p:sp>
          <p:nvSpPr>
            <p:cNvPr id="25636" name="Freeform 45">
              <a:extLst>
                <a:ext uri="{FF2B5EF4-FFF2-40B4-BE49-F238E27FC236}">
                  <a16:creationId xmlns:a16="http://schemas.microsoft.com/office/drawing/2014/main" id="{1C7779E9-BA6A-61C9-47D2-6E8729A5AF21}"/>
                </a:ext>
              </a:extLst>
            </p:cNvPr>
            <p:cNvSpPr>
              <a:spLocks/>
            </p:cNvSpPr>
            <p:nvPr/>
          </p:nvSpPr>
          <p:spPr bwMode="auto">
            <a:xfrm>
              <a:off x="2831" y="2339"/>
              <a:ext cx="865" cy="124"/>
            </a:xfrm>
            <a:custGeom>
              <a:avLst/>
              <a:gdLst>
                <a:gd name="T0" fmla="*/ 0 w 865"/>
                <a:gd name="T1" fmla="*/ 65 h 124"/>
                <a:gd name="T2" fmla="*/ 41 w 865"/>
                <a:gd name="T3" fmla="*/ 0 h 124"/>
                <a:gd name="T4" fmla="*/ 41 w 865"/>
                <a:gd name="T5" fmla="*/ 41 h 124"/>
                <a:gd name="T6" fmla="*/ 831 w 865"/>
                <a:gd name="T7" fmla="*/ 41 h 124"/>
                <a:gd name="T8" fmla="*/ 831 w 865"/>
                <a:gd name="T9" fmla="*/ 0 h 124"/>
                <a:gd name="T10" fmla="*/ 864 w 865"/>
                <a:gd name="T11" fmla="*/ 65 h 124"/>
                <a:gd name="T12" fmla="*/ 831 w 865"/>
                <a:gd name="T13" fmla="*/ 123 h 124"/>
                <a:gd name="T14" fmla="*/ 831 w 865"/>
                <a:gd name="T15" fmla="*/ 82 h 124"/>
                <a:gd name="T16" fmla="*/ 41 w 865"/>
                <a:gd name="T17" fmla="*/ 82 h 124"/>
                <a:gd name="T18" fmla="*/ 41 w 865"/>
                <a:gd name="T19" fmla="*/ 123 h 124"/>
                <a:gd name="T20" fmla="*/ 0 w 865"/>
                <a:gd name="T21" fmla="*/ 65 h 1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5"/>
                <a:gd name="T34" fmla="*/ 0 h 124"/>
                <a:gd name="T35" fmla="*/ 865 w 865"/>
                <a:gd name="T36" fmla="*/ 124 h 1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5" h="124">
                  <a:moveTo>
                    <a:pt x="0" y="65"/>
                  </a:moveTo>
                  <a:lnTo>
                    <a:pt x="41" y="0"/>
                  </a:lnTo>
                  <a:lnTo>
                    <a:pt x="41" y="41"/>
                  </a:lnTo>
                  <a:lnTo>
                    <a:pt x="831" y="41"/>
                  </a:lnTo>
                  <a:lnTo>
                    <a:pt x="831" y="0"/>
                  </a:lnTo>
                  <a:lnTo>
                    <a:pt x="864" y="65"/>
                  </a:lnTo>
                  <a:lnTo>
                    <a:pt x="831" y="123"/>
                  </a:lnTo>
                  <a:lnTo>
                    <a:pt x="831" y="82"/>
                  </a:lnTo>
                  <a:lnTo>
                    <a:pt x="41" y="82"/>
                  </a:lnTo>
                  <a:lnTo>
                    <a:pt x="41" y="123"/>
                  </a:lnTo>
                  <a:lnTo>
                    <a:pt x="0" y="65"/>
                  </a:lnTo>
                </a:path>
              </a:pathLst>
            </a:custGeom>
            <a:solidFill>
              <a:srgbClr val="FFFFFF"/>
            </a:solidFill>
            <a:ln w="12700" cap="rnd">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37" name="Rectangle 46">
              <a:extLst>
                <a:ext uri="{FF2B5EF4-FFF2-40B4-BE49-F238E27FC236}">
                  <a16:creationId xmlns:a16="http://schemas.microsoft.com/office/drawing/2014/main" id="{DD9D4B1B-A861-6315-BCEE-BECCC97DC212}"/>
                </a:ext>
              </a:extLst>
            </p:cNvPr>
            <p:cNvSpPr>
              <a:spLocks noChangeArrowheads="1"/>
            </p:cNvSpPr>
            <p:nvPr/>
          </p:nvSpPr>
          <p:spPr bwMode="auto">
            <a:xfrm>
              <a:off x="2798" y="2464"/>
              <a:ext cx="93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rPr>
                <a:t>Arm movement</a:t>
              </a:r>
            </a:p>
          </p:txBody>
        </p:sp>
      </p:grpSp>
      <p:grpSp>
        <p:nvGrpSpPr>
          <p:cNvPr id="25623" name="Group 50">
            <a:extLst>
              <a:ext uri="{FF2B5EF4-FFF2-40B4-BE49-F238E27FC236}">
                <a16:creationId xmlns:a16="http://schemas.microsoft.com/office/drawing/2014/main" id="{F87098E9-4D0B-AAF9-8C54-6711C08F5584}"/>
              </a:ext>
            </a:extLst>
          </p:cNvPr>
          <p:cNvGrpSpPr>
            <a:grpSpLocks/>
          </p:cNvGrpSpPr>
          <p:nvPr/>
        </p:nvGrpSpPr>
        <p:grpSpPr bwMode="auto">
          <a:xfrm>
            <a:off x="6292096" y="4859672"/>
            <a:ext cx="1503363" cy="801687"/>
            <a:chOff x="2069" y="2945"/>
            <a:chExt cx="947" cy="505"/>
          </a:xfrm>
        </p:grpSpPr>
        <p:sp>
          <p:nvSpPr>
            <p:cNvPr id="25634" name="Rectangle 48">
              <a:extLst>
                <a:ext uri="{FF2B5EF4-FFF2-40B4-BE49-F238E27FC236}">
                  <a16:creationId xmlns:a16="http://schemas.microsoft.com/office/drawing/2014/main" id="{93C3DA01-6599-1AC9-0EA6-5C623DF940E9}"/>
                </a:ext>
              </a:extLst>
            </p:cNvPr>
            <p:cNvSpPr>
              <a:spLocks noChangeArrowheads="1"/>
            </p:cNvSpPr>
            <p:nvPr/>
          </p:nvSpPr>
          <p:spPr bwMode="auto">
            <a:xfrm>
              <a:off x="2069" y="3246"/>
              <a:ext cx="94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500" b="1" i="0" u="none" strike="noStrike" kern="1200" cap="none" spc="0" normalizeH="0" baseline="0" noProof="0" dirty="0">
                  <a:ln>
                    <a:noFill/>
                  </a:ln>
                  <a:solidFill>
                    <a:srgbClr val="000000"/>
                  </a:solidFill>
                  <a:effectLst/>
                  <a:uLnTx/>
                  <a:uFillTx/>
                  <a:latin typeface="Arial" panose="020B0604020202020204" pitchFamily="34" charset="0"/>
                  <a:ea typeface="Osaka" pitchFamily="-65" charset="-128"/>
                  <a:cs typeface="+mn-cs"/>
                </a:rPr>
                <a:t>Arm assembly</a:t>
              </a:r>
            </a:p>
          </p:txBody>
        </p:sp>
        <p:sp>
          <p:nvSpPr>
            <p:cNvPr id="25635" name="Freeform 49">
              <a:extLst>
                <a:ext uri="{FF2B5EF4-FFF2-40B4-BE49-F238E27FC236}">
                  <a16:creationId xmlns:a16="http://schemas.microsoft.com/office/drawing/2014/main" id="{7E90463F-D2B0-5445-A8C2-D2CBBA54ECEC}"/>
                </a:ext>
              </a:extLst>
            </p:cNvPr>
            <p:cNvSpPr>
              <a:spLocks/>
            </p:cNvSpPr>
            <p:nvPr/>
          </p:nvSpPr>
          <p:spPr bwMode="auto">
            <a:xfrm>
              <a:off x="2357" y="2945"/>
              <a:ext cx="256" cy="305"/>
            </a:xfrm>
            <a:custGeom>
              <a:avLst/>
              <a:gdLst>
                <a:gd name="T0" fmla="*/ 8 w 256"/>
                <a:gd name="T1" fmla="*/ 304 h 305"/>
                <a:gd name="T2" fmla="*/ 0 w 256"/>
                <a:gd name="T3" fmla="*/ 230 h 305"/>
                <a:gd name="T4" fmla="*/ 16 w 256"/>
                <a:gd name="T5" fmla="*/ 156 h 305"/>
                <a:gd name="T6" fmla="*/ 57 w 256"/>
                <a:gd name="T7" fmla="*/ 91 h 305"/>
                <a:gd name="T8" fmla="*/ 115 w 256"/>
                <a:gd name="T9" fmla="*/ 41 h 305"/>
                <a:gd name="T10" fmla="*/ 181 w 256"/>
                <a:gd name="T11" fmla="*/ 9 h 305"/>
                <a:gd name="T12" fmla="*/ 255 w 256"/>
                <a:gd name="T13" fmla="*/ 0 h 305"/>
                <a:gd name="T14" fmla="*/ 0 60000 65536"/>
                <a:gd name="T15" fmla="*/ 0 60000 65536"/>
                <a:gd name="T16" fmla="*/ 0 60000 65536"/>
                <a:gd name="T17" fmla="*/ 0 60000 65536"/>
                <a:gd name="T18" fmla="*/ 0 60000 65536"/>
                <a:gd name="T19" fmla="*/ 0 60000 65536"/>
                <a:gd name="T20" fmla="*/ 0 60000 65536"/>
                <a:gd name="T21" fmla="*/ 0 w 256"/>
                <a:gd name="T22" fmla="*/ 0 h 305"/>
                <a:gd name="T23" fmla="*/ 256 w 256"/>
                <a:gd name="T24" fmla="*/ 305 h 3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 h="305">
                  <a:moveTo>
                    <a:pt x="8" y="304"/>
                  </a:moveTo>
                  <a:lnTo>
                    <a:pt x="0" y="230"/>
                  </a:lnTo>
                  <a:lnTo>
                    <a:pt x="16" y="156"/>
                  </a:lnTo>
                  <a:lnTo>
                    <a:pt x="57" y="91"/>
                  </a:lnTo>
                  <a:lnTo>
                    <a:pt x="115" y="41"/>
                  </a:lnTo>
                  <a:lnTo>
                    <a:pt x="181" y="9"/>
                  </a:lnTo>
                  <a:lnTo>
                    <a:pt x="25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sp>
        <p:nvSpPr>
          <p:cNvPr id="25624" name="Freeform 51">
            <a:extLst>
              <a:ext uri="{FF2B5EF4-FFF2-40B4-BE49-F238E27FC236}">
                <a16:creationId xmlns:a16="http://schemas.microsoft.com/office/drawing/2014/main" id="{9EE7C10B-8CB4-8943-120E-48ED90A6CF08}"/>
              </a:ext>
            </a:extLst>
          </p:cNvPr>
          <p:cNvSpPr>
            <a:spLocks/>
          </p:cNvSpPr>
          <p:nvPr/>
        </p:nvSpPr>
        <p:spPr bwMode="auto">
          <a:xfrm>
            <a:off x="7741482" y="1781508"/>
            <a:ext cx="288925" cy="731838"/>
          </a:xfrm>
          <a:custGeom>
            <a:avLst/>
            <a:gdLst>
              <a:gd name="T0" fmla="*/ 0 w 182"/>
              <a:gd name="T1" fmla="*/ 0 h 461"/>
              <a:gd name="T2" fmla="*/ 2147483647 w 182"/>
              <a:gd name="T3" fmla="*/ 2147483647 h 461"/>
              <a:gd name="T4" fmla="*/ 2147483647 w 182"/>
              <a:gd name="T5" fmla="*/ 2147483647 h 461"/>
              <a:gd name="T6" fmla="*/ 2147483647 w 182"/>
              <a:gd name="T7" fmla="*/ 2147483647 h 461"/>
              <a:gd name="T8" fmla="*/ 2147483647 w 182"/>
              <a:gd name="T9" fmla="*/ 2147483647 h 461"/>
              <a:gd name="T10" fmla="*/ 2147483647 w 182"/>
              <a:gd name="T11" fmla="*/ 2147483647 h 461"/>
              <a:gd name="T12" fmla="*/ 0 60000 65536"/>
              <a:gd name="T13" fmla="*/ 0 60000 65536"/>
              <a:gd name="T14" fmla="*/ 0 60000 65536"/>
              <a:gd name="T15" fmla="*/ 0 60000 65536"/>
              <a:gd name="T16" fmla="*/ 0 60000 65536"/>
              <a:gd name="T17" fmla="*/ 0 60000 65536"/>
              <a:gd name="T18" fmla="*/ 0 w 182"/>
              <a:gd name="T19" fmla="*/ 0 h 461"/>
              <a:gd name="T20" fmla="*/ 182 w 182"/>
              <a:gd name="T21" fmla="*/ 461 h 461"/>
            </a:gdLst>
            <a:ahLst/>
            <a:cxnLst>
              <a:cxn ang="T12">
                <a:pos x="T0" y="T1"/>
              </a:cxn>
              <a:cxn ang="T13">
                <a:pos x="T2" y="T3"/>
              </a:cxn>
              <a:cxn ang="T14">
                <a:pos x="T4" y="T5"/>
              </a:cxn>
              <a:cxn ang="T15">
                <a:pos x="T6" y="T7"/>
              </a:cxn>
              <a:cxn ang="T16">
                <a:pos x="T8" y="T9"/>
              </a:cxn>
              <a:cxn ang="T17">
                <a:pos x="T10" y="T11"/>
              </a:cxn>
            </a:cxnLst>
            <a:rect l="T18" t="T19" r="T20" b="T21"/>
            <a:pathLst>
              <a:path w="182" h="461">
                <a:moveTo>
                  <a:pt x="0" y="0"/>
                </a:moveTo>
                <a:lnTo>
                  <a:pt x="82" y="66"/>
                </a:lnTo>
                <a:lnTo>
                  <a:pt x="140" y="156"/>
                </a:lnTo>
                <a:lnTo>
                  <a:pt x="173" y="255"/>
                </a:lnTo>
                <a:lnTo>
                  <a:pt x="181" y="353"/>
                </a:lnTo>
                <a:lnTo>
                  <a:pt x="165" y="46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nvGrpSpPr>
          <p:cNvPr id="25625" name="Group 57">
            <a:extLst>
              <a:ext uri="{FF2B5EF4-FFF2-40B4-BE49-F238E27FC236}">
                <a16:creationId xmlns:a16="http://schemas.microsoft.com/office/drawing/2014/main" id="{8756ADCB-4DE7-1E0A-A6E5-043DD56BDC74}"/>
              </a:ext>
            </a:extLst>
          </p:cNvPr>
          <p:cNvGrpSpPr>
            <a:grpSpLocks/>
          </p:cNvGrpSpPr>
          <p:nvPr/>
        </p:nvGrpSpPr>
        <p:grpSpPr bwMode="auto">
          <a:xfrm>
            <a:off x="10233856" y="1444959"/>
            <a:ext cx="1330325" cy="792163"/>
            <a:chOff x="4552" y="794"/>
            <a:chExt cx="838" cy="499"/>
          </a:xfrm>
        </p:grpSpPr>
        <p:sp>
          <p:nvSpPr>
            <p:cNvPr id="25630" name="Freeform 53">
              <a:extLst>
                <a:ext uri="{FF2B5EF4-FFF2-40B4-BE49-F238E27FC236}">
                  <a16:creationId xmlns:a16="http://schemas.microsoft.com/office/drawing/2014/main" id="{ADAA01E6-BB7D-BB28-1EBB-E72E9505C68C}"/>
                </a:ext>
              </a:extLst>
            </p:cNvPr>
            <p:cNvSpPr>
              <a:spLocks/>
            </p:cNvSpPr>
            <p:nvPr/>
          </p:nvSpPr>
          <p:spPr bwMode="auto">
            <a:xfrm>
              <a:off x="4609" y="988"/>
              <a:ext cx="372" cy="305"/>
            </a:xfrm>
            <a:custGeom>
              <a:avLst/>
              <a:gdLst>
                <a:gd name="T0" fmla="*/ 371 w 372"/>
                <a:gd name="T1" fmla="*/ 0 h 305"/>
                <a:gd name="T2" fmla="*/ 255 w 372"/>
                <a:gd name="T3" fmla="*/ 33 h 305"/>
                <a:gd name="T4" fmla="*/ 148 w 372"/>
                <a:gd name="T5" fmla="*/ 107 h 305"/>
                <a:gd name="T6" fmla="*/ 58 w 372"/>
                <a:gd name="T7" fmla="*/ 197 h 305"/>
                <a:gd name="T8" fmla="*/ 0 w 372"/>
                <a:gd name="T9" fmla="*/ 304 h 305"/>
                <a:gd name="T10" fmla="*/ 0 60000 65536"/>
                <a:gd name="T11" fmla="*/ 0 60000 65536"/>
                <a:gd name="T12" fmla="*/ 0 60000 65536"/>
                <a:gd name="T13" fmla="*/ 0 60000 65536"/>
                <a:gd name="T14" fmla="*/ 0 60000 65536"/>
                <a:gd name="T15" fmla="*/ 0 w 372"/>
                <a:gd name="T16" fmla="*/ 0 h 305"/>
                <a:gd name="T17" fmla="*/ 372 w 372"/>
                <a:gd name="T18" fmla="*/ 305 h 305"/>
              </a:gdLst>
              <a:ahLst/>
              <a:cxnLst>
                <a:cxn ang="T10">
                  <a:pos x="T0" y="T1"/>
                </a:cxn>
                <a:cxn ang="T11">
                  <a:pos x="T2" y="T3"/>
                </a:cxn>
                <a:cxn ang="T12">
                  <a:pos x="T4" y="T5"/>
                </a:cxn>
                <a:cxn ang="T13">
                  <a:pos x="T6" y="T7"/>
                </a:cxn>
                <a:cxn ang="T14">
                  <a:pos x="T8" y="T9"/>
                </a:cxn>
              </a:cxnLst>
              <a:rect l="T15" t="T16" r="T17" b="T18"/>
              <a:pathLst>
                <a:path w="372" h="305">
                  <a:moveTo>
                    <a:pt x="371" y="0"/>
                  </a:moveTo>
                  <a:lnTo>
                    <a:pt x="255" y="33"/>
                  </a:lnTo>
                  <a:lnTo>
                    <a:pt x="148" y="107"/>
                  </a:lnTo>
                  <a:lnTo>
                    <a:pt x="58" y="197"/>
                  </a:lnTo>
                  <a:lnTo>
                    <a:pt x="0" y="30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nvGrpSpPr>
            <p:cNvPr id="25631" name="Group 56">
              <a:extLst>
                <a:ext uri="{FF2B5EF4-FFF2-40B4-BE49-F238E27FC236}">
                  <a16:creationId xmlns:a16="http://schemas.microsoft.com/office/drawing/2014/main" id="{E247A8D9-2CB8-6F91-5554-6AE5E149BEB0}"/>
                </a:ext>
              </a:extLst>
            </p:cNvPr>
            <p:cNvGrpSpPr>
              <a:grpSpLocks/>
            </p:cNvGrpSpPr>
            <p:nvPr/>
          </p:nvGrpSpPr>
          <p:grpSpPr bwMode="auto">
            <a:xfrm>
              <a:off x="4552" y="794"/>
              <a:ext cx="838" cy="442"/>
              <a:chOff x="4552" y="794"/>
              <a:chExt cx="838" cy="442"/>
            </a:xfrm>
          </p:grpSpPr>
          <p:sp>
            <p:nvSpPr>
              <p:cNvPr id="25632" name="Rectangle 54">
                <a:extLst>
                  <a:ext uri="{FF2B5EF4-FFF2-40B4-BE49-F238E27FC236}">
                    <a16:creationId xmlns:a16="http://schemas.microsoft.com/office/drawing/2014/main" id="{205A4BE2-04B2-6CBB-A100-587118E6CBF5}"/>
                  </a:ext>
                </a:extLst>
              </p:cNvPr>
              <p:cNvSpPr>
                <a:spLocks noChangeArrowheads="1"/>
              </p:cNvSpPr>
              <p:nvPr/>
            </p:nvSpPr>
            <p:spPr bwMode="auto">
              <a:xfrm>
                <a:off x="4888" y="794"/>
                <a:ext cx="50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500" b="1" i="0" u="none" strike="noStrike" kern="1200" cap="none" spc="0" normalizeH="0" baseline="0" noProof="0" dirty="0">
                    <a:ln>
                      <a:noFill/>
                    </a:ln>
                    <a:solidFill>
                      <a:srgbClr val="FF0000"/>
                    </a:solidFill>
                    <a:effectLst/>
                    <a:uLnTx/>
                    <a:uFillTx/>
                    <a:latin typeface="Arial" panose="020B0604020202020204" pitchFamily="34" charset="0"/>
                    <a:ea typeface="Osaka" pitchFamily="-65" charset="-128"/>
                    <a:cs typeface="+mn-cs"/>
                  </a:rPr>
                  <a:t>Tracks</a:t>
                </a:r>
              </a:p>
            </p:txBody>
          </p:sp>
          <p:sp>
            <p:nvSpPr>
              <p:cNvPr id="25633" name="Freeform 55">
                <a:extLst>
                  <a:ext uri="{FF2B5EF4-FFF2-40B4-BE49-F238E27FC236}">
                    <a16:creationId xmlns:a16="http://schemas.microsoft.com/office/drawing/2014/main" id="{7D12FBFD-88F2-37B3-B0F0-F8A8CC1D4FA5}"/>
                  </a:ext>
                </a:extLst>
              </p:cNvPr>
              <p:cNvSpPr>
                <a:spLocks/>
              </p:cNvSpPr>
              <p:nvPr/>
            </p:nvSpPr>
            <p:spPr bwMode="auto">
              <a:xfrm>
                <a:off x="4552" y="988"/>
                <a:ext cx="305" cy="248"/>
              </a:xfrm>
              <a:custGeom>
                <a:avLst/>
                <a:gdLst>
                  <a:gd name="T0" fmla="*/ 304 w 305"/>
                  <a:gd name="T1" fmla="*/ 0 h 248"/>
                  <a:gd name="T2" fmla="*/ 222 w 305"/>
                  <a:gd name="T3" fmla="*/ 0 h 248"/>
                  <a:gd name="T4" fmla="*/ 139 w 305"/>
                  <a:gd name="T5" fmla="*/ 33 h 248"/>
                  <a:gd name="T6" fmla="*/ 74 w 305"/>
                  <a:gd name="T7" fmla="*/ 90 h 248"/>
                  <a:gd name="T8" fmla="*/ 24 w 305"/>
                  <a:gd name="T9" fmla="*/ 164 h 248"/>
                  <a:gd name="T10" fmla="*/ 0 w 305"/>
                  <a:gd name="T11" fmla="*/ 247 h 248"/>
                  <a:gd name="T12" fmla="*/ 0 60000 65536"/>
                  <a:gd name="T13" fmla="*/ 0 60000 65536"/>
                  <a:gd name="T14" fmla="*/ 0 60000 65536"/>
                  <a:gd name="T15" fmla="*/ 0 60000 65536"/>
                  <a:gd name="T16" fmla="*/ 0 60000 65536"/>
                  <a:gd name="T17" fmla="*/ 0 60000 65536"/>
                  <a:gd name="T18" fmla="*/ 0 w 305"/>
                  <a:gd name="T19" fmla="*/ 0 h 248"/>
                  <a:gd name="T20" fmla="*/ 305 w 305"/>
                  <a:gd name="T21" fmla="*/ 248 h 248"/>
                </a:gdLst>
                <a:ahLst/>
                <a:cxnLst>
                  <a:cxn ang="T12">
                    <a:pos x="T0" y="T1"/>
                  </a:cxn>
                  <a:cxn ang="T13">
                    <a:pos x="T2" y="T3"/>
                  </a:cxn>
                  <a:cxn ang="T14">
                    <a:pos x="T4" y="T5"/>
                  </a:cxn>
                  <a:cxn ang="T15">
                    <a:pos x="T6" y="T7"/>
                  </a:cxn>
                  <a:cxn ang="T16">
                    <a:pos x="T8" y="T9"/>
                  </a:cxn>
                  <a:cxn ang="T17">
                    <a:pos x="T10" y="T11"/>
                  </a:cxn>
                </a:cxnLst>
                <a:rect l="T18" t="T19" r="T20" b="T21"/>
                <a:pathLst>
                  <a:path w="305" h="248">
                    <a:moveTo>
                      <a:pt x="304" y="0"/>
                    </a:moveTo>
                    <a:lnTo>
                      <a:pt x="222" y="0"/>
                    </a:lnTo>
                    <a:lnTo>
                      <a:pt x="139" y="33"/>
                    </a:lnTo>
                    <a:lnTo>
                      <a:pt x="74" y="90"/>
                    </a:lnTo>
                    <a:lnTo>
                      <a:pt x="24" y="164"/>
                    </a:lnTo>
                    <a:lnTo>
                      <a:pt x="0" y="24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grpSp>
      <p:sp>
        <p:nvSpPr>
          <p:cNvPr id="25626" name="Freeform 58">
            <a:extLst>
              <a:ext uri="{FF2B5EF4-FFF2-40B4-BE49-F238E27FC236}">
                <a16:creationId xmlns:a16="http://schemas.microsoft.com/office/drawing/2014/main" id="{933B2F23-44D8-B2C9-8C69-D651BAECB20C}"/>
              </a:ext>
            </a:extLst>
          </p:cNvPr>
          <p:cNvSpPr>
            <a:spLocks/>
          </p:cNvSpPr>
          <p:nvPr/>
        </p:nvSpPr>
        <p:spPr bwMode="auto">
          <a:xfrm>
            <a:off x="10757732" y="2316496"/>
            <a:ext cx="174625" cy="444500"/>
          </a:xfrm>
          <a:custGeom>
            <a:avLst/>
            <a:gdLst>
              <a:gd name="T0" fmla="*/ 0 w 110"/>
              <a:gd name="T1" fmla="*/ 2147483647 h 280"/>
              <a:gd name="T2" fmla="*/ 2147483647 w 110"/>
              <a:gd name="T3" fmla="*/ 2147483647 h 280"/>
              <a:gd name="T4" fmla="*/ 2147483647 w 110"/>
              <a:gd name="T5" fmla="*/ 2147483647 h 280"/>
              <a:gd name="T6" fmla="*/ 2147483647 w 110"/>
              <a:gd name="T7" fmla="*/ 2147483647 h 280"/>
              <a:gd name="T8" fmla="*/ 2147483647 w 110"/>
              <a:gd name="T9" fmla="*/ 2147483647 h 280"/>
              <a:gd name="T10" fmla="*/ 2147483647 w 110"/>
              <a:gd name="T11" fmla="*/ 0 h 280"/>
              <a:gd name="T12" fmla="*/ 2147483647 w 110"/>
              <a:gd name="T13" fmla="*/ 2147483647 h 280"/>
              <a:gd name="T14" fmla="*/ 0 60000 65536"/>
              <a:gd name="T15" fmla="*/ 0 60000 65536"/>
              <a:gd name="T16" fmla="*/ 0 60000 65536"/>
              <a:gd name="T17" fmla="*/ 0 60000 65536"/>
              <a:gd name="T18" fmla="*/ 0 60000 65536"/>
              <a:gd name="T19" fmla="*/ 0 60000 65536"/>
              <a:gd name="T20" fmla="*/ 0 60000 65536"/>
              <a:gd name="T21" fmla="*/ 0 w 110"/>
              <a:gd name="T22" fmla="*/ 0 h 280"/>
              <a:gd name="T23" fmla="*/ 110 w 110"/>
              <a:gd name="T24" fmla="*/ 280 h 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280">
                <a:moveTo>
                  <a:pt x="0" y="279"/>
                </a:moveTo>
                <a:lnTo>
                  <a:pt x="64" y="238"/>
                </a:lnTo>
                <a:lnTo>
                  <a:pt x="100" y="181"/>
                </a:lnTo>
                <a:lnTo>
                  <a:pt x="109" y="115"/>
                </a:lnTo>
                <a:lnTo>
                  <a:pt x="81" y="49"/>
                </a:lnTo>
                <a:lnTo>
                  <a:pt x="28" y="0"/>
                </a:lnTo>
                <a:lnTo>
                  <a:pt x="55" y="33"/>
                </a:lnTo>
              </a:path>
            </a:pathLst>
          </a:custGeom>
          <a:noFill/>
          <a:ln w="508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27" name="Rectangle 59">
            <a:extLst>
              <a:ext uri="{FF2B5EF4-FFF2-40B4-BE49-F238E27FC236}">
                <a16:creationId xmlns:a16="http://schemas.microsoft.com/office/drawing/2014/main" id="{B03448E8-F36A-D437-9354-B2B9403DBB3A}"/>
              </a:ext>
            </a:extLst>
          </p:cNvPr>
          <p:cNvSpPr>
            <a:spLocks noChangeArrowheads="1"/>
          </p:cNvSpPr>
          <p:nvPr/>
        </p:nvSpPr>
        <p:spPr bwMode="auto">
          <a:xfrm>
            <a:off x="11256207" y="2335546"/>
            <a:ext cx="785471" cy="3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500" b="1" i="0" u="none" strike="noStrike" kern="1200" cap="none" spc="0" normalizeH="0" baseline="0" noProof="0" dirty="0">
                <a:ln>
                  <a:noFill/>
                </a:ln>
                <a:solidFill>
                  <a:srgbClr val="FF0000"/>
                </a:solidFill>
                <a:effectLst/>
                <a:uLnTx/>
                <a:uFillTx/>
                <a:latin typeface="Arial" panose="020B0604020202020204" pitchFamily="34" charset="0"/>
                <a:ea typeface="Osaka" pitchFamily="-65" charset="-128"/>
                <a:cs typeface="+mn-cs"/>
              </a:rPr>
              <a:t>Sector</a:t>
            </a:r>
          </a:p>
        </p:txBody>
      </p:sp>
      <p:sp>
        <p:nvSpPr>
          <p:cNvPr id="25628" name="Freeform 60">
            <a:extLst>
              <a:ext uri="{FF2B5EF4-FFF2-40B4-BE49-F238E27FC236}">
                <a16:creationId xmlns:a16="http://schemas.microsoft.com/office/drawing/2014/main" id="{4631CF69-9CA8-FA4C-A26C-FE008630CFCB}"/>
              </a:ext>
            </a:extLst>
          </p:cNvPr>
          <p:cNvSpPr>
            <a:spLocks/>
          </p:cNvSpPr>
          <p:nvPr/>
        </p:nvSpPr>
        <p:spPr bwMode="auto">
          <a:xfrm>
            <a:off x="9505194" y="2316497"/>
            <a:ext cx="1471612" cy="484187"/>
          </a:xfrm>
          <a:custGeom>
            <a:avLst/>
            <a:gdLst>
              <a:gd name="T0" fmla="*/ 2147483647 w 927"/>
              <a:gd name="T1" fmla="*/ 2147483647 h 305"/>
              <a:gd name="T2" fmla="*/ 0 w 927"/>
              <a:gd name="T3" fmla="*/ 2147483647 h 305"/>
              <a:gd name="T4" fmla="*/ 2147483647 w 927"/>
              <a:gd name="T5" fmla="*/ 0 h 305"/>
              <a:gd name="T6" fmla="*/ 0 60000 65536"/>
              <a:gd name="T7" fmla="*/ 0 60000 65536"/>
              <a:gd name="T8" fmla="*/ 0 60000 65536"/>
              <a:gd name="T9" fmla="*/ 0 w 927"/>
              <a:gd name="T10" fmla="*/ 0 h 305"/>
              <a:gd name="T11" fmla="*/ 927 w 927"/>
              <a:gd name="T12" fmla="*/ 305 h 305"/>
            </a:gdLst>
            <a:ahLst/>
            <a:cxnLst>
              <a:cxn ang="T6">
                <a:pos x="T0" y="T1"/>
              </a:cxn>
              <a:cxn ang="T7">
                <a:pos x="T2" y="T3"/>
              </a:cxn>
              <a:cxn ang="T8">
                <a:pos x="T4" y="T5"/>
              </a:cxn>
            </a:cxnLst>
            <a:rect l="T9" t="T10" r="T11" b="T12"/>
            <a:pathLst>
              <a:path w="927" h="305">
                <a:moveTo>
                  <a:pt x="890" y="304"/>
                </a:moveTo>
                <a:lnTo>
                  <a:pt x="0" y="123"/>
                </a:lnTo>
                <a:lnTo>
                  <a:pt x="926" y="0"/>
                </a:lnTo>
              </a:path>
            </a:pathLst>
          </a:custGeom>
          <a:solidFill>
            <a:schemeClr val="folHlink"/>
          </a:solidFill>
          <a:ln w="12700" cap="rnd">
            <a:solidFill>
              <a:srgbClr val="000000"/>
            </a:solidFill>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25629" name="Freeform 61">
            <a:extLst>
              <a:ext uri="{FF2B5EF4-FFF2-40B4-BE49-F238E27FC236}">
                <a16:creationId xmlns:a16="http://schemas.microsoft.com/office/drawing/2014/main" id="{78E16B10-EC0F-C40F-3318-A6B2AE3D775C}"/>
              </a:ext>
            </a:extLst>
          </p:cNvPr>
          <p:cNvSpPr>
            <a:spLocks/>
          </p:cNvSpPr>
          <p:nvPr/>
        </p:nvSpPr>
        <p:spPr bwMode="auto">
          <a:xfrm>
            <a:off x="10930769" y="2264109"/>
            <a:ext cx="520700" cy="276225"/>
          </a:xfrm>
          <a:custGeom>
            <a:avLst/>
            <a:gdLst>
              <a:gd name="T0" fmla="*/ 2147483647 w 328"/>
              <a:gd name="T1" fmla="*/ 2147483647 h 174"/>
              <a:gd name="T2" fmla="*/ 2147483647 w 328"/>
              <a:gd name="T3" fmla="*/ 0 h 174"/>
              <a:gd name="T4" fmla="*/ 2147483647 w 328"/>
              <a:gd name="T5" fmla="*/ 0 h 174"/>
              <a:gd name="T6" fmla="*/ 2147483647 w 328"/>
              <a:gd name="T7" fmla="*/ 2147483647 h 174"/>
              <a:gd name="T8" fmla="*/ 2147483647 w 328"/>
              <a:gd name="T9" fmla="*/ 2147483647 h 174"/>
              <a:gd name="T10" fmla="*/ 2147483647 w 328"/>
              <a:gd name="T11" fmla="*/ 2147483647 h 174"/>
              <a:gd name="T12" fmla="*/ 0 w 328"/>
              <a:gd name="T13" fmla="*/ 2147483647 h 174"/>
              <a:gd name="T14" fmla="*/ 0 60000 65536"/>
              <a:gd name="T15" fmla="*/ 0 60000 65536"/>
              <a:gd name="T16" fmla="*/ 0 60000 65536"/>
              <a:gd name="T17" fmla="*/ 0 60000 65536"/>
              <a:gd name="T18" fmla="*/ 0 60000 65536"/>
              <a:gd name="T19" fmla="*/ 0 60000 65536"/>
              <a:gd name="T20" fmla="*/ 0 60000 65536"/>
              <a:gd name="T21" fmla="*/ 0 w 328"/>
              <a:gd name="T22" fmla="*/ 0 h 174"/>
              <a:gd name="T23" fmla="*/ 328 w 328"/>
              <a:gd name="T24" fmla="*/ 174 h 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8" h="174">
                <a:moveTo>
                  <a:pt x="327" y="33"/>
                </a:moveTo>
                <a:lnTo>
                  <a:pt x="264" y="0"/>
                </a:lnTo>
                <a:lnTo>
                  <a:pt x="191" y="0"/>
                </a:lnTo>
                <a:lnTo>
                  <a:pt x="118" y="16"/>
                </a:lnTo>
                <a:lnTo>
                  <a:pt x="64" y="49"/>
                </a:lnTo>
                <a:lnTo>
                  <a:pt x="19" y="107"/>
                </a:lnTo>
                <a:lnTo>
                  <a:pt x="0" y="17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15710941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22F4CD9B-5CB9-3A63-9EC0-842B11AE0F32}"/>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27650" name="Rectangle 3">
            <a:extLst>
              <a:ext uri="{FF2B5EF4-FFF2-40B4-BE49-F238E27FC236}">
                <a16:creationId xmlns:a16="http://schemas.microsoft.com/office/drawing/2014/main" id="{BEC6D340-1429-040C-36FD-3F04A060B66D}"/>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27651" name="Rectangle 4">
            <a:extLst>
              <a:ext uri="{FF2B5EF4-FFF2-40B4-BE49-F238E27FC236}">
                <a16:creationId xmlns:a16="http://schemas.microsoft.com/office/drawing/2014/main" id="{7A7E353B-BB7B-37DE-8AE4-13814CB60397}"/>
              </a:ext>
            </a:extLst>
          </p:cNvPr>
          <p:cNvSpPr>
            <a:spLocks noGrp="1" noChangeArrowheads="1"/>
          </p:cNvSpPr>
          <p:nvPr>
            <p:ph type="title"/>
          </p:nvPr>
        </p:nvSpPr>
        <p:spPr/>
        <p:txBody>
          <a:bodyPr vert="horz" lIns="92075" tIns="46038" rIns="92075" bIns="46038" rtlCol="0" anchor="ctr">
            <a:normAutofit/>
          </a:bodyPr>
          <a:lstStyle/>
          <a:p>
            <a:r>
              <a:rPr lang="en-US" altLang="en-US" dirty="0"/>
              <a:t>Accessing a Disk Page</a:t>
            </a:r>
          </a:p>
        </p:txBody>
      </p:sp>
      <p:sp>
        <p:nvSpPr>
          <p:cNvPr id="14341" name="Rectangle 5">
            <a:extLst>
              <a:ext uri="{FF2B5EF4-FFF2-40B4-BE49-F238E27FC236}">
                <a16:creationId xmlns:a16="http://schemas.microsoft.com/office/drawing/2014/main" id="{5FABF18B-2D00-9C4E-E4A4-2820C8962686}"/>
              </a:ext>
            </a:extLst>
          </p:cNvPr>
          <p:cNvSpPr>
            <a:spLocks noGrp="1" noChangeArrowheads="1"/>
          </p:cNvSpPr>
          <p:nvPr>
            <p:ph idx="1"/>
          </p:nvPr>
        </p:nvSpPr>
        <p:spPr/>
        <p:txBody>
          <a:bodyPr vert="horz" lIns="92075" tIns="46038" rIns="92075" bIns="46038" rtlCol="0">
            <a:normAutofit fontScale="92500" lnSpcReduction="10000"/>
          </a:bodyPr>
          <a:lstStyle/>
          <a:p>
            <a:pPr>
              <a:lnSpc>
                <a:spcPct val="90000"/>
              </a:lnSpc>
            </a:pPr>
            <a:r>
              <a:rPr lang="en-US" altLang="en-US" dirty="0"/>
              <a:t>Time to access (read/write) a disk page:</a:t>
            </a:r>
          </a:p>
          <a:p>
            <a:pPr lvl="1">
              <a:lnSpc>
                <a:spcPct val="90000"/>
              </a:lnSpc>
            </a:pPr>
            <a:r>
              <a:rPr lang="en-US" altLang="en-US" i="1" dirty="0">
                <a:solidFill>
                  <a:schemeClr val="accent2"/>
                </a:solidFill>
              </a:rPr>
              <a:t>seek time </a:t>
            </a:r>
            <a:r>
              <a:rPr lang="en-US" altLang="en-US" dirty="0"/>
              <a:t>(</a:t>
            </a:r>
            <a:r>
              <a:rPr lang="en-US" altLang="en-US" sz="2000" dirty="0"/>
              <a:t>moving arms to position disk head on track</a:t>
            </a:r>
            <a:r>
              <a:rPr lang="en-US" altLang="en-US" dirty="0"/>
              <a:t>)</a:t>
            </a:r>
          </a:p>
          <a:p>
            <a:pPr lvl="1">
              <a:lnSpc>
                <a:spcPct val="90000"/>
              </a:lnSpc>
            </a:pPr>
            <a:r>
              <a:rPr lang="en-US" altLang="en-US" i="1" dirty="0">
                <a:solidFill>
                  <a:schemeClr val="accent2"/>
                </a:solidFill>
              </a:rPr>
              <a:t>rotational delay </a:t>
            </a:r>
            <a:r>
              <a:rPr lang="en-US" altLang="en-US" dirty="0"/>
              <a:t>(</a:t>
            </a:r>
            <a:r>
              <a:rPr lang="en-US" altLang="en-US" sz="2000" dirty="0"/>
              <a:t>waiting for page to rotate under head</a:t>
            </a:r>
            <a:r>
              <a:rPr lang="en-US" altLang="en-US" dirty="0"/>
              <a:t>)</a:t>
            </a:r>
          </a:p>
          <a:p>
            <a:pPr lvl="1">
              <a:lnSpc>
                <a:spcPct val="90000"/>
              </a:lnSpc>
            </a:pPr>
            <a:r>
              <a:rPr lang="en-US" altLang="en-US" i="1" dirty="0">
                <a:solidFill>
                  <a:schemeClr val="accent2"/>
                </a:solidFill>
              </a:rPr>
              <a:t>transfer time </a:t>
            </a:r>
            <a:r>
              <a:rPr lang="en-US" altLang="en-US" dirty="0"/>
              <a:t>(</a:t>
            </a:r>
            <a:r>
              <a:rPr lang="en-US" altLang="en-US" sz="2000" dirty="0"/>
              <a:t>actually moving data to/from disk surface</a:t>
            </a:r>
            <a:r>
              <a:rPr lang="en-US" altLang="en-US" dirty="0"/>
              <a:t>)</a:t>
            </a:r>
          </a:p>
          <a:p>
            <a:pPr>
              <a:lnSpc>
                <a:spcPct val="90000"/>
              </a:lnSpc>
            </a:pPr>
            <a:r>
              <a:rPr lang="en-US" altLang="en-US" dirty="0"/>
              <a:t>Seek time and rotational delay dominate.</a:t>
            </a:r>
          </a:p>
          <a:p>
            <a:pPr lvl="1">
              <a:lnSpc>
                <a:spcPct val="90000"/>
              </a:lnSpc>
            </a:pPr>
            <a:r>
              <a:rPr lang="en-US" altLang="en-US" dirty="0"/>
              <a:t>Seek time varies from 0 to 10msec</a:t>
            </a:r>
          </a:p>
          <a:p>
            <a:pPr lvl="1">
              <a:lnSpc>
                <a:spcPct val="90000"/>
              </a:lnSpc>
            </a:pPr>
            <a:r>
              <a:rPr lang="en-US" altLang="en-US" dirty="0"/>
              <a:t>Rotational delay varies from 0 to 3msec</a:t>
            </a:r>
          </a:p>
          <a:p>
            <a:pPr lvl="1">
              <a:lnSpc>
                <a:spcPct val="90000"/>
              </a:lnSpc>
            </a:pPr>
            <a:r>
              <a:rPr lang="en-US" altLang="en-US" dirty="0"/>
              <a:t>Transfer rate around .02msec per 8K page</a:t>
            </a:r>
          </a:p>
          <a:p>
            <a:pPr>
              <a:lnSpc>
                <a:spcPct val="90000"/>
              </a:lnSpc>
            </a:pPr>
            <a:r>
              <a:rPr lang="en-US" altLang="en-US" dirty="0"/>
              <a:t>Key to lower I/O cost: </a:t>
            </a:r>
            <a:r>
              <a:rPr lang="en-US" altLang="en-US" dirty="0">
                <a:solidFill>
                  <a:srgbClr val="CF0E30"/>
                </a:solidFill>
              </a:rPr>
              <a:t>reduce seek/rotation delays!  </a:t>
            </a:r>
            <a:r>
              <a:rPr lang="en-US" altLang="en-US" dirty="0"/>
              <a:t>Hardware vs. software solutions?</a:t>
            </a:r>
          </a:p>
        </p:txBody>
      </p:sp>
    </p:spTree>
    <p:extLst>
      <p:ext uri="{BB962C8B-B14F-4D97-AF65-F5344CB8AC3E}">
        <p14:creationId xmlns:p14="http://schemas.microsoft.com/office/powerpoint/2010/main" val="101349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34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434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434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434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434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434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434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3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EC8D7536-283E-A900-ADC8-E438076DD1EC}"/>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29698" name="Rectangle 3">
            <a:extLst>
              <a:ext uri="{FF2B5EF4-FFF2-40B4-BE49-F238E27FC236}">
                <a16:creationId xmlns:a16="http://schemas.microsoft.com/office/drawing/2014/main" id="{EC6029D5-9260-5827-E271-3DD00FD16D53}"/>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29699" name="Rectangle 4">
            <a:extLst>
              <a:ext uri="{FF2B5EF4-FFF2-40B4-BE49-F238E27FC236}">
                <a16:creationId xmlns:a16="http://schemas.microsoft.com/office/drawing/2014/main" id="{D3C2208A-742D-72F6-46D4-FAC045156A0A}"/>
              </a:ext>
            </a:extLst>
          </p:cNvPr>
          <p:cNvSpPr>
            <a:spLocks noGrp="1" noChangeArrowheads="1"/>
          </p:cNvSpPr>
          <p:nvPr>
            <p:ph type="title"/>
          </p:nvPr>
        </p:nvSpPr>
        <p:spPr/>
        <p:txBody>
          <a:bodyPr vert="horz" lIns="92075" tIns="46038" rIns="92075" bIns="46038" rtlCol="0" anchor="ctr">
            <a:normAutofit/>
          </a:bodyPr>
          <a:lstStyle/>
          <a:p>
            <a:r>
              <a:rPr lang="en-US" altLang="en-US" dirty="0"/>
              <a:t>Arranging Pages on Disk</a:t>
            </a:r>
          </a:p>
        </p:txBody>
      </p:sp>
      <p:sp>
        <p:nvSpPr>
          <p:cNvPr id="29700" name="Rectangle 5">
            <a:extLst>
              <a:ext uri="{FF2B5EF4-FFF2-40B4-BE49-F238E27FC236}">
                <a16:creationId xmlns:a16="http://schemas.microsoft.com/office/drawing/2014/main" id="{092851DF-8269-A1EF-3B30-31694A86EB1F}"/>
              </a:ext>
            </a:extLst>
          </p:cNvPr>
          <p:cNvSpPr>
            <a:spLocks noGrp="1" noChangeArrowheads="1"/>
          </p:cNvSpPr>
          <p:nvPr>
            <p:ph idx="1"/>
          </p:nvPr>
        </p:nvSpPr>
        <p:spPr/>
        <p:txBody>
          <a:bodyPr vert="horz" lIns="92075" tIns="46038" rIns="92075" bIns="46038" rtlCol="0">
            <a:normAutofit/>
          </a:bodyPr>
          <a:lstStyle/>
          <a:p>
            <a:pPr>
              <a:lnSpc>
                <a:spcPct val="90000"/>
              </a:lnSpc>
            </a:pPr>
            <a:r>
              <a:rPr lang="en-US" altLang="en-US" sz="2800" dirty="0">
                <a:solidFill>
                  <a:schemeClr val="accent2"/>
                </a:solidFill>
              </a:rPr>
              <a:t>`</a:t>
            </a:r>
            <a:r>
              <a:rPr lang="en-US" altLang="en-US" sz="2800" i="1" dirty="0">
                <a:solidFill>
                  <a:schemeClr val="accent2"/>
                </a:solidFill>
              </a:rPr>
              <a:t>Next</a:t>
            </a:r>
            <a:r>
              <a:rPr lang="ja-JP" altLang="en-US" sz="2800" dirty="0">
                <a:solidFill>
                  <a:schemeClr val="accent2"/>
                </a:solidFill>
              </a:rPr>
              <a:t>’</a:t>
            </a:r>
            <a:r>
              <a:rPr lang="en-US" altLang="ja-JP" sz="2800" dirty="0">
                <a:solidFill>
                  <a:schemeClr val="accent2"/>
                </a:solidFill>
              </a:rPr>
              <a:t> </a:t>
            </a:r>
            <a:r>
              <a:rPr lang="en-US" altLang="ja-JP" sz="2800" dirty="0"/>
              <a:t>page concept:  </a:t>
            </a:r>
          </a:p>
          <a:p>
            <a:pPr lvl="1">
              <a:lnSpc>
                <a:spcPct val="90000"/>
              </a:lnSpc>
            </a:pPr>
            <a:r>
              <a:rPr lang="en-US" altLang="en-US" sz="2400" dirty="0"/>
              <a:t>pages on same track can be accessed quickly, followed by</a:t>
            </a:r>
          </a:p>
          <a:p>
            <a:pPr lvl="1">
              <a:lnSpc>
                <a:spcPct val="90000"/>
              </a:lnSpc>
            </a:pPr>
            <a:r>
              <a:rPr lang="en-US" altLang="en-US" sz="2400" dirty="0"/>
              <a:t>pages on same cylinder, followed by</a:t>
            </a:r>
          </a:p>
          <a:p>
            <a:pPr lvl="1">
              <a:lnSpc>
                <a:spcPct val="90000"/>
              </a:lnSpc>
            </a:pPr>
            <a:r>
              <a:rPr lang="en-US" altLang="en-US" sz="2400" dirty="0"/>
              <a:t>pages on adjacent cylinder</a:t>
            </a:r>
          </a:p>
          <a:p>
            <a:pPr>
              <a:lnSpc>
                <a:spcPct val="90000"/>
              </a:lnSpc>
            </a:pPr>
            <a:r>
              <a:rPr lang="en-US" altLang="en-US" sz="2800" dirty="0"/>
              <a:t>Arrange file pages sequentially on disk </a:t>
            </a:r>
          </a:p>
          <a:p>
            <a:pPr lvl="1">
              <a:lnSpc>
                <a:spcPct val="90000"/>
              </a:lnSpc>
            </a:pPr>
            <a:r>
              <a:rPr lang="en-US" altLang="en-US" sz="2400" dirty="0"/>
              <a:t>minimize seek and rotational delay.</a:t>
            </a:r>
          </a:p>
          <a:p>
            <a:pPr>
              <a:lnSpc>
                <a:spcPct val="90000"/>
              </a:lnSpc>
            </a:pPr>
            <a:r>
              <a:rPr lang="en-US" altLang="en-US" sz="2800" dirty="0"/>
              <a:t>A </a:t>
            </a:r>
            <a:r>
              <a:rPr lang="en-US" altLang="en-US" sz="2800" dirty="0">
                <a:solidFill>
                  <a:schemeClr val="accent2"/>
                </a:solidFill>
              </a:rPr>
              <a:t>sequential scan</a:t>
            </a:r>
            <a:r>
              <a:rPr lang="en-US" altLang="en-US" sz="2800" dirty="0"/>
              <a:t> is an operation where we access pages that are near to each other (pages located on the same track for example).</a:t>
            </a:r>
            <a:endParaRPr lang="en-US" altLang="en-US" sz="2400"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FE8EF2-274B-987D-1174-7ABC6EF5D471}"/>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3794" name="Rectangle 3">
            <a:extLst>
              <a:ext uri="{FF2B5EF4-FFF2-40B4-BE49-F238E27FC236}">
                <a16:creationId xmlns:a16="http://schemas.microsoft.com/office/drawing/2014/main" id="{2A27F7EF-EE8D-0060-3631-6A7324D318FF}"/>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3795" name="Rectangle 4">
            <a:extLst>
              <a:ext uri="{FF2B5EF4-FFF2-40B4-BE49-F238E27FC236}">
                <a16:creationId xmlns:a16="http://schemas.microsoft.com/office/drawing/2014/main" id="{83BEA724-5D69-3333-E5A7-9A09BE3190B0}"/>
              </a:ext>
            </a:extLst>
          </p:cNvPr>
          <p:cNvSpPr>
            <a:spLocks noGrp="1" noChangeArrowheads="1"/>
          </p:cNvSpPr>
          <p:nvPr>
            <p:ph type="title"/>
          </p:nvPr>
        </p:nvSpPr>
        <p:spPr/>
        <p:txBody>
          <a:bodyPr vert="horz" lIns="92075" tIns="46038" rIns="92075" bIns="46038" rtlCol="0" anchor="ctr">
            <a:normAutofit/>
          </a:bodyPr>
          <a:lstStyle/>
          <a:p>
            <a:r>
              <a:rPr lang="en-US" altLang="en-US"/>
              <a:t>Disk Space Management</a:t>
            </a:r>
          </a:p>
        </p:txBody>
      </p:sp>
      <p:sp>
        <p:nvSpPr>
          <p:cNvPr id="18437" name="Rectangle 5">
            <a:extLst>
              <a:ext uri="{FF2B5EF4-FFF2-40B4-BE49-F238E27FC236}">
                <a16:creationId xmlns:a16="http://schemas.microsoft.com/office/drawing/2014/main" id="{BBB04839-12BC-80E2-D03B-390B9BB273F5}"/>
              </a:ext>
            </a:extLst>
          </p:cNvPr>
          <p:cNvSpPr>
            <a:spLocks noGrp="1" noChangeArrowheads="1"/>
          </p:cNvSpPr>
          <p:nvPr>
            <p:ph idx="1"/>
          </p:nvPr>
        </p:nvSpPr>
        <p:spPr>
          <a:xfrm>
            <a:off x="783004" y="1892174"/>
            <a:ext cx="8478293" cy="4164589"/>
          </a:xfrm>
        </p:spPr>
        <p:txBody>
          <a:bodyPr vert="horz" lIns="92075" tIns="46038" rIns="92075" bIns="46038" rtlCol="0">
            <a:normAutofit/>
          </a:bodyPr>
          <a:lstStyle/>
          <a:p>
            <a:pPr>
              <a:lnSpc>
                <a:spcPct val="90000"/>
              </a:lnSpc>
            </a:pPr>
            <a:r>
              <a:rPr lang="en-US" altLang="en-US" sz="2400" dirty="0"/>
              <a:t>The disk space management is the lowest layer of DBMS. It manages space on disk</a:t>
            </a:r>
          </a:p>
          <a:p>
            <a:pPr>
              <a:lnSpc>
                <a:spcPct val="90000"/>
              </a:lnSpc>
            </a:pPr>
            <a:r>
              <a:rPr lang="en-US" altLang="en-US" sz="2400" dirty="0"/>
              <a:t>Higher DBMS layers call upon this layer to:</a:t>
            </a:r>
          </a:p>
          <a:p>
            <a:pPr lvl="1">
              <a:lnSpc>
                <a:spcPct val="90000"/>
              </a:lnSpc>
            </a:pPr>
            <a:r>
              <a:rPr lang="en-US" altLang="en-US" sz="2000" dirty="0"/>
              <a:t>allocate/de-allocate a page</a:t>
            </a:r>
          </a:p>
          <a:p>
            <a:pPr lvl="1">
              <a:lnSpc>
                <a:spcPct val="90000"/>
              </a:lnSpc>
            </a:pPr>
            <a:r>
              <a:rPr lang="en-US" altLang="en-US" sz="2000" dirty="0"/>
              <a:t>read/write a page</a:t>
            </a:r>
          </a:p>
          <a:p>
            <a:pPr>
              <a:lnSpc>
                <a:spcPct val="90000"/>
              </a:lnSpc>
            </a:pPr>
            <a:r>
              <a:rPr lang="en-US" altLang="en-US" sz="2400" dirty="0"/>
              <a:t>Request for a </a:t>
            </a:r>
            <a:r>
              <a:rPr lang="en-US" altLang="en-US" sz="2400" i="1" dirty="0"/>
              <a:t>sequence</a:t>
            </a:r>
            <a:r>
              <a:rPr lang="en-US" altLang="en-US" sz="2400" dirty="0"/>
              <a:t> of pages are best satisfied by pages stored sequentially on disk!</a:t>
            </a:r>
          </a:p>
          <a:p>
            <a:pPr lvl="1">
              <a:lnSpc>
                <a:spcPct val="90000"/>
              </a:lnSpc>
            </a:pPr>
            <a:r>
              <a:rPr lang="en-US" altLang="en-US" sz="2000" dirty="0"/>
              <a:t>Responsibility of disk space manager to allocate records to pages.</a:t>
            </a:r>
          </a:p>
          <a:p>
            <a:pPr lvl="1">
              <a:lnSpc>
                <a:spcPct val="90000"/>
              </a:lnSpc>
            </a:pPr>
            <a:r>
              <a:rPr lang="en-US" altLang="en-US" sz="2000" dirty="0"/>
              <a:t>Physical details hidden from higher DBMS layers.</a:t>
            </a:r>
            <a:endParaRPr lang="en-US" altLang="ja-JP" sz="2000" dirty="0"/>
          </a:p>
          <a:p>
            <a:pPr lvl="1">
              <a:lnSpc>
                <a:spcPct val="90000"/>
              </a:lnSpc>
            </a:pPr>
            <a:r>
              <a:rPr lang="en-US" altLang="en-US" sz="2000" dirty="0"/>
              <a:t>The disk space manager should optimally allocate record to pages to ensure a good performance of the DBMS.</a:t>
            </a:r>
          </a:p>
        </p:txBody>
      </p:sp>
      <p:grpSp>
        <p:nvGrpSpPr>
          <p:cNvPr id="2" name="Group 1">
            <a:extLst>
              <a:ext uri="{FF2B5EF4-FFF2-40B4-BE49-F238E27FC236}">
                <a16:creationId xmlns:a16="http://schemas.microsoft.com/office/drawing/2014/main" id="{C8E9AF1E-ACD1-D86A-A88A-5F4EEFD5AA03}"/>
              </a:ext>
            </a:extLst>
          </p:cNvPr>
          <p:cNvGrpSpPr/>
          <p:nvPr/>
        </p:nvGrpSpPr>
        <p:grpSpPr>
          <a:xfrm>
            <a:off x="9524245" y="1964607"/>
            <a:ext cx="2179621" cy="3390257"/>
            <a:chOff x="5821378" y="2761307"/>
            <a:chExt cx="2179621" cy="3390257"/>
          </a:xfrm>
        </p:grpSpPr>
        <p:grpSp>
          <p:nvGrpSpPr>
            <p:cNvPr id="3" name="Group 3">
              <a:extLst>
                <a:ext uri="{FF2B5EF4-FFF2-40B4-BE49-F238E27FC236}">
                  <a16:creationId xmlns:a16="http://schemas.microsoft.com/office/drawing/2014/main" id="{6ED64C3F-2B8F-5009-58BF-65AAD19568D8}"/>
                </a:ext>
              </a:extLst>
            </p:cNvPr>
            <p:cNvGrpSpPr>
              <a:grpSpLocks/>
            </p:cNvGrpSpPr>
            <p:nvPr/>
          </p:nvGrpSpPr>
          <p:grpSpPr bwMode="auto">
            <a:xfrm>
              <a:off x="5821378" y="2761307"/>
              <a:ext cx="2179621" cy="3390257"/>
              <a:chOff x="2880" y="1339"/>
              <a:chExt cx="2064" cy="2531"/>
            </a:xfrm>
          </p:grpSpPr>
          <p:sp>
            <p:nvSpPr>
              <p:cNvPr id="5" name="Rectangle 4">
                <a:extLst>
                  <a:ext uri="{FF2B5EF4-FFF2-40B4-BE49-F238E27FC236}">
                    <a16:creationId xmlns:a16="http://schemas.microsoft.com/office/drawing/2014/main" id="{A0D045C1-CFF4-533C-14F9-2288C24D8A5A}"/>
                  </a:ext>
                </a:extLst>
              </p:cNvPr>
              <p:cNvSpPr>
                <a:spLocks noChangeArrowheads="1"/>
              </p:cNvSpPr>
              <p:nvPr/>
            </p:nvSpPr>
            <p:spPr bwMode="auto">
              <a:xfrm>
                <a:off x="3339" y="1339"/>
                <a:ext cx="114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Query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and Execution</a:t>
                </a:r>
              </a:p>
            </p:txBody>
          </p:sp>
          <p:sp>
            <p:nvSpPr>
              <p:cNvPr id="6" name="Rectangle 5">
                <a:extLst>
                  <a:ext uri="{FF2B5EF4-FFF2-40B4-BE49-F238E27FC236}">
                    <a16:creationId xmlns:a16="http://schemas.microsoft.com/office/drawing/2014/main" id="{DE95C7C4-F331-3160-857F-E27B97EDB7AC}"/>
                  </a:ext>
                </a:extLst>
              </p:cNvPr>
              <p:cNvSpPr>
                <a:spLocks noChangeArrowheads="1"/>
              </p:cNvSpPr>
              <p:nvPr/>
            </p:nvSpPr>
            <p:spPr bwMode="auto">
              <a:xfrm>
                <a:off x="3303" y="1862"/>
                <a:ext cx="121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7E9492"/>
                    </a:solidFill>
                    <a:effectLst/>
                    <a:uLnTx/>
                    <a:uFillTx/>
                    <a:latin typeface="Arial" panose="020B0604020202020204" pitchFamily="34" charset="0"/>
                    <a:ea typeface="Osaka" pitchFamily="-65" charset="-128"/>
                    <a:cs typeface="+mn-cs"/>
                  </a:rPr>
                  <a:t>Relational Operators</a:t>
                </a:r>
              </a:p>
            </p:txBody>
          </p:sp>
          <p:sp>
            <p:nvSpPr>
              <p:cNvPr id="7" name="Rectangle 6">
                <a:extLst>
                  <a:ext uri="{FF2B5EF4-FFF2-40B4-BE49-F238E27FC236}">
                    <a16:creationId xmlns:a16="http://schemas.microsoft.com/office/drawing/2014/main" id="{92927C35-C7C4-4D94-9993-866A05E04E16}"/>
                  </a:ext>
                </a:extLst>
              </p:cNvPr>
              <p:cNvSpPr>
                <a:spLocks noChangeArrowheads="1"/>
              </p:cNvSpPr>
              <p:nvPr/>
            </p:nvSpPr>
            <p:spPr bwMode="auto">
              <a:xfrm>
                <a:off x="3160" y="2183"/>
                <a:ext cx="150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Files and Access Methods</a:t>
                </a:r>
              </a:p>
            </p:txBody>
          </p:sp>
          <p:sp>
            <p:nvSpPr>
              <p:cNvPr id="8" name="Rectangle 7">
                <a:extLst>
                  <a:ext uri="{FF2B5EF4-FFF2-40B4-BE49-F238E27FC236}">
                    <a16:creationId xmlns:a16="http://schemas.microsoft.com/office/drawing/2014/main" id="{9AE63132-859F-9838-E228-BA9F58FF97A8}"/>
                  </a:ext>
                </a:extLst>
              </p:cNvPr>
              <p:cNvSpPr>
                <a:spLocks noChangeArrowheads="1"/>
              </p:cNvSpPr>
              <p:nvPr/>
            </p:nvSpPr>
            <p:spPr bwMode="auto">
              <a:xfrm>
                <a:off x="3329" y="2550"/>
                <a:ext cx="116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252525"/>
                    </a:solidFill>
                    <a:effectLst/>
                    <a:uLnTx/>
                    <a:uFillTx/>
                    <a:latin typeface="Arial" panose="020B0604020202020204" pitchFamily="34" charset="0"/>
                    <a:ea typeface="Osaka" pitchFamily="-65" charset="-128"/>
                    <a:cs typeface="+mn-cs"/>
                  </a:rPr>
                  <a:t>Buffer Management</a:t>
                </a:r>
              </a:p>
            </p:txBody>
          </p:sp>
          <p:sp>
            <p:nvSpPr>
              <p:cNvPr id="9" name="Rectangle 8">
                <a:extLst>
                  <a:ext uri="{FF2B5EF4-FFF2-40B4-BE49-F238E27FC236}">
                    <a16:creationId xmlns:a16="http://schemas.microsoft.com/office/drawing/2014/main" id="{DC827117-4A88-8652-26B3-D9B46121B3CD}"/>
                  </a:ext>
                </a:extLst>
              </p:cNvPr>
              <p:cNvSpPr>
                <a:spLocks noChangeArrowheads="1"/>
              </p:cNvSpPr>
              <p:nvPr/>
            </p:nvSpPr>
            <p:spPr bwMode="auto">
              <a:xfrm>
                <a:off x="3185" y="2881"/>
                <a:ext cx="145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3BAFA2"/>
                    </a:solidFill>
                    <a:effectLst/>
                    <a:uLnTx/>
                    <a:uFillTx/>
                    <a:latin typeface="Arial" panose="020B0604020202020204" pitchFamily="34" charset="0"/>
                    <a:ea typeface="Osaka" pitchFamily="-65" charset="-128"/>
                    <a:cs typeface="+mn-cs"/>
                  </a:rPr>
                  <a:t>Disk Space Management</a:t>
                </a:r>
              </a:p>
            </p:txBody>
          </p:sp>
          <p:sp>
            <p:nvSpPr>
              <p:cNvPr id="10" name="Rectangle 9">
                <a:extLst>
                  <a:ext uri="{FF2B5EF4-FFF2-40B4-BE49-F238E27FC236}">
                    <a16:creationId xmlns:a16="http://schemas.microsoft.com/office/drawing/2014/main" id="{FD9C28B1-E368-02EB-9D81-D0A449338D7B}"/>
                  </a:ext>
                </a:extLst>
              </p:cNvPr>
              <p:cNvSpPr>
                <a:spLocks noChangeArrowheads="1"/>
              </p:cNvSpPr>
              <p:nvPr/>
            </p:nvSpPr>
            <p:spPr bwMode="auto">
              <a:xfrm>
                <a:off x="2896" y="1343"/>
                <a:ext cx="2030" cy="1809"/>
              </a:xfrm>
              <a:prstGeom prst="rect">
                <a:avLst/>
              </a:prstGeom>
              <a:noFill/>
              <a:ln w="508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11" name="Line 10">
                <a:extLst>
                  <a:ext uri="{FF2B5EF4-FFF2-40B4-BE49-F238E27FC236}">
                    <a16:creationId xmlns:a16="http://schemas.microsoft.com/office/drawing/2014/main" id="{A721D4A9-89F8-728E-5B3D-1FDEBD47709E}"/>
                  </a:ext>
                </a:extLst>
              </p:cNvPr>
              <p:cNvSpPr>
                <a:spLocks noChangeShapeType="1"/>
              </p:cNvSpPr>
              <p:nvPr/>
            </p:nvSpPr>
            <p:spPr bwMode="auto">
              <a:xfrm>
                <a:off x="2880" y="1824"/>
                <a:ext cx="20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52525"/>
                  </a:solidFill>
                  <a:effectLst/>
                  <a:uLnTx/>
                  <a:uFillTx/>
                  <a:latin typeface="Calibri"/>
                  <a:ea typeface="+mn-ea"/>
                  <a:cs typeface="+mn-cs"/>
                </a:endParaRPr>
              </a:p>
            </p:txBody>
          </p:sp>
          <p:sp>
            <p:nvSpPr>
              <p:cNvPr id="12" name="Line 11">
                <a:extLst>
                  <a:ext uri="{FF2B5EF4-FFF2-40B4-BE49-F238E27FC236}">
                    <a16:creationId xmlns:a16="http://schemas.microsoft.com/office/drawing/2014/main" id="{42D972AA-E542-5E66-7216-061D3B88E5BD}"/>
                  </a:ext>
                </a:extLst>
              </p:cNvPr>
              <p:cNvSpPr>
                <a:spLocks noChangeShapeType="1"/>
              </p:cNvSpPr>
              <p:nvPr/>
            </p:nvSpPr>
            <p:spPr bwMode="auto">
              <a:xfrm>
                <a:off x="2880" y="2160"/>
                <a:ext cx="20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52525"/>
                  </a:solidFill>
                  <a:effectLst/>
                  <a:uLnTx/>
                  <a:uFillTx/>
                  <a:latin typeface="Calibri"/>
                  <a:ea typeface="+mn-ea"/>
                  <a:cs typeface="+mn-cs"/>
                </a:endParaRPr>
              </a:p>
            </p:txBody>
          </p:sp>
          <p:sp>
            <p:nvSpPr>
              <p:cNvPr id="13" name="Line 12">
                <a:extLst>
                  <a:ext uri="{FF2B5EF4-FFF2-40B4-BE49-F238E27FC236}">
                    <a16:creationId xmlns:a16="http://schemas.microsoft.com/office/drawing/2014/main" id="{03E03A99-338B-0B2A-042F-03ABE2244809}"/>
                  </a:ext>
                </a:extLst>
              </p:cNvPr>
              <p:cNvSpPr>
                <a:spLocks noChangeShapeType="1"/>
              </p:cNvSpPr>
              <p:nvPr/>
            </p:nvSpPr>
            <p:spPr bwMode="auto">
              <a:xfrm>
                <a:off x="2880" y="2448"/>
                <a:ext cx="20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52525"/>
                  </a:solidFill>
                  <a:effectLst/>
                  <a:uLnTx/>
                  <a:uFillTx/>
                  <a:latin typeface="Calibri"/>
                  <a:ea typeface="+mn-ea"/>
                  <a:cs typeface="+mn-cs"/>
                </a:endParaRPr>
              </a:p>
            </p:txBody>
          </p:sp>
          <p:sp>
            <p:nvSpPr>
              <p:cNvPr id="14" name="Line 13">
                <a:extLst>
                  <a:ext uri="{FF2B5EF4-FFF2-40B4-BE49-F238E27FC236}">
                    <a16:creationId xmlns:a16="http://schemas.microsoft.com/office/drawing/2014/main" id="{5A41D020-1DD3-4FF3-9503-F3EC38F13E9D}"/>
                  </a:ext>
                </a:extLst>
              </p:cNvPr>
              <p:cNvSpPr>
                <a:spLocks noChangeShapeType="1"/>
              </p:cNvSpPr>
              <p:nvPr/>
            </p:nvSpPr>
            <p:spPr bwMode="auto">
              <a:xfrm>
                <a:off x="2880" y="2832"/>
                <a:ext cx="20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52525"/>
                  </a:solidFill>
                  <a:effectLst/>
                  <a:uLnTx/>
                  <a:uFillTx/>
                  <a:latin typeface="Calibri"/>
                  <a:ea typeface="+mn-ea"/>
                  <a:cs typeface="+mn-cs"/>
                </a:endParaRPr>
              </a:p>
            </p:txBody>
          </p:sp>
          <p:sp>
            <p:nvSpPr>
              <p:cNvPr id="15" name="Oval 14">
                <a:extLst>
                  <a:ext uri="{FF2B5EF4-FFF2-40B4-BE49-F238E27FC236}">
                    <a16:creationId xmlns:a16="http://schemas.microsoft.com/office/drawing/2014/main" id="{EF174257-74FD-7379-AF25-A3FDC091A740}"/>
                  </a:ext>
                </a:extLst>
              </p:cNvPr>
              <p:cNvSpPr>
                <a:spLocks noChangeArrowheads="1"/>
              </p:cNvSpPr>
              <p:nvPr/>
            </p:nvSpPr>
            <p:spPr bwMode="auto">
              <a:xfrm>
                <a:off x="3560" y="3464"/>
                <a:ext cx="656" cy="70"/>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16" name="Line 15">
                <a:extLst>
                  <a:ext uri="{FF2B5EF4-FFF2-40B4-BE49-F238E27FC236}">
                    <a16:creationId xmlns:a16="http://schemas.microsoft.com/office/drawing/2014/main" id="{2069D052-6264-7222-4CEE-EE22BCF13C03}"/>
                  </a:ext>
                </a:extLst>
              </p:cNvPr>
              <p:cNvSpPr>
                <a:spLocks noChangeShapeType="1"/>
              </p:cNvSpPr>
              <p:nvPr/>
            </p:nvSpPr>
            <p:spPr bwMode="auto">
              <a:xfrm>
                <a:off x="3550" y="3497"/>
                <a:ext cx="2" cy="362"/>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52525"/>
                  </a:solidFill>
                  <a:effectLst/>
                  <a:uLnTx/>
                  <a:uFillTx/>
                  <a:latin typeface="Calibri"/>
                  <a:ea typeface="+mn-ea"/>
                  <a:cs typeface="+mn-cs"/>
                </a:endParaRPr>
              </a:p>
            </p:txBody>
          </p:sp>
          <p:sp>
            <p:nvSpPr>
              <p:cNvPr id="17" name="Line 16">
                <a:extLst>
                  <a:ext uri="{FF2B5EF4-FFF2-40B4-BE49-F238E27FC236}">
                    <a16:creationId xmlns:a16="http://schemas.microsoft.com/office/drawing/2014/main" id="{5AEA2AD1-3D74-12BF-A772-A0D1DB684465}"/>
                  </a:ext>
                </a:extLst>
              </p:cNvPr>
              <p:cNvSpPr>
                <a:spLocks noChangeShapeType="1"/>
              </p:cNvSpPr>
              <p:nvPr/>
            </p:nvSpPr>
            <p:spPr bwMode="auto">
              <a:xfrm>
                <a:off x="4224" y="3514"/>
                <a:ext cx="0" cy="326"/>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52525"/>
                  </a:solidFill>
                  <a:effectLst/>
                  <a:uLnTx/>
                  <a:uFillTx/>
                  <a:latin typeface="Calibri"/>
                  <a:ea typeface="+mn-ea"/>
                  <a:cs typeface="+mn-cs"/>
                </a:endParaRPr>
              </a:p>
            </p:txBody>
          </p:sp>
          <p:sp>
            <p:nvSpPr>
              <p:cNvPr id="18" name="Oval 17">
                <a:extLst>
                  <a:ext uri="{FF2B5EF4-FFF2-40B4-BE49-F238E27FC236}">
                    <a16:creationId xmlns:a16="http://schemas.microsoft.com/office/drawing/2014/main" id="{29991181-617B-4015-73A3-A98F43AA2477}"/>
                  </a:ext>
                </a:extLst>
              </p:cNvPr>
              <p:cNvSpPr>
                <a:spLocks noChangeArrowheads="1"/>
              </p:cNvSpPr>
              <p:nvPr/>
            </p:nvSpPr>
            <p:spPr bwMode="auto">
              <a:xfrm>
                <a:off x="3560" y="3800"/>
                <a:ext cx="656" cy="70"/>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19" name="Rectangle 18">
                <a:extLst>
                  <a:ext uri="{FF2B5EF4-FFF2-40B4-BE49-F238E27FC236}">
                    <a16:creationId xmlns:a16="http://schemas.microsoft.com/office/drawing/2014/main" id="{CCE6843A-652B-FC4F-363C-388EC4F6DB5C}"/>
                  </a:ext>
                </a:extLst>
              </p:cNvPr>
              <p:cNvSpPr>
                <a:spLocks noChangeArrowheads="1"/>
              </p:cNvSpPr>
              <p:nvPr/>
            </p:nvSpPr>
            <p:spPr bwMode="auto">
              <a:xfrm>
                <a:off x="3733" y="3585"/>
                <a:ext cx="29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280049"/>
                    </a:solidFill>
                    <a:effectLst/>
                    <a:uLnTx/>
                    <a:uFillTx/>
                    <a:latin typeface="Arial" panose="020B0604020202020204" pitchFamily="34" charset="0"/>
                    <a:ea typeface="Osaka" pitchFamily="-65" charset="-128"/>
                    <a:cs typeface="+mn-cs"/>
                  </a:rPr>
                  <a:t>DB</a:t>
                </a:r>
              </a:p>
            </p:txBody>
          </p:sp>
          <p:sp>
            <p:nvSpPr>
              <p:cNvPr id="20" name="Line 19">
                <a:extLst>
                  <a:ext uri="{FF2B5EF4-FFF2-40B4-BE49-F238E27FC236}">
                    <a16:creationId xmlns:a16="http://schemas.microsoft.com/office/drawing/2014/main" id="{A3B7D37A-D7E7-174E-7BCE-2EB28E982B88}"/>
                  </a:ext>
                </a:extLst>
              </p:cNvPr>
              <p:cNvSpPr>
                <a:spLocks noChangeShapeType="1"/>
              </p:cNvSpPr>
              <p:nvPr/>
            </p:nvSpPr>
            <p:spPr bwMode="auto">
              <a:xfrm>
                <a:off x="3840" y="3168"/>
                <a:ext cx="0" cy="288"/>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52525"/>
                  </a:solidFill>
                  <a:effectLst/>
                  <a:uLnTx/>
                  <a:uFillTx/>
                  <a:latin typeface="Calibri"/>
                  <a:ea typeface="+mn-ea"/>
                  <a:cs typeface="+mn-cs"/>
                </a:endParaRPr>
              </a:p>
            </p:txBody>
          </p:sp>
        </p:grpSp>
        <p:sp>
          <p:nvSpPr>
            <p:cNvPr id="4" name="Rectangle 20">
              <a:extLst>
                <a:ext uri="{FF2B5EF4-FFF2-40B4-BE49-F238E27FC236}">
                  <a16:creationId xmlns:a16="http://schemas.microsoft.com/office/drawing/2014/main" id="{323D8BDC-7677-7479-3FC1-0E1635E05040}"/>
                </a:ext>
              </a:extLst>
            </p:cNvPr>
            <p:cNvSpPr>
              <a:spLocks noChangeArrowheads="1"/>
            </p:cNvSpPr>
            <p:nvPr/>
          </p:nvSpPr>
          <p:spPr bwMode="auto">
            <a:xfrm>
              <a:off x="5911912" y="4854936"/>
              <a:ext cx="1977649" cy="258521"/>
            </a:xfrm>
            <a:prstGeom prst="rect">
              <a:avLst/>
            </a:prstGeom>
            <a:noFill/>
            <a:ln w="25400">
              <a:solidFill>
                <a:schemeClr val="accent2"/>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843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843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43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843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843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84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nb-NO" dirty="0"/>
              <a:t>File Organization</a:t>
            </a:r>
          </a:p>
        </p:txBody>
      </p:sp>
    </p:spTree>
    <p:extLst>
      <p:ext uri="{BB962C8B-B14F-4D97-AF65-F5344CB8AC3E}">
        <p14:creationId xmlns:p14="http://schemas.microsoft.com/office/powerpoint/2010/main" val="303759835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record vs. Logical record </a:t>
            </a:r>
          </a:p>
        </p:txBody>
      </p:sp>
      <p:sp>
        <p:nvSpPr>
          <p:cNvPr id="3" name="Content Placeholder 2"/>
          <p:cNvSpPr>
            <a:spLocks noGrp="1"/>
          </p:cNvSpPr>
          <p:nvPr>
            <p:ph idx="1"/>
          </p:nvPr>
        </p:nvSpPr>
        <p:spPr>
          <a:xfrm>
            <a:off x="278748" y="1851201"/>
            <a:ext cx="6720769" cy="4208088"/>
          </a:xfrm>
        </p:spPr>
        <p:txBody>
          <a:bodyPr>
            <a:normAutofit/>
          </a:bodyPr>
          <a:lstStyle/>
          <a:p>
            <a:pPr lvl="1"/>
            <a:r>
              <a:rPr lang="nb-NO" dirty="0">
                <a:solidFill>
                  <a:schemeClr val="tx1"/>
                </a:solidFill>
              </a:rPr>
              <a:t>Physical record vs. Logical record </a:t>
            </a:r>
          </a:p>
          <a:p>
            <a:pPr lvl="1"/>
            <a:r>
              <a:rPr lang="nb-NO" dirty="0">
                <a:solidFill>
                  <a:schemeClr val="tx1"/>
                </a:solidFill>
              </a:rPr>
              <a:t>Physical record = </a:t>
            </a:r>
            <a:r>
              <a:rPr lang="nb-NO" dirty="0" err="1">
                <a:solidFill>
                  <a:schemeClr val="tx1"/>
                </a:solidFill>
              </a:rPr>
              <a:t>block</a:t>
            </a:r>
            <a:r>
              <a:rPr lang="nb-NO" dirty="0">
                <a:solidFill>
                  <a:schemeClr val="tx1"/>
                </a:solidFill>
              </a:rPr>
              <a:t> = </a:t>
            </a:r>
            <a:r>
              <a:rPr lang="nb-NO" dirty="0" err="1">
                <a:solidFill>
                  <a:schemeClr val="tx1"/>
                </a:solidFill>
              </a:rPr>
              <a:t>page</a:t>
            </a:r>
            <a:endParaRPr lang="nb-NO" dirty="0">
              <a:solidFill>
                <a:schemeClr val="tx1"/>
              </a:solidFill>
            </a:endParaRPr>
          </a:p>
          <a:p>
            <a:pPr lvl="1"/>
            <a:endParaRPr lang="nb-NO" dirty="0">
              <a:solidFill>
                <a:schemeClr val="tx1"/>
              </a:solidFill>
            </a:endParaRPr>
          </a:p>
          <a:p>
            <a:pPr lvl="1"/>
            <a:endParaRPr lang="nb-NO" dirty="0">
              <a:solidFill>
                <a:schemeClr val="tx1"/>
              </a:solidFill>
            </a:endParaRPr>
          </a:p>
          <a:p>
            <a:pPr lvl="1"/>
            <a:endParaRPr lang="nb-NO" dirty="0">
              <a:solidFill>
                <a:schemeClr val="tx1"/>
              </a:solidFill>
            </a:endParaRPr>
          </a:p>
          <a:p>
            <a:pPr lvl="1"/>
            <a:endParaRPr lang="nb-NO" dirty="0">
              <a:solidFill>
                <a:schemeClr val="tx1"/>
              </a:solidFill>
            </a:endParaRPr>
          </a:p>
          <a:p>
            <a:pPr lvl="1"/>
            <a:endParaRPr lang="nb-NO" dirty="0">
              <a:solidFill>
                <a:schemeClr val="tx1"/>
              </a:solidFill>
            </a:endParaRPr>
          </a:p>
          <a:p>
            <a:pPr lvl="1"/>
            <a:endParaRPr lang="nb-NO" dirty="0">
              <a:solidFill>
                <a:schemeClr val="tx1"/>
              </a:solidFill>
            </a:endParaRPr>
          </a:p>
          <a:p>
            <a:pPr lvl="1"/>
            <a:endParaRPr lang="nb-NO" dirty="0">
              <a:solidFill>
                <a:schemeClr val="tx1"/>
              </a:solidFill>
            </a:endParaRPr>
          </a:p>
          <a:p>
            <a:pPr lvl="1"/>
            <a:endParaRPr lang="nb-NO" dirty="0">
              <a:solidFill>
                <a:schemeClr val="tx1"/>
              </a:solidFill>
            </a:endParaRPr>
          </a:p>
          <a:p>
            <a:pPr lvl="1"/>
            <a:endParaRPr lang="nb-NO" dirty="0">
              <a:solidFill>
                <a:schemeClr val="tx1"/>
              </a:solidFill>
            </a:endParaRPr>
          </a:p>
          <a:p>
            <a:pPr lvl="1"/>
            <a:endParaRPr lang="nb-NO" dirty="0">
              <a:solidFill>
                <a:schemeClr val="tx1"/>
              </a:solidFill>
            </a:endParaRPr>
          </a:p>
          <a:p>
            <a:pPr lvl="1"/>
            <a:endParaRPr lang="nb-NO" dirty="0">
              <a:solidFill>
                <a:schemeClr val="tx1"/>
              </a:solidFill>
            </a:endParaRPr>
          </a:p>
        </p:txBody>
      </p:sp>
      <p:pic>
        <p:nvPicPr>
          <p:cNvPr id="5" name="Picture 4"/>
          <p:cNvPicPr>
            <a:picLocks noChangeAspect="1"/>
          </p:cNvPicPr>
          <p:nvPr/>
        </p:nvPicPr>
        <p:blipFill rotWithShape="1">
          <a:blip r:embed="rId3"/>
          <a:srcRect l="9517" t="38178" r="10412" b="45113"/>
          <a:stretch/>
        </p:blipFill>
        <p:spPr>
          <a:xfrm>
            <a:off x="6493219" y="2736094"/>
            <a:ext cx="4865914" cy="784638"/>
          </a:xfrm>
          <a:prstGeom prst="rect">
            <a:avLst/>
          </a:prstGeom>
        </p:spPr>
      </p:pic>
      <p:pic>
        <p:nvPicPr>
          <p:cNvPr id="6" name="Picture 5"/>
          <p:cNvPicPr>
            <a:picLocks noChangeAspect="1"/>
          </p:cNvPicPr>
          <p:nvPr/>
        </p:nvPicPr>
        <p:blipFill rotWithShape="1">
          <a:blip r:embed="rId3"/>
          <a:srcRect l="9517" t="72505" r="10412" b="17778"/>
          <a:stretch/>
        </p:blipFill>
        <p:spPr>
          <a:xfrm>
            <a:off x="6493219" y="3535390"/>
            <a:ext cx="4865914" cy="456332"/>
          </a:xfrm>
          <a:prstGeom prst="rect">
            <a:avLst/>
          </a:prstGeom>
        </p:spPr>
      </p:pic>
      <p:pic>
        <p:nvPicPr>
          <p:cNvPr id="1026" name="Picture 2" descr="Image result for physical record and logical reco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965" y="3645121"/>
            <a:ext cx="3618037" cy="25278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570025" y="3763556"/>
            <a:ext cx="971852" cy="2281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9"/>
          <p:cNvPicPr>
            <a:picLocks noChangeAspect="1"/>
          </p:cNvPicPr>
          <p:nvPr/>
        </p:nvPicPr>
        <p:blipFill>
          <a:blip r:embed="rId5"/>
          <a:stretch>
            <a:fillRect/>
          </a:stretch>
        </p:blipFill>
        <p:spPr>
          <a:xfrm>
            <a:off x="6842692" y="4945527"/>
            <a:ext cx="4516441" cy="833321"/>
          </a:xfrm>
          <a:prstGeom prst="rect">
            <a:avLst/>
          </a:prstGeom>
        </p:spPr>
      </p:pic>
      <p:sp>
        <p:nvSpPr>
          <p:cNvPr id="12" name="Rectangle 11"/>
          <p:cNvSpPr/>
          <p:nvPr/>
        </p:nvSpPr>
        <p:spPr>
          <a:xfrm>
            <a:off x="7734794" y="5911368"/>
            <a:ext cx="4027714"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Address of a record = address of the block that contains the record + some </a:t>
            </a:r>
            <a:r>
              <a:rPr kumimoji="0" lang="en-US" sz="14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offset</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information</a:t>
            </a:r>
          </a:p>
        </p:txBody>
      </p:sp>
      <p:cxnSp>
        <p:nvCxnSpPr>
          <p:cNvPr id="7" name="Straight Arrow Connector 6"/>
          <p:cNvCxnSpPr/>
          <p:nvPr/>
        </p:nvCxnSpPr>
        <p:spPr>
          <a:xfrm>
            <a:off x="7097376" y="3991722"/>
            <a:ext cx="637418" cy="1052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17388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1000" fill="hold"/>
                                        <p:tgtEl>
                                          <p:spTgt spid="8"/>
                                        </p:tgtEl>
                                        <p:attrNameLst>
                                          <p:attrName>ppt_w</p:attrName>
                                        </p:attrNameLst>
                                      </p:cBhvr>
                                      <p:tavLst>
                                        <p:tav tm="0">
                                          <p:val>
                                            <p:fltVal val="0"/>
                                          </p:val>
                                        </p:tav>
                                        <p:tav tm="100000">
                                          <p:val>
                                            <p:strVal val="#ppt_w"/>
                                          </p:val>
                                        </p:tav>
                                      </p:tavLst>
                                    </p:anim>
                                    <p:anim calcmode="lin" valueType="num">
                                      <p:cBhvr>
                                        <p:cTn id="35" dur="1000" fill="hold"/>
                                        <p:tgtEl>
                                          <p:spTgt spid="8"/>
                                        </p:tgtEl>
                                        <p:attrNameLst>
                                          <p:attrName>ppt_h</p:attrName>
                                        </p:attrNameLst>
                                      </p:cBhvr>
                                      <p:tavLst>
                                        <p:tav tm="0">
                                          <p:val>
                                            <p:fltVal val="0"/>
                                          </p:val>
                                        </p:tav>
                                        <p:tav tm="100000">
                                          <p:val>
                                            <p:strVal val="#ppt_h"/>
                                          </p:val>
                                        </p:tav>
                                      </p:tavLst>
                                    </p:anim>
                                    <p:anim calcmode="lin" valueType="num">
                                      <p:cBhvr>
                                        <p:cTn id="36" dur="1000" fill="hold"/>
                                        <p:tgtEl>
                                          <p:spTgt spid="8"/>
                                        </p:tgtEl>
                                        <p:attrNameLst>
                                          <p:attrName>style.rotation</p:attrName>
                                        </p:attrNameLst>
                                      </p:cBhvr>
                                      <p:tavLst>
                                        <p:tav tm="0">
                                          <p:val>
                                            <p:fltVal val="90"/>
                                          </p:val>
                                        </p:tav>
                                        <p:tav tm="100000">
                                          <p:val>
                                            <p:fltVal val="0"/>
                                          </p:val>
                                        </p:tav>
                                      </p:tavLst>
                                    </p:anim>
                                    <p:animEffect transition="in" filter="fade">
                                      <p:cBhvr>
                                        <p:cTn id="37" dur="1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heel(1)">
                                      <p:cBhvr>
                                        <p:cTn id="42" dur="2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randombar(horizontal)">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650D-A808-154B-C062-81E4CE83F63B}"/>
              </a:ext>
            </a:extLst>
          </p:cNvPr>
          <p:cNvSpPr>
            <a:spLocks noGrp="1"/>
          </p:cNvSpPr>
          <p:nvPr>
            <p:ph type="title"/>
          </p:nvPr>
        </p:nvSpPr>
        <p:spPr/>
        <p:txBody>
          <a:bodyPr/>
          <a:lstStyle/>
          <a:p>
            <a:r>
              <a:rPr lang="en-US" dirty="0"/>
              <a:t>File Organization</a:t>
            </a:r>
          </a:p>
        </p:txBody>
      </p:sp>
      <p:sp>
        <p:nvSpPr>
          <p:cNvPr id="3" name="Content Placeholder 2">
            <a:extLst>
              <a:ext uri="{FF2B5EF4-FFF2-40B4-BE49-F238E27FC236}">
                <a16:creationId xmlns:a16="http://schemas.microsoft.com/office/drawing/2014/main" id="{7183ACD8-7DBE-1DBB-6729-6C661511D0DB}"/>
              </a:ext>
            </a:extLst>
          </p:cNvPr>
          <p:cNvSpPr>
            <a:spLocks noGrp="1"/>
          </p:cNvSpPr>
          <p:nvPr>
            <p:ph idx="1"/>
          </p:nvPr>
        </p:nvSpPr>
        <p:spPr/>
        <p:txBody>
          <a:bodyPr/>
          <a:lstStyle/>
          <a:p>
            <a:r>
              <a:rPr lang="en-US" dirty="0"/>
              <a:t>File organization is the physical arrangement of data in a file into records and pages on secondary storage.</a:t>
            </a:r>
          </a:p>
          <a:p>
            <a:r>
              <a:rPr lang="en-US" dirty="0"/>
              <a:t>The main types of file organization are:</a:t>
            </a:r>
          </a:p>
          <a:p>
            <a:pPr lvl="1"/>
            <a:r>
              <a:rPr lang="en-US" b="1" dirty="0"/>
              <a:t>Heap (unordered) </a:t>
            </a:r>
            <a:r>
              <a:rPr lang="en-US" dirty="0"/>
              <a:t>files: Records are placed on disk in no particular order.</a:t>
            </a:r>
          </a:p>
          <a:p>
            <a:pPr lvl="1"/>
            <a:r>
              <a:rPr lang="en-US" b="1" dirty="0"/>
              <a:t>Sequential (ordered) </a:t>
            </a:r>
            <a:r>
              <a:rPr lang="en-US" dirty="0"/>
              <a:t>files: Records are ordered by the value of a specified field.</a:t>
            </a:r>
          </a:p>
          <a:p>
            <a:pPr lvl="1"/>
            <a:r>
              <a:rPr lang="en-US" b="1" dirty="0"/>
              <a:t>Hash</a:t>
            </a:r>
            <a:r>
              <a:rPr lang="en-US" dirty="0"/>
              <a:t> files: Records are placed on disk according to a hash function.</a:t>
            </a:r>
          </a:p>
        </p:txBody>
      </p:sp>
    </p:spTree>
    <p:extLst>
      <p:ext uri="{BB962C8B-B14F-4D97-AF65-F5344CB8AC3E}">
        <p14:creationId xmlns:p14="http://schemas.microsoft.com/office/powerpoint/2010/main" val="158580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File-Based Systems: </a:t>
            </a:r>
            <a:r>
              <a:rPr lang="en-US" sz="3200" dirty="0"/>
              <a:t>Data Management Before Databases</a:t>
            </a:r>
          </a:p>
        </p:txBody>
      </p:sp>
      <p:sp>
        <p:nvSpPr>
          <p:cNvPr id="4" name="Content Placeholder 3"/>
          <p:cNvSpPr txBox="1">
            <a:spLocks noGrp="1"/>
          </p:cNvSpPr>
          <p:nvPr>
            <p:ph idx="1"/>
          </p:nvPr>
        </p:nvSpPr>
        <p:spPr>
          <a:xfrm>
            <a:off x="874804" y="1908245"/>
            <a:ext cx="3632125" cy="3533275"/>
          </a:xfrm>
          <a:prstGeom prst="rect">
            <a:avLst/>
          </a:prstGeom>
          <a:noFill/>
        </p:spPr>
        <p:txBody>
          <a:bodyPr wrap="square" rtlCol="0">
            <a:spAutoFit/>
          </a:bodyPr>
          <a:lstStyle/>
          <a:p>
            <a:pPr marL="285750" indent="-285750">
              <a:buFont typeface="Arial" panose="020B0604020202020204" pitchFamily="34" charset="0"/>
              <a:buChar char="•"/>
            </a:pPr>
            <a:r>
              <a:rPr lang="en-US" sz="2800" dirty="0"/>
              <a:t>Collection of application programs that perform services for the end users (e.g., reports). </a:t>
            </a:r>
          </a:p>
          <a:p>
            <a:pPr marL="285750" indent="-285750">
              <a:buFont typeface="Arial" panose="020B0604020202020204" pitchFamily="34" charset="0"/>
              <a:buChar char="•"/>
            </a:pPr>
            <a:r>
              <a:rPr lang="en-US" sz="2800" dirty="0"/>
              <a:t>Each program defines and manages its own data.</a:t>
            </a:r>
          </a:p>
        </p:txBody>
      </p:sp>
      <p:sp>
        <p:nvSpPr>
          <p:cNvPr id="5" name="Can 4">
            <a:extLst>
              <a:ext uri="{FF2B5EF4-FFF2-40B4-BE49-F238E27FC236}">
                <a16:creationId xmlns:a16="http://schemas.microsoft.com/office/drawing/2014/main" id="{72DAA9D4-573A-47E6-ADB8-8DC4BA074104}"/>
              </a:ext>
            </a:extLst>
          </p:cNvPr>
          <p:cNvSpPr/>
          <p:nvPr/>
        </p:nvSpPr>
        <p:spPr>
          <a:xfrm>
            <a:off x="9519035" y="1760132"/>
            <a:ext cx="1463128" cy="142453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Content Placeholder 24">
            <a:extLst>
              <a:ext uri="{FF2B5EF4-FFF2-40B4-BE49-F238E27FC236}">
                <a16:creationId xmlns:a16="http://schemas.microsoft.com/office/drawing/2014/main" id="{FB35BE09-3BAA-4417-BD36-15D5B931A1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1752" y="1894948"/>
            <a:ext cx="1526403" cy="1144802"/>
          </a:xfrm>
          <a:prstGeom prst="rect">
            <a:avLst/>
          </a:prstGeom>
        </p:spPr>
      </p:pic>
      <p:sp>
        <p:nvSpPr>
          <p:cNvPr id="7" name="TextBox 6">
            <a:extLst>
              <a:ext uri="{FF2B5EF4-FFF2-40B4-BE49-F238E27FC236}">
                <a16:creationId xmlns:a16="http://schemas.microsoft.com/office/drawing/2014/main" id="{E8870344-CBEE-4898-8DC4-EA823BAD10F2}"/>
              </a:ext>
            </a:extLst>
          </p:cNvPr>
          <p:cNvSpPr txBox="1"/>
          <p:nvPr/>
        </p:nvSpPr>
        <p:spPr>
          <a:xfrm>
            <a:off x="6535204" y="1843362"/>
            <a:ext cx="827773"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sng" strike="noStrike" kern="1200" cap="none" spc="0" normalizeH="0" baseline="0" noProof="0" dirty="0">
                <a:ln>
                  <a:noFill/>
                </a:ln>
                <a:solidFill>
                  <a:srgbClr val="252525"/>
                </a:solidFill>
                <a:effectLst/>
                <a:uLnTx/>
                <a:uFillTx/>
                <a:latin typeface="Calibri"/>
                <a:ea typeface="+mn-ea"/>
                <a:cs typeface="+mn-cs"/>
              </a:rPr>
              <a:t>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123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Tina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CR76</a:t>
            </a:r>
          </a:p>
        </p:txBody>
      </p:sp>
      <p:sp>
        <p:nvSpPr>
          <p:cNvPr id="8" name="Folded Corner 5">
            <a:extLst>
              <a:ext uri="{FF2B5EF4-FFF2-40B4-BE49-F238E27FC236}">
                <a16:creationId xmlns:a16="http://schemas.microsoft.com/office/drawing/2014/main" id="{0F8CE004-D1B7-4F3A-84DB-40706F316629}"/>
              </a:ext>
            </a:extLst>
          </p:cNvPr>
          <p:cNvSpPr/>
          <p:nvPr/>
        </p:nvSpPr>
        <p:spPr>
          <a:xfrm>
            <a:off x="10018341" y="2157413"/>
            <a:ext cx="886820" cy="629975"/>
          </a:xfrm>
          <a:prstGeom prst="foldedCorne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Folded Corner 7">
            <a:extLst>
              <a:ext uri="{FF2B5EF4-FFF2-40B4-BE49-F238E27FC236}">
                <a16:creationId xmlns:a16="http://schemas.microsoft.com/office/drawing/2014/main" id="{500FD173-23B4-4635-9723-3D9FE4605912}"/>
              </a:ext>
            </a:extLst>
          </p:cNvPr>
          <p:cNvSpPr/>
          <p:nvPr/>
        </p:nvSpPr>
        <p:spPr>
          <a:xfrm>
            <a:off x="9898584" y="2356054"/>
            <a:ext cx="886820" cy="629975"/>
          </a:xfrm>
          <a:prstGeom prst="foldedCorne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Folded Corner 8">
            <a:extLst>
              <a:ext uri="{FF2B5EF4-FFF2-40B4-BE49-F238E27FC236}">
                <a16:creationId xmlns:a16="http://schemas.microsoft.com/office/drawing/2014/main" id="{32DEF252-BA89-40B8-AE0C-15EB4075F73E}"/>
              </a:ext>
            </a:extLst>
          </p:cNvPr>
          <p:cNvSpPr/>
          <p:nvPr/>
        </p:nvSpPr>
        <p:spPr>
          <a:xfrm>
            <a:off x="9613432" y="2455375"/>
            <a:ext cx="886820" cy="629975"/>
          </a:xfrm>
          <a:prstGeom prst="foldedCorne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78000560-9F7E-4A28-8EF0-460E692B7F19}"/>
              </a:ext>
            </a:extLst>
          </p:cNvPr>
          <p:cNvSpPr/>
          <p:nvPr/>
        </p:nvSpPr>
        <p:spPr>
          <a:xfrm>
            <a:off x="7699861" y="2176185"/>
            <a:ext cx="1309036" cy="58232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a:ea typeface="+mn-ea"/>
                <a:cs typeface="+mn-cs"/>
              </a:rPr>
              <a:t>Application programs</a:t>
            </a:r>
          </a:p>
        </p:txBody>
      </p:sp>
      <p:cxnSp>
        <p:nvCxnSpPr>
          <p:cNvPr id="12" name="Straight Arrow Connector 11">
            <a:extLst>
              <a:ext uri="{FF2B5EF4-FFF2-40B4-BE49-F238E27FC236}">
                <a16:creationId xmlns:a16="http://schemas.microsoft.com/office/drawing/2014/main" id="{13C49AD3-9276-4624-802C-4CBB9005F76D}"/>
              </a:ext>
            </a:extLst>
          </p:cNvPr>
          <p:cNvCxnSpPr/>
          <p:nvPr/>
        </p:nvCxnSpPr>
        <p:spPr>
          <a:xfrm flipH="1">
            <a:off x="7131714" y="2426500"/>
            <a:ext cx="548897" cy="44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4101BB2-7279-459F-B082-A238A3B6F30F}"/>
              </a:ext>
            </a:extLst>
          </p:cNvPr>
          <p:cNvCxnSpPr/>
          <p:nvPr/>
        </p:nvCxnSpPr>
        <p:spPr>
          <a:xfrm flipH="1">
            <a:off x="9008897" y="2430922"/>
            <a:ext cx="51013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087CB4E-8D81-4315-8E17-F128D8D0C440}"/>
              </a:ext>
            </a:extLst>
          </p:cNvPr>
          <p:cNvSpPr txBox="1"/>
          <p:nvPr/>
        </p:nvSpPr>
        <p:spPr>
          <a:xfrm>
            <a:off x="9941339" y="1788080"/>
            <a:ext cx="96382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Files</a:t>
            </a:r>
          </a:p>
        </p:txBody>
      </p:sp>
      <p:sp>
        <p:nvSpPr>
          <p:cNvPr id="15" name="Can 32">
            <a:extLst>
              <a:ext uri="{FF2B5EF4-FFF2-40B4-BE49-F238E27FC236}">
                <a16:creationId xmlns:a16="http://schemas.microsoft.com/office/drawing/2014/main" id="{2E2EDE30-AF94-41E5-BD43-86E4059EA961}"/>
              </a:ext>
            </a:extLst>
          </p:cNvPr>
          <p:cNvSpPr/>
          <p:nvPr/>
        </p:nvSpPr>
        <p:spPr>
          <a:xfrm>
            <a:off x="9525131" y="3613316"/>
            <a:ext cx="1463128" cy="142453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Content Placeholder 24">
            <a:extLst>
              <a:ext uri="{FF2B5EF4-FFF2-40B4-BE49-F238E27FC236}">
                <a16:creationId xmlns:a16="http://schemas.microsoft.com/office/drawing/2014/main" id="{4D9D53EC-20F5-490C-A523-CC4E1BFA02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7848" y="3748132"/>
            <a:ext cx="1526403" cy="1144802"/>
          </a:xfrm>
          <a:prstGeom prst="rect">
            <a:avLst/>
          </a:prstGeom>
        </p:spPr>
      </p:pic>
      <p:sp>
        <p:nvSpPr>
          <p:cNvPr id="17" name="TextBox 16">
            <a:extLst>
              <a:ext uri="{FF2B5EF4-FFF2-40B4-BE49-F238E27FC236}">
                <a16:creationId xmlns:a16="http://schemas.microsoft.com/office/drawing/2014/main" id="{5888ABC1-CA39-4E30-8C50-11F2D2AC0106}"/>
              </a:ext>
            </a:extLst>
          </p:cNvPr>
          <p:cNvSpPr txBox="1"/>
          <p:nvPr/>
        </p:nvSpPr>
        <p:spPr>
          <a:xfrm>
            <a:off x="6541300" y="3696546"/>
            <a:ext cx="827773"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sng" strike="noStrike" kern="1200" cap="none" spc="0" normalizeH="0" baseline="0" noProof="0" dirty="0">
                <a:ln>
                  <a:noFill/>
                </a:ln>
                <a:solidFill>
                  <a:srgbClr val="252525"/>
                </a:solidFill>
                <a:effectLst/>
                <a:uLnTx/>
                <a:uFillTx/>
                <a:latin typeface="Calibri"/>
                <a:ea typeface="+mn-ea"/>
                <a:cs typeface="+mn-cs"/>
              </a:rPr>
              <a:t>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123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Tina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CR76</a:t>
            </a:r>
          </a:p>
        </p:txBody>
      </p:sp>
      <p:sp>
        <p:nvSpPr>
          <p:cNvPr id="18" name="Folded Corner 35">
            <a:extLst>
              <a:ext uri="{FF2B5EF4-FFF2-40B4-BE49-F238E27FC236}">
                <a16:creationId xmlns:a16="http://schemas.microsoft.com/office/drawing/2014/main" id="{59902F8D-D1E8-431C-A24B-ED3F3B8EB108}"/>
              </a:ext>
            </a:extLst>
          </p:cNvPr>
          <p:cNvSpPr/>
          <p:nvPr/>
        </p:nvSpPr>
        <p:spPr>
          <a:xfrm>
            <a:off x="10024437" y="4010597"/>
            <a:ext cx="886820" cy="62997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Folded Corner 36">
            <a:extLst>
              <a:ext uri="{FF2B5EF4-FFF2-40B4-BE49-F238E27FC236}">
                <a16:creationId xmlns:a16="http://schemas.microsoft.com/office/drawing/2014/main" id="{AA4A121D-F709-4C5E-885B-4356D1B237BD}"/>
              </a:ext>
            </a:extLst>
          </p:cNvPr>
          <p:cNvSpPr/>
          <p:nvPr/>
        </p:nvSpPr>
        <p:spPr>
          <a:xfrm>
            <a:off x="9904680" y="4209238"/>
            <a:ext cx="886820" cy="62997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Folded Corner 37">
            <a:extLst>
              <a:ext uri="{FF2B5EF4-FFF2-40B4-BE49-F238E27FC236}">
                <a16:creationId xmlns:a16="http://schemas.microsoft.com/office/drawing/2014/main" id="{0148D640-37A3-40FA-8A00-944D6324F5FB}"/>
              </a:ext>
            </a:extLst>
          </p:cNvPr>
          <p:cNvSpPr/>
          <p:nvPr/>
        </p:nvSpPr>
        <p:spPr>
          <a:xfrm>
            <a:off x="9619528" y="4308559"/>
            <a:ext cx="886820" cy="62997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3BA3E959-7090-47C1-BD10-2AB9F6A22B40}"/>
              </a:ext>
            </a:extLst>
          </p:cNvPr>
          <p:cNvSpPr/>
          <p:nvPr/>
        </p:nvSpPr>
        <p:spPr>
          <a:xfrm>
            <a:off x="7705957" y="4029369"/>
            <a:ext cx="1309036" cy="58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a:ea typeface="+mn-ea"/>
                <a:cs typeface="+mn-cs"/>
              </a:rPr>
              <a:t>Application programs</a:t>
            </a:r>
          </a:p>
        </p:txBody>
      </p:sp>
      <p:cxnSp>
        <p:nvCxnSpPr>
          <p:cNvPr id="22" name="Straight Arrow Connector 21">
            <a:extLst>
              <a:ext uri="{FF2B5EF4-FFF2-40B4-BE49-F238E27FC236}">
                <a16:creationId xmlns:a16="http://schemas.microsoft.com/office/drawing/2014/main" id="{597E4787-03C8-4490-8615-709B7CE5A457}"/>
              </a:ext>
            </a:extLst>
          </p:cNvPr>
          <p:cNvCxnSpPr/>
          <p:nvPr/>
        </p:nvCxnSpPr>
        <p:spPr>
          <a:xfrm flipH="1">
            <a:off x="7137810" y="4279684"/>
            <a:ext cx="548897" cy="44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EE150D-F90B-4D07-B91F-B8885063F537}"/>
              </a:ext>
            </a:extLst>
          </p:cNvPr>
          <p:cNvCxnSpPr/>
          <p:nvPr/>
        </p:nvCxnSpPr>
        <p:spPr>
          <a:xfrm flipH="1">
            <a:off x="9014993" y="4284106"/>
            <a:ext cx="51013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3F12290-7BD6-4EB5-8830-7FDB58911F5E}"/>
              </a:ext>
            </a:extLst>
          </p:cNvPr>
          <p:cNvSpPr txBox="1"/>
          <p:nvPr/>
        </p:nvSpPr>
        <p:spPr>
          <a:xfrm>
            <a:off x="9947435" y="3641264"/>
            <a:ext cx="96382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Files</a:t>
            </a:r>
          </a:p>
        </p:txBody>
      </p:sp>
      <p:sp>
        <p:nvSpPr>
          <p:cNvPr id="25" name="TextBox 24">
            <a:extLst>
              <a:ext uri="{FF2B5EF4-FFF2-40B4-BE49-F238E27FC236}">
                <a16:creationId xmlns:a16="http://schemas.microsoft.com/office/drawing/2014/main" id="{5787A62F-88CF-4C08-AAC6-E0D14DD40F9E}"/>
              </a:ext>
            </a:extLst>
          </p:cNvPr>
          <p:cNvSpPr txBox="1"/>
          <p:nvPr/>
        </p:nvSpPr>
        <p:spPr>
          <a:xfrm>
            <a:off x="5171752" y="3000225"/>
            <a:ext cx="16690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Department </a:t>
            </a:r>
            <a:r>
              <a:rPr kumimoji="0" lang="nb-NO" sz="1800" b="0" i="0" u="none" strike="noStrike" kern="1200" cap="none" spc="0" normalizeH="0" baseline="0" noProof="0" dirty="0" err="1">
                <a:ln>
                  <a:noFill/>
                </a:ln>
                <a:solidFill>
                  <a:srgbClr val="252525"/>
                </a:solidFill>
                <a:effectLst/>
                <a:uLnTx/>
                <a:uFillTx/>
                <a:latin typeface="Calibri"/>
                <a:ea typeface="+mn-ea"/>
                <a:cs typeface="+mn-cs"/>
              </a:rPr>
              <a:t>X</a:t>
            </a:r>
            <a:endParaRPr kumimoji="0" lang="nb-NO" sz="1800" b="0" i="0" u="none" strike="noStrike" kern="1200" cap="none" spc="0" normalizeH="0" baseline="0" noProof="0" dirty="0">
              <a:ln>
                <a:noFill/>
              </a:ln>
              <a:solidFill>
                <a:srgbClr val="252525"/>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1EE62099-01BF-4E8A-BAC0-F36025F941C4}"/>
              </a:ext>
            </a:extLst>
          </p:cNvPr>
          <p:cNvSpPr txBox="1"/>
          <p:nvPr/>
        </p:nvSpPr>
        <p:spPr>
          <a:xfrm>
            <a:off x="5204453" y="4839213"/>
            <a:ext cx="16690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Department Y</a:t>
            </a:r>
          </a:p>
        </p:txBody>
      </p:sp>
      <p:sp>
        <p:nvSpPr>
          <p:cNvPr id="28" name="TextBox 27">
            <a:extLst>
              <a:ext uri="{FF2B5EF4-FFF2-40B4-BE49-F238E27FC236}">
                <a16:creationId xmlns:a16="http://schemas.microsoft.com/office/drawing/2014/main" id="{5D9402D2-0900-40C8-A3DA-D6EFE5D21B25}"/>
              </a:ext>
            </a:extLst>
          </p:cNvPr>
          <p:cNvSpPr txBox="1"/>
          <p:nvPr/>
        </p:nvSpPr>
        <p:spPr>
          <a:xfrm>
            <a:off x="7011957" y="5638257"/>
            <a:ext cx="288662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52525"/>
                </a:solidFill>
                <a:effectLst/>
                <a:uLnTx/>
                <a:uFillTx/>
                <a:latin typeface="Calibri"/>
                <a:ea typeface="+mn-ea"/>
                <a:cs typeface="+mn-cs"/>
              </a:rPr>
              <a:t>File-based system</a:t>
            </a:r>
          </a:p>
        </p:txBody>
      </p:sp>
      <p:sp>
        <p:nvSpPr>
          <p:cNvPr id="3" name="Slide Number Placeholder 2">
            <a:extLst>
              <a:ext uri="{FF2B5EF4-FFF2-40B4-BE49-F238E27FC236}">
                <a16:creationId xmlns:a16="http://schemas.microsoft.com/office/drawing/2014/main" id="{B3BB641B-00B7-48CC-8AAE-8635E99F2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136755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ppt_x"/>
                                          </p:val>
                                        </p:tav>
                                        <p:tav tm="100000">
                                          <p:val>
                                            <p:strVal val="#ppt_x"/>
                                          </p:val>
                                        </p:tav>
                                      </p:tavLst>
                                    </p:anim>
                                    <p:anim calcmode="lin" valueType="num">
                                      <p:cBhvr additive="base">
                                        <p:cTn id="84" dur="500" fill="hold"/>
                                        <p:tgtEl>
                                          <p:spTgt spid="2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ppt_x"/>
                                          </p:val>
                                        </p:tav>
                                        <p:tav tm="100000">
                                          <p:val>
                                            <p:strVal val="#ppt_x"/>
                                          </p:val>
                                        </p:tav>
                                      </p:tavLst>
                                    </p:anim>
                                    <p:anim calcmode="lin" valueType="num">
                                      <p:cBhvr additive="base">
                                        <p:cTn id="96" dur="500" fill="hold"/>
                                        <p:tgtEl>
                                          <p:spTgt spid="25"/>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ppt_x"/>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p:cTn id="105" dur="500" fill="hold"/>
                                        <p:tgtEl>
                                          <p:spTgt spid="28"/>
                                        </p:tgtEl>
                                        <p:attrNameLst>
                                          <p:attrName>ppt_w</p:attrName>
                                        </p:attrNameLst>
                                      </p:cBhvr>
                                      <p:tavLst>
                                        <p:tav tm="0">
                                          <p:val>
                                            <p:fltVal val="0"/>
                                          </p:val>
                                        </p:tav>
                                        <p:tav tm="100000">
                                          <p:val>
                                            <p:strVal val="#ppt_w"/>
                                          </p:val>
                                        </p:tav>
                                      </p:tavLst>
                                    </p:anim>
                                    <p:anim calcmode="lin" valueType="num">
                                      <p:cBhvr>
                                        <p:cTn id="106" dur="500" fill="hold"/>
                                        <p:tgtEl>
                                          <p:spTgt spid="28"/>
                                        </p:tgtEl>
                                        <p:attrNameLst>
                                          <p:attrName>ppt_h</p:attrName>
                                        </p:attrNameLst>
                                      </p:cBhvr>
                                      <p:tavLst>
                                        <p:tav tm="0">
                                          <p:val>
                                            <p:fltVal val="0"/>
                                          </p:val>
                                        </p:tav>
                                        <p:tav tm="100000">
                                          <p:val>
                                            <p:strVal val="#ppt_h"/>
                                          </p:val>
                                        </p:tav>
                                      </p:tavLst>
                                    </p:anim>
                                    <p:animEffect transition="in" filter="fade">
                                      <p:cBhvr>
                                        <p:cTn id="10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7" grpId="0"/>
      <p:bldP spid="8" grpId="0" animBg="1"/>
      <p:bldP spid="9" grpId="0" animBg="1"/>
      <p:bldP spid="10" grpId="0" animBg="1"/>
      <p:bldP spid="11" grpId="0" animBg="1"/>
      <p:bldP spid="14" grpId="0"/>
      <p:bldP spid="15" grpId="0" animBg="1"/>
      <p:bldP spid="17" grpId="0"/>
      <p:bldP spid="18" grpId="0" animBg="1"/>
      <p:bldP spid="19" grpId="0" animBg="1"/>
      <p:bldP spid="20" grpId="0" animBg="1"/>
      <p:bldP spid="21" grpId="0" animBg="1"/>
      <p:bldP spid="24" grpId="0"/>
      <p:bldP spid="25" grpId="0"/>
      <p:bldP spid="26" grpId="0"/>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Heap Files</a:t>
            </a:r>
            <a:endParaRPr lang="nb-NO" dirty="0"/>
          </a:p>
        </p:txBody>
      </p:sp>
      <p:sp>
        <p:nvSpPr>
          <p:cNvPr id="3" name="Content Placeholder 2"/>
          <p:cNvSpPr>
            <a:spLocks noGrp="1"/>
          </p:cNvSpPr>
          <p:nvPr>
            <p:ph idx="1"/>
          </p:nvPr>
        </p:nvSpPr>
        <p:spPr>
          <a:xfrm>
            <a:off x="702767" y="1875692"/>
            <a:ext cx="11223510" cy="3023655"/>
          </a:xfrm>
        </p:spPr>
        <p:txBody>
          <a:bodyPr>
            <a:normAutofit/>
          </a:bodyPr>
          <a:lstStyle/>
          <a:p>
            <a:r>
              <a:rPr lang="nb-NO" sz="1800" dirty="0"/>
              <a:t>The simplest type of file where </a:t>
            </a:r>
            <a:r>
              <a:rPr lang="nb-NO" sz="1800" b="1" dirty="0"/>
              <a:t>records are placed in the same order as they are inserted</a:t>
            </a:r>
            <a:r>
              <a:rPr lang="nb-NO" sz="1800" dirty="0"/>
              <a:t>. </a:t>
            </a:r>
          </a:p>
          <a:p>
            <a:r>
              <a:rPr lang="nb-NO" sz="1800" dirty="0">
                <a:solidFill>
                  <a:schemeClr val="accent1">
                    <a:lumMod val="75000"/>
                  </a:schemeClr>
                </a:solidFill>
              </a:rPr>
              <a:t>Insert operation: </a:t>
            </a:r>
            <a:r>
              <a:rPr lang="nb-NO" sz="1800" b="1" dirty="0"/>
              <a:t>Fast and efficient for bulk loading </a:t>
            </a:r>
            <a:r>
              <a:rPr lang="nb-NO" sz="1800" dirty="0"/>
              <a:t>data into a table without having to calculate what page the record should go on because a new record is inserted in the last page of the file; if there is insufficient space in the last page, a new page is added to the file.</a:t>
            </a:r>
          </a:p>
          <a:p>
            <a:r>
              <a:rPr lang="nb-NO" sz="1800" dirty="0">
                <a:solidFill>
                  <a:schemeClr val="accent1">
                    <a:lumMod val="75000"/>
                  </a:schemeClr>
                </a:solidFill>
              </a:rPr>
              <a:t>Search operation: </a:t>
            </a:r>
            <a:r>
              <a:rPr lang="nb-NO" sz="1800" b="1" dirty="0"/>
              <a:t>Slow</a:t>
            </a:r>
            <a:r>
              <a:rPr lang="nb-NO" sz="1800" dirty="0"/>
              <a:t> because </a:t>
            </a:r>
            <a:r>
              <a:rPr lang="nb-NO" sz="1800" b="1" dirty="0"/>
              <a:t>a linear search </a:t>
            </a:r>
            <a:r>
              <a:rPr lang="nb-NO" sz="1800" dirty="0"/>
              <a:t>must be performed, which involves </a:t>
            </a:r>
            <a:r>
              <a:rPr lang="nb-NO" sz="1800" b="1" dirty="0"/>
              <a:t>reading all pages </a:t>
            </a:r>
            <a:r>
              <a:rPr lang="nb-NO" sz="1800" dirty="0"/>
              <a:t>from the beginning of the file until the requested record is found.</a:t>
            </a:r>
          </a:p>
          <a:p>
            <a:r>
              <a:rPr lang="nb-NO" sz="1800" dirty="0">
                <a:solidFill>
                  <a:schemeClr val="accent1">
                    <a:lumMod val="75000"/>
                  </a:schemeClr>
                </a:solidFill>
              </a:rPr>
              <a:t>Deletion operation: </a:t>
            </a:r>
            <a:r>
              <a:rPr lang="nb-NO" sz="1800" b="1" dirty="0"/>
              <a:t>Slow</a:t>
            </a:r>
            <a:r>
              <a:rPr lang="nb-NO" sz="1800" dirty="0"/>
              <a:t> as linear search has to be done first to fetch the record to be deleted. After Deleting the record </a:t>
            </a:r>
            <a:r>
              <a:rPr lang="en-US" sz="1800" dirty="0"/>
              <a:t>will create a hole in the page that cannot be re-used and it affects performance negatively.  Thus, the Database Administrator (DBA) has to free this unused space of deleted records.</a:t>
            </a:r>
            <a:r>
              <a:rPr lang="nb-NO" sz="1800" dirty="0"/>
              <a:t> </a:t>
            </a:r>
          </a:p>
          <a:p>
            <a:pPr lvl="1"/>
            <a:endParaRPr lang="nb-NO" sz="1600" dirty="0"/>
          </a:p>
        </p:txBody>
      </p:sp>
      <p:pic>
        <p:nvPicPr>
          <p:cNvPr id="7" name="Picture 6"/>
          <p:cNvPicPr>
            <a:picLocks noChangeAspect="1"/>
          </p:cNvPicPr>
          <p:nvPr/>
        </p:nvPicPr>
        <p:blipFill rotWithShape="1">
          <a:blip r:embed="rId3"/>
          <a:srcRect l="6785" t="23333" r="8809" b="32539"/>
          <a:stretch/>
        </p:blipFill>
        <p:spPr>
          <a:xfrm>
            <a:off x="995782" y="4628850"/>
            <a:ext cx="4995268" cy="1958653"/>
          </a:xfrm>
          <a:prstGeom prst="rect">
            <a:avLst/>
          </a:prstGeom>
        </p:spPr>
      </p:pic>
      <p:pic>
        <p:nvPicPr>
          <p:cNvPr id="4" name="Picture 3"/>
          <p:cNvPicPr>
            <a:picLocks noChangeAspect="1"/>
          </p:cNvPicPr>
          <p:nvPr/>
        </p:nvPicPr>
        <p:blipFill rotWithShape="1">
          <a:blip r:embed="rId4"/>
          <a:srcRect t="8947" r="20367" b="52968"/>
          <a:stretch/>
        </p:blipFill>
        <p:spPr>
          <a:xfrm>
            <a:off x="6184142" y="5739852"/>
            <a:ext cx="4524063" cy="825673"/>
          </a:xfrm>
          <a:prstGeom prst="rect">
            <a:avLst/>
          </a:prstGeom>
        </p:spPr>
      </p:pic>
      <p:pic>
        <p:nvPicPr>
          <p:cNvPr id="5" name="Picture 4"/>
          <p:cNvPicPr>
            <a:picLocks noChangeAspect="1"/>
          </p:cNvPicPr>
          <p:nvPr/>
        </p:nvPicPr>
        <p:blipFill>
          <a:blip r:embed="rId5"/>
          <a:stretch>
            <a:fillRect/>
          </a:stretch>
        </p:blipFill>
        <p:spPr>
          <a:xfrm>
            <a:off x="6147883" y="5050965"/>
            <a:ext cx="5419725" cy="1114425"/>
          </a:xfrm>
          <a:prstGeom prst="rect">
            <a:avLst/>
          </a:prstGeom>
        </p:spPr>
      </p:pic>
      <p:sp>
        <p:nvSpPr>
          <p:cNvPr id="6" name="TextBox 5"/>
          <p:cNvSpPr txBox="1"/>
          <p:nvPr/>
        </p:nvSpPr>
        <p:spPr>
          <a:xfrm>
            <a:off x="10731031" y="6042305"/>
            <a:ext cx="112122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52525"/>
                </a:solidFill>
                <a:effectLst/>
                <a:uLnTx/>
                <a:uFillTx/>
                <a:latin typeface="Calibri"/>
                <a:ea typeface="+mn-ea"/>
                <a:cs typeface="+mn-cs"/>
              </a:rPr>
              <a:t>New record inserted R6</a:t>
            </a:r>
          </a:p>
        </p:txBody>
      </p:sp>
    </p:spTree>
    <p:extLst>
      <p:ext uri="{BB962C8B-B14F-4D97-AF65-F5344CB8AC3E}">
        <p14:creationId xmlns:p14="http://schemas.microsoft.com/office/powerpoint/2010/main" val="338896829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80">
                                          <p:stCondLst>
                                            <p:cond delay="0"/>
                                          </p:stCondLst>
                                        </p:cTn>
                                        <p:tgtEl>
                                          <p:spTgt spid="5"/>
                                        </p:tgtEl>
                                      </p:cBhvr>
                                    </p:animEffect>
                                    <p:anim calcmode="lin" valueType="num">
                                      <p:cBhvr>
                                        <p:cTn id="4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8" dur="26">
                                          <p:stCondLst>
                                            <p:cond delay="650"/>
                                          </p:stCondLst>
                                        </p:cTn>
                                        <p:tgtEl>
                                          <p:spTgt spid="5"/>
                                        </p:tgtEl>
                                      </p:cBhvr>
                                      <p:to x="100000" y="60000"/>
                                    </p:animScale>
                                    <p:animScale>
                                      <p:cBhvr>
                                        <p:cTn id="49" dur="166" decel="50000">
                                          <p:stCondLst>
                                            <p:cond delay="676"/>
                                          </p:stCondLst>
                                        </p:cTn>
                                        <p:tgtEl>
                                          <p:spTgt spid="5"/>
                                        </p:tgtEl>
                                      </p:cBhvr>
                                      <p:to x="100000" y="100000"/>
                                    </p:animScale>
                                    <p:animScale>
                                      <p:cBhvr>
                                        <p:cTn id="50" dur="26">
                                          <p:stCondLst>
                                            <p:cond delay="1312"/>
                                          </p:stCondLst>
                                        </p:cTn>
                                        <p:tgtEl>
                                          <p:spTgt spid="5"/>
                                        </p:tgtEl>
                                      </p:cBhvr>
                                      <p:to x="100000" y="80000"/>
                                    </p:animScale>
                                    <p:animScale>
                                      <p:cBhvr>
                                        <p:cTn id="51" dur="166" decel="50000">
                                          <p:stCondLst>
                                            <p:cond delay="1338"/>
                                          </p:stCondLst>
                                        </p:cTn>
                                        <p:tgtEl>
                                          <p:spTgt spid="5"/>
                                        </p:tgtEl>
                                      </p:cBhvr>
                                      <p:to x="100000" y="100000"/>
                                    </p:animScale>
                                    <p:animScale>
                                      <p:cBhvr>
                                        <p:cTn id="52" dur="26">
                                          <p:stCondLst>
                                            <p:cond delay="1642"/>
                                          </p:stCondLst>
                                        </p:cTn>
                                        <p:tgtEl>
                                          <p:spTgt spid="5"/>
                                        </p:tgtEl>
                                      </p:cBhvr>
                                      <p:to x="100000" y="90000"/>
                                    </p:animScale>
                                    <p:animScale>
                                      <p:cBhvr>
                                        <p:cTn id="53" dur="166" decel="50000">
                                          <p:stCondLst>
                                            <p:cond delay="1668"/>
                                          </p:stCondLst>
                                        </p:cTn>
                                        <p:tgtEl>
                                          <p:spTgt spid="5"/>
                                        </p:tgtEl>
                                      </p:cBhvr>
                                      <p:to x="100000" y="100000"/>
                                    </p:animScale>
                                    <p:animScale>
                                      <p:cBhvr>
                                        <p:cTn id="54" dur="26">
                                          <p:stCondLst>
                                            <p:cond delay="1808"/>
                                          </p:stCondLst>
                                        </p:cTn>
                                        <p:tgtEl>
                                          <p:spTgt spid="5"/>
                                        </p:tgtEl>
                                      </p:cBhvr>
                                      <p:to x="100000" y="95000"/>
                                    </p:animScale>
                                    <p:animScale>
                                      <p:cBhvr>
                                        <p:cTn id="55" dur="166" decel="50000">
                                          <p:stCondLst>
                                            <p:cond delay="1834"/>
                                          </p:stCondLst>
                                        </p:cTn>
                                        <p:tgtEl>
                                          <p:spTgt spid="5"/>
                                        </p:tgtEl>
                                      </p:cBhvr>
                                      <p:to x="100000" y="100000"/>
                                    </p:animScale>
                                  </p:childTnLst>
                                </p:cTn>
                              </p:par>
                              <p:par>
                                <p:cTn id="56" presetID="26" presetClass="entr" presetSubtype="0" fill="hold"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down)">
                                      <p:cBhvr>
                                        <p:cTn id="58" dur="580">
                                          <p:stCondLst>
                                            <p:cond delay="0"/>
                                          </p:stCondLst>
                                        </p:cTn>
                                        <p:tgtEl>
                                          <p:spTgt spid="4"/>
                                        </p:tgtEl>
                                      </p:cBhvr>
                                    </p:animEffect>
                                    <p:anim calcmode="lin" valueType="num">
                                      <p:cBhvr>
                                        <p:cTn id="59"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64" dur="26">
                                          <p:stCondLst>
                                            <p:cond delay="650"/>
                                          </p:stCondLst>
                                        </p:cTn>
                                        <p:tgtEl>
                                          <p:spTgt spid="4"/>
                                        </p:tgtEl>
                                      </p:cBhvr>
                                      <p:to x="100000" y="60000"/>
                                    </p:animScale>
                                    <p:animScale>
                                      <p:cBhvr>
                                        <p:cTn id="65" dur="166" decel="50000">
                                          <p:stCondLst>
                                            <p:cond delay="676"/>
                                          </p:stCondLst>
                                        </p:cTn>
                                        <p:tgtEl>
                                          <p:spTgt spid="4"/>
                                        </p:tgtEl>
                                      </p:cBhvr>
                                      <p:to x="100000" y="100000"/>
                                    </p:animScale>
                                    <p:animScale>
                                      <p:cBhvr>
                                        <p:cTn id="66" dur="26">
                                          <p:stCondLst>
                                            <p:cond delay="1312"/>
                                          </p:stCondLst>
                                        </p:cTn>
                                        <p:tgtEl>
                                          <p:spTgt spid="4"/>
                                        </p:tgtEl>
                                      </p:cBhvr>
                                      <p:to x="100000" y="80000"/>
                                    </p:animScale>
                                    <p:animScale>
                                      <p:cBhvr>
                                        <p:cTn id="67" dur="166" decel="50000">
                                          <p:stCondLst>
                                            <p:cond delay="1338"/>
                                          </p:stCondLst>
                                        </p:cTn>
                                        <p:tgtEl>
                                          <p:spTgt spid="4"/>
                                        </p:tgtEl>
                                      </p:cBhvr>
                                      <p:to x="100000" y="100000"/>
                                    </p:animScale>
                                    <p:animScale>
                                      <p:cBhvr>
                                        <p:cTn id="68" dur="26">
                                          <p:stCondLst>
                                            <p:cond delay="1642"/>
                                          </p:stCondLst>
                                        </p:cTn>
                                        <p:tgtEl>
                                          <p:spTgt spid="4"/>
                                        </p:tgtEl>
                                      </p:cBhvr>
                                      <p:to x="100000" y="90000"/>
                                    </p:animScale>
                                    <p:animScale>
                                      <p:cBhvr>
                                        <p:cTn id="69" dur="166" decel="50000">
                                          <p:stCondLst>
                                            <p:cond delay="1668"/>
                                          </p:stCondLst>
                                        </p:cTn>
                                        <p:tgtEl>
                                          <p:spTgt spid="4"/>
                                        </p:tgtEl>
                                      </p:cBhvr>
                                      <p:to x="100000" y="100000"/>
                                    </p:animScale>
                                    <p:animScale>
                                      <p:cBhvr>
                                        <p:cTn id="70" dur="26">
                                          <p:stCondLst>
                                            <p:cond delay="1808"/>
                                          </p:stCondLst>
                                        </p:cTn>
                                        <p:tgtEl>
                                          <p:spTgt spid="4"/>
                                        </p:tgtEl>
                                      </p:cBhvr>
                                      <p:to x="100000" y="95000"/>
                                    </p:animScale>
                                    <p:animScale>
                                      <p:cBhvr>
                                        <p:cTn id="71" dur="166" decel="50000">
                                          <p:stCondLst>
                                            <p:cond delay="1834"/>
                                          </p:stCondLst>
                                        </p:cTn>
                                        <p:tgtEl>
                                          <p:spTgt spid="4"/>
                                        </p:tgtEl>
                                      </p:cBhvr>
                                      <p:to x="100000" y="100000"/>
                                    </p:animScale>
                                  </p:childTnLst>
                                </p:cTn>
                              </p:par>
                              <p:par>
                                <p:cTn id="72" presetID="26"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80">
                                          <p:stCondLst>
                                            <p:cond delay="0"/>
                                          </p:stCondLst>
                                        </p:cTn>
                                        <p:tgtEl>
                                          <p:spTgt spid="6"/>
                                        </p:tgtEl>
                                      </p:cBhvr>
                                    </p:animEffect>
                                    <p:anim calcmode="lin" valueType="num">
                                      <p:cBhvr>
                                        <p:cTn id="7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80" dur="26">
                                          <p:stCondLst>
                                            <p:cond delay="650"/>
                                          </p:stCondLst>
                                        </p:cTn>
                                        <p:tgtEl>
                                          <p:spTgt spid="6"/>
                                        </p:tgtEl>
                                      </p:cBhvr>
                                      <p:to x="100000" y="60000"/>
                                    </p:animScale>
                                    <p:animScale>
                                      <p:cBhvr>
                                        <p:cTn id="81" dur="166" decel="50000">
                                          <p:stCondLst>
                                            <p:cond delay="676"/>
                                          </p:stCondLst>
                                        </p:cTn>
                                        <p:tgtEl>
                                          <p:spTgt spid="6"/>
                                        </p:tgtEl>
                                      </p:cBhvr>
                                      <p:to x="100000" y="100000"/>
                                    </p:animScale>
                                    <p:animScale>
                                      <p:cBhvr>
                                        <p:cTn id="82" dur="26">
                                          <p:stCondLst>
                                            <p:cond delay="1312"/>
                                          </p:stCondLst>
                                        </p:cTn>
                                        <p:tgtEl>
                                          <p:spTgt spid="6"/>
                                        </p:tgtEl>
                                      </p:cBhvr>
                                      <p:to x="100000" y="80000"/>
                                    </p:animScale>
                                    <p:animScale>
                                      <p:cBhvr>
                                        <p:cTn id="83" dur="166" decel="50000">
                                          <p:stCondLst>
                                            <p:cond delay="1338"/>
                                          </p:stCondLst>
                                        </p:cTn>
                                        <p:tgtEl>
                                          <p:spTgt spid="6"/>
                                        </p:tgtEl>
                                      </p:cBhvr>
                                      <p:to x="100000" y="100000"/>
                                    </p:animScale>
                                    <p:animScale>
                                      <p:cBhvr>
                                        <p:cTn id="84" dur="26">
                                          <p:stCondLst>
                                            <p:cond delay="1642"/>
                                          </p:stCondLst>
                                        </p:cTn>
                                        <p:tgtEl>
                                          <p:spTgt spid="6"/>
                                        </p:tgtEl>
                                      </p:cBhvr>
                                      <p:to x="100000" y="90000"/>
                                    </p:animScale>
                                    <p:animScale>
                                      <p:cBhvr>
                                        <p:cTn id="85" dur="166" decel="50000">
                                          <p:stCondLst>
                                            <p:cond delay="1668"/>
                                          </p:stCondLst>
                                        </p:cTn>
                                        <p:tgtEl>
                                          <p:spTgt spid="6"/>
                                        </p:tgtEl>
                                      </p:cBhvr>
                                      <p:to x="100000" y="100000"/>
                                    </p:animScale>
                                    <p:animScale>
                                      <p:cBhvr>
                                        <p:cTn id="86" dur="26">
                                          <p:stCondLst>
                                            <p:cond delay="1808"/>
                                          </p:stCondLst>
                                        </p:cTn>
                                        <p:tgtEl>
                                          <p:spTgt spid="6"/>
                                        </p:tgtEl>
                                      </p:cBhvr>
                                      <p:to x="100000" y="95000"/>
                                    </p:animScale>
                                    <p:animScale>
                                      <p:cBhvr>
                                        <p:cTn id="87"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D65F7FA2-66C5-C8A0-2645-1D90F1B1B11D}"/>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9938" name="Rectangle 3">
            <a:extLst>
              <a:ext uri="{FF2B5EF4-FFF2-40B4-BE49-F238E27FC236}">
                <a16:creationId xmlns:a16="http://schemas.microsoft.com/office/drawing/2014/main" id="{BB5D267E-B2A8-F551-BBD2-6E920F6A4308}"/>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9939" name="Rectangle 4">
            <a:extLst>
              <a:ext uri="{FF2B5EF4-FFF2-40B4-BE49-F238E27FC236}">
                <a16:creationId xmlns:a16="http://schemas.microsoft.com/office/drawing/2014/main" id="{EEF0CD84-E8B2-AB08-6031-F011D9BEF678}"/>
              </a:ext>
            </a:extLst>
          </p:cNvPr>
          <p:cNvSpPr>
            <a:spLocks noGrp="1" noChangeArrowheads="1"/>
          </p:cNvSpPr>
          <p:nvPr>
            <p:ph type="title"/>
          </p:nvPr>
        </p:nvSpPr>
        <p:spPr/>
        <p:txBody>
          <a:bodyPr vert="horz" lIns="92075" tIns="46038" rIns="92075" bIns="46038" rtlCol="0" anchor="ctr">
            <a:normAutofit/>
          </a:bodyPr>
          <a:lstStyle/>
          <a:p>
            <a:r>
              <a:rPr lang="en-US" altLang="en-US" dirty="0"/>
              <a:t>Heap File Implemented as a 2 Lists </a:t>
            </a:r>
          </a:p>
        </p:txBody>
      </p:sp>
      <p:sp>
        <p:nvSpPr>
          <p:cNvPr id="39940" name="Rectangle 5">
            <a:extLst>
              <a:ext uri="{FF2B5EF4-FFF2-40B4-BE49-F238E27FC236}">
                <a16:creationId xmlns:a16="http://schemas.microsoft.com/office/drawing/2014/main" id="{8B2D24E5-DD10-F1D4-07EC-F256EAF306C4}"/>
              </a:ext>
            </a:extLst>
          </p:cNvPr>
          <p:cNvSpPr>
            <a:spLocks noGrp="1" noChangeArrowheads="1"/>
          </p:cNvSpPr>
          <p:nvPr>
            <p:ph type="body" idx="1"/>
          </p:nvPr>
        </p:nvSpPr>
        <p:spPr>
          <a:xfrm>
            <a:off x="2286000" y="4564762"/>
            <a:ext cx="7696200" cy="1893189"/>
          </a:xfrm>
        </p:spPr>
        <p:txBody>
          <a:bodyPr vert="horz" lIns="92075" tIns="46038" rIns="92075" bIns="46038" rtlCol="0">
            <a:normAutofit fontScale="92500" lnSpcReduction="10000"/>
          </a:bodyPr>
          <a:lstStyle/>
          <a:p>
            <a:pPr>
              <a:lnSpc>
                <a:spcPct val="90000"/>
              </a:lnSpc>
            </a:pPr>
            <a:r>
              <a:rPr lang="en-US" altLang="en-US" sz="2000" dirty="0"/>
              <a:t>The header page is pointing to 2 lists</a:t>
            </a:r>
          </a:p>
          <a:p>
            <a:pPr lvl="1">
              <a:lnSpc>
                <a:spcPct val="90000"/>
              </a:lnSpc>
            </a:pPr>
            <a:r>
              <a:rPr lang="en-US" altLang="en-US" sz="1600" dirty="0"/>
              <a:t>to full pages (the gray squares): these are used if we seek to read data</a:t>
            </a:r>
          </a:p>
          <a:p>
            <a:pPr lvl="1">
              <a:lnSpc>
                <a:spcPct val="90000"/>
              </a:lnSpc>
            </a:pPr>
            <a:r>
              <a:rPr lang="en-US" altLang="en-US" sz="1600" dirty="0"/>
              <a:t>free space pages (the white squares): these are used if we seek to insert data</a:t>
            </a:r>
          </a:p>
          <a:p>
            <a:pPr lvl="1">
              <a:lnSpc>
                <a:spcPct val="90000"/>
              </a:lnSpc>
            </a:pPr>
            <a:r>
              <a:rPr lang="en-US" altLang="en-US" sz="1600" dirty="0"/>
              <a:t>The pointers let us walk this linked list of data pages. The pointer indicates the disk-block id of the next/previous page </a:t>
            </a:r>
          </a:p>
          <a:p>
            <a:pPr>
              <a:lnSpc>
                <a:spcPct val="90000"/>
              </a:lnSpc>
            </a:pPr>
            <a:r>
              <a:rPr lang="en-US" altLang="en-US" sz="2000" dirty="0"/>
              <a:t>Header page ID and Heap file name stored in the </a:t>
            </a:r>
            <a:r>
              <a:rPr lang="en-US" altLang="en-US" sz="2100" dirty="0"/>
              <a:t>Database </a:t>
            </a:r>
            <a:r>
              <a:rPr lang="ja-JP" altLang="en-US" sz="2100" dirty="0"/>
              <a:t>“</a:t>
            </a:r>
            <a:r>
              <a:rPr lang="en-US" altLang="ja-JP" sz="2100" dirty="0"/>
              <a:t>catalog</a:t>
            </a:r>
            <a:r>
              <a:rPr lang="ja-JP" altLang="en-US" sz="2100" dirty="0"/>
              <a:t>”</a:t>
            </a:r>
            <a:endParaRPr lang="en-US" altLang="ja-JP" sz="2100" dirty="0"/>
          </a:p>
          <a:p>
            <a:pPr>
              <a:lnSpc>
                <a:spcPct val="90000"/>
              </a:lnSpc>
            </a:pPr>
            <a:r>
              <a:rPr lang="en-US" altLang="en-US" sz="2000" dirty="0"/>
              <a:t>Each page contains 2 “pointers</a:t>
            </a:r>
            <a:r>
              <a:rPr lang="en-US" altLang="ja-JP" sz="2000" dirty="0"/>
              <a:t>” plus data.</a:t>
            </a:r>
            <a:endParaRPr lang="en-US" altLang="en-US" sz="2000" dirty="0"/>
          </a:p>
        </p:txBody>
      </p:sp>
      <p:grpSp>
        <p:nvGrpSpPr>
          <p:cNvPr id="2" name="Group 1">
            <a:extLst>
              <a:ext uri="{FF2B5EF4-FFF2-40B4-BE49-F238E27FC236}">
                <a16:creationId xmlns:a16="http://schemas.microsoft.com/office/drawing/2014/main" id="{8BED3C52-2201-7949-8843-BFB8C0E75F21}"/>
              </a:ext>
            </a:extLst>
          </p:cNvPr>
          <p:cNvGrpSpPr/>
          <p:nvPr/>
        </p:nvGrpSpPr>
        <p:grpSpPr>
          <a:xfrm>
            <a:off x="2480945" y="1820864"/>
            <a:ext cx="7230109" cy="2522536"/>
            <a:chOff x="2368550" y="1830388"/>
            <a:chExt cx="7604759" cy="2740025"/>
          </a:xfrm>
        </p:grpSpPr>
        <p:sp>
          <p:nvSpPr>
            <p:cNvPr id="39941" name="Rectangle 6">
              <a:extLst>
                <a:ext uri="{FF2B5EF4-FFF2-40B4-BE49-F238E27FC236}">
                  <a16:creationId xmlns:a16="http://schemas.microsoft.com/office/drawing/2014/main" id="{7F8AE87D-E603-36B6-D39B-F0BF3D3BC505}"/>
                </a:ext>
              </a:extLst>
            </p:cNvPr>
            <p:cNvSpPr>
              <a:spLocks noChangeArrowheads="1"/>
            </p:cNvSpPr>
            <p:nvPr/>
          </p:nvSpPr>
          <p:spPr bwMode="auto">
            <a:xfrm>
              <a:off x="3740150" y="2063750"/>
              <a:ext cx="1206500" cy="825500"/>
            </a:xfrm>
            <a:prstGeom prst="rect">
              <a:avLst/>
            </a:prstGeom>
            <a:solidFill>
              <a:schemeClr val="bg2"/>
            </a:solidFill>
            <a:ln w="12700">
              <a:solidFill>
                <a:schemeClr val="tx2"/>
              </a:solidFill>
              <a:miter lim="800000"/>
              <a:headEnd/>
              <a:tailEnd/>
            </a:ln>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9942" name="Rectangle 7">
              <a:extLst>
                <a:ext uri="{FF2B5EF4-FFF2-40B4-BE49-F238E27FC236}">
                  <a16:creationId xmlns:a16="http://schemas.microsoft.com/office/drawing/2014/main" id="{E0B215A3-9054-8535-5052-FBB87FA127A6}"/>
                </a:ext>
              </a:extLst>
            </p:cNvPr>
            <p:cNvSpPr>
              <a:spLocks noChangeArrowheads="1"/>
            </p:cNvSpPr>
            <p:nvPr/>
          </p:nvSpPr>
          <p:spPr bwMode="auto">
            <a:xfrm>
              <a:off x="5187950" y="2063750"/>
              <a:ext cx="1206500" cy="825500"/>
            </a:xfrm>
            <a:prstGeom prst="rect">
              <a:avLst/>
            </a:prstGeom>
            <a:solidFill>
              <a:schemeClr val="bg2"/>
            </a:solidFill>
            <a:ln w="12700">
              <a:solidFill>
                <a:schemeClr val="tx2"/>
              </a:solidFill>
              <a:miter lim="800000"/>
              <a:headEnd/>
              <a:tailEnd/>
            </a:ln>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9943" name="Rectangle 8">
              <a:extLst>
                <a:ext uri="{FF2B5EF4-FFF2-40B4-BE49-F238E27FC236}">
                  <a16:creationId xmlns:a16="http://schemas.microsoft.com/office/drawing/2014/main" id="{B47E2B0A-4F3B-954D-0B5E-F008CC958945}"/>
                </a:ext>
              </a:extLst>
            </p:cNvPr>
            <p:cNvSpPr>
              <a:spLocks noChangeArrowheads="1"/>
            </p:cNvSpPr>
            <p:nvPr/>
          </p:nvSpPr>
          <p:spPr bwMode="auto">
            <a:xfrm>
              <a:off x="7092950" y="2063750"/>
              <a:ext cx="1206500" cy="825500"/>
            </a:xfrm>
            <a:prstGeom prst="rect">
              <a:avLst/>
            </a:prstGeom>
            <a:solidFill>
              <a:schemeClr val="bg2"/>
            </a:solidFill>
            <a:ln w="12700">
              <a:solidFill>
                <a:schemeClr val="tx2"/>
              </a:solidFill>
              <a:miter lim="800000"/>
              <a:headEnd/>
              <a:tailEnd/>
            </a:ln>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9944" name="Rectangle 9">
              <a:extLst>
                <a:ext uri="{FF2B5EF4-FFF2-40B4-BE49-F238E27FC236}">
                  <a16:creationId xmlns:a16="http://schemas.microsoft.com/office/drawing/2014/main" id="{BC0C42AA-4129-5255-9516-239CDBBFB0AC}"/>
                </a:ext>
              </a:extLst>
            </p:cNvPr>
            <p:cNvSpPr>
              <a:spLocks noChangeArrowheads="1"/>
            </p:cNvSpPr>
            <p:nvPr/>
          </p:nvSpPr>
          <p:spPr bwMode="auto">
            <a:xfrm>
              <a:off x="3740150" y="3511550"/>
              <a:ext cx="1206500" cy="8255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9945" name="Rectangle 10">
              <a:extLst>
                <a:ext uri="{FF2B5EF4-FFF2-40B4-BE49-F238E27FC236}">
                  <a16:creationId xmlns:a16="http://schemas.microsoft.com/office/drawing/2014/main" id="{8F2A6DAC-876D-805F-DBBF-AC50E8621D8C}"/>
                </a:ext>
              </a:extLst>
            </p:cNvPr>
            <p:cNvSpPr>
              <a:spLocks noChangeArrowheads="1"/>
            </p:cNvSpPr>
            <p:nvPr/>
          </p:nvSpPr>
          <p:spPr bwMode="auto">
            <a:xfrm>
              <a:off x="5187950" y="3511550"/>
              <a:ext cx="1206500" cy="8255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9946" name="Rectangle 11">
              <a:extLst>
                <a:ext uri="{FF2B5EF4-FFF2-40B4-BE49-F238E27FC236}">
                  <a16:creationId xmlns:a16="http://schemas.microsoft.com/office/drawing/2014/main" id="{9D9F4A3C-AD95-8D3D-D2E0-B63E276C8ECD}"/>
                </a:ext>
              </a:extLst>
            </p:cNvPr>
            <p:cNvSpPr>
              <a:spLocks noChangeArrowheads="1"/>
            </p:cNvSpPr>
            <p:nvPr/>
          </p:nvSpPr>
          <p:spPr bwMode="auto">
            <a:xfrm>
              <a:off x="7092950" y="3511550"/>
              <a:ext cx="1206500" cy="8255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9947" name="Rectangle 12">
              <a:extLst>
                <a:ext uri="{FF2B5EF4-FFF2-40B4-BE49-F238E27FC236}">
                  <a16:creationId xmlns:a16="http://schemas.microsoft.com/office/drawing/2014/main" id="{052BBF00-E4C0-CBDE-2AA5-D1536EEC1E96}"/>
                </a:ext>
              </a:extLst>
            </p:cNvPr>
            <p:cNvSpPr>
              <a:spLocks noChangeArrowheads="1"/>
            </p:cNvSpPr>
            <p:nvPr/>
          </p:nvSpPr>
          <p:spPr bwMode="auto">
            <a:xfrm>
              <a:off x="2368550" y="2825750"/>
              <a:ext cx="1206500" cy="825500"/>
            </a:xfrm>
            <a:prstGeom prst="rect">
              <a:avLst/>
            </a:prstGeom>
            <a:solidFill>
              <a:schemeClr val="folHlink"/>
            </a:solidFill>
            <a:ln w="12700">
              <a:solidFill>
                <a:schemeClr val="tx2"/>
              </a:solidFill>
              <a:miter lim="800000"/>
              <a:headEnd/>
              <a:tailEnd/>
            </a:ln>
          </p:spPr>
          <p:txBody>
            <a:bodyPr wrap="none" anchor="ct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Osaka" pitchFamily="-65" charset="-128"/>
                <a:cs typeface="+mn-cs"/>
              </a:endParaRPr>
            </a:p>
          </p:txBody>
        </p:sp>
        <p:sp>
          <p:nvSpPr>
            <p:cNvPr id="39948" name="Rectangle 13">
              <a:extLst>
                <a:ext uri="{FF2B5EF4-FFF2-40B4-BE49-F238E27FC236}">
                  <a16:creationId xmlns:a16="http://schemas.microsoft.com/office/drawing/2014/main" id="{C12A38DD-1988-9C51-3452-2F95437EF3F7}"/>
                </a:ext>
              </a:extLst>
            </p:cNvPr>
            <p:cNvSpPr>
              <a:spLocks noChangeArrowheads="1"/>
            </p:cNvSpPr>
            <p:nvPr/>
          </p:nvSpPr>
          <p:spPr bwMode="auto">
            <a:xfrm>
              <a:off x="2497138" y="2873375"/>
              <a:ext cx="9382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Osaka" pitchFamily="-65" charset="-128"/>
                  <a:cs typeface="+mn-cs"/>
                </a:rPr>
                <a:t>Header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Osaka" pitchFamily="-65" charset="-128"/>
                  <a:cs typeface="+mn-cs"/>
                </a:rPr>
                <a:t>Page</a:t>
              </a:r>
            </a:p>
          </p:txBody>
        </p:sp>
        <p:sp>
          <p:nvSpPr>
            <p:cNvPr id="39949" name="Rectangle 14">
              <a:extLst>
                <a:ext uri="{FF2B5EF4-FFF2-40B4-BE49-F238E27FC236}">
                  <a16:creationId xmlns:a16="http://schemas.microsoft.com/office/drawing/2014/main" id="{5FA9D429-2EA1-5F97-DFDD-CF4AA570C9AD}"/>
                </a:ext>
              </a:extLst>
            </p:cNvPr>
            <p:cNvSpPr>
              <a:spLocks noChangeArrowheads="1"/>
            </p:cNvSpPr>
            <p:nvPr/>
          </p:nvSpPr>
          <p:spPr bwMode="auto">
            <a:xfrm>
              <a:off x="4021139" y="2187576"/>
              <a:ext cx="724557"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Page</a:t>
              </a:r>
            </a:p>
          </p:txBody>
        </p:sp>
        <p:sp>
          <p:nvSpPr>
            <p:cNvPr id="39950" name="Rectangle 15">
              <a:extLst>
                <a:ext uri="{FF2B5EF4-FFF2-40B4-BE49-F238E27FC236}">
                  <a16:creationId xmlns:a16="http://schemas.microsoft.com/office/drawing/2014/main" id="{EE30F806-ECEA-BDE4-39C5-2C2C09A0C4A7}"/>
                </a:ext>
              </a:extLst>
            </p:cNvPr>
            <p:cNvSpPr>
              <a:spLocks noChangeArrowheads="1"/>
            </p:cNvSpPr>
            <p:nvPr/>
          </p:nvSpPr>
          <p:spPr bwMode="auto">
            <a:xfrm>
              <a:off x="5468939" y="2187576"/>
              <a:ext cx="724557"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Page</a:t>
              </a:r>
            </a:p>
          </p:txBody>
        </p:sp>
        <p:sp>
          <p:nvSpPr>
            <p:cNvPr id="39951" name="Rectangle 16">
              <a:extLst>
                <a:ext uri="{FF2B5EF4-FFF2-40B4-BE49-F238E27FC236}">
                  <a16:creationId xmlns:a16="http://schemas.microsoft.com/office/drawing/2014/main" id="{08943DEF-22D6-04C0-88BE-F4D25DA3662A}"/>
                </a:ext>
              </a:extLst>
            </p:cNvPr>
            <p:cNvSpPr>
              <a:spLocks noChangeArrowheads="1"/>
            </p:cNvSpPr>
            <p:nvPr/>
          </p:nvSpPr>
          <p:spPr bwMode="auto">
            <a:xfrm>
              <a:off x="7297739" y="2185989"/>
              <a:ext cx="724557"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Page</a:t>
              </a:r>
            </a:p>
          </p:txBody>
        </p:sp>
        <p:sp>
          <p:nvSpPr>
            <p:cNvPr id="39952" name="Rectangle 17">
              <a:extLst>
                <a:ext uri="{FF2B5EF4-FFF2-40B4-BE49-F238E27FC236}">
                  <a16:creationId xmlns:a16="http://schemas.microsoft.com/office/drawing/2014/main" id="{AE043317-EBBA-7E8E-3A82-EDA9862F1FFE}"/>
                </a:ext>
              </a:extLst>
            </p:cNvPr>
            <p:cNvSpPr>
              <a:spLocks noChangeArrowheads="1"/>
            </p:cNvSpPr>
            <p:nvPr/>
          </p:nvSpPr>
          <p:spPr bwMode="auto">
            <a:xfrm>
              <a:off x="3946526" y="3559176"/>
              <a:ext cx="724557"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Page</a:t>
              </a:r>
            </a:p>
          </p:txBody>
        </p:sp>
        <p:sp>
          <p:nvSpPr>
            <p:cNvPr id="39953" name="Rectangle 18">
              <a:extLst>
                <a:ext uri="{FF2B5EF4-FFF2-40B4-BE49-F238E27FC236}">
                  <a16:creationId xmlns:a16="http://schemas.microsoft.com/office/drawing/2014/main" id="{5A34260A-2C40-346C-BB8A-92F470DDEF20}"/>
                </a:ext>
              </a:extLst>
            </p:cNvPr>
            <p:cNvSpPr>
              <a:spLocks noChangeArrowheads="1"/>
            </p:cNvSpPr>
            <p:nvPr/>
          </p:nvSpPr>
          <p:spPr bwMode="auto">
            <a:xfrm>
              <a:off x="5394326" y="3559176"/>
              <a:ext cx="724557"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Page</a:t>
              </a:r>
            </a:p>
          </p:txBody>
        </p:sp>
        <p:sp>
          <p:nvSpPr>
            <p:cNvPr id="39954" name="Rectangle 19">
              <a:extLst>
                <a:ext uri="{FF2B5EF4-FFF2-40B4-BE49-F238E27FC236}">
                  <a16:creationId xmlns:a16="http://schemas.microsoft.com/office/drawing/2014/main" id="{283AD1A0-7BD9-16CF-58B2-0FE5F5410D15}"/>
                </a:ext>
              </a:extLst>
            </p:cNvPr>
            <p:cNvSpPr>
              <a:spLocks noChangeArrowheads="1"/>
            </p:cNvSpPr>
            <p:nvPr/>
          </p:nvSpPr>
          <p:spPr bwMode="auto">
            <a:xfrm>
              <a:off x="7375526" y="3557589"/>
              <a:ext cx="724557"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Page</a:t>
              </a:r>
            </a:p>
          </p:txBody>
        </p:sp>
        <p:sp>
          <p:nvSpPr>
            <p:cNvPr id="39955" name="Arc 20">
              <a:extLst>
                <a:ext uri="{FF2B5EF4-FFF2-40B4-BE49-F238E27FC236}">
                  <a16:creationId xmlns:a16="http://schemas.microsoft.com/office/drawing/2014/main" id="{F830C1AC-94D4-FD73-A0D5-5F48BA9A96FF}"/>
                </a:ext>
              </a:extLst>
            </p:cNvPr>
            <p:cNvSpPr>
              <a:spLocks/>
            </p:cNvSpPr>
            <p:nvPr/>
          </p:nvSpPr>
          <p:spPr bwMode="auto">
            <a:xfrm>
              <a:off x="3125788" y="2439988"/>
              <a:ext cx="609600" cy="381000"/>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2"/>
                    <a:pt x="9636" y="30"/>
                    <a:pt x="21544" y="0"/>
                  </a:cubicBezTo>
                </a:path>
                <a:path w="21600" h="21600" stroke="0" extrusionOk="0">
                  <a:moveTo>
                    <a:pt x="0" y="21600"/>
                  </a:moveTo>
                  <a:cubicBezTo>
                    <a:pt x="0" y="9692"/>
                    <a:pt x="9636" y="30"/>
                    <a:pt x="21544" y="0"/>
                  </a:cubicBezTo>
                  <a:lnTo>
                    <a:pt x="21600" y="21600"/>
                  </a:lnTo>
                  <a:lnTo>
                    <a:pt x="0" y="21600"/>
                  </a:lnTo>
                  <a:close/>
                </a:path>
              </a:pathLst>
            </a:custGeom>
            <a:noFill/>
            <a:ln w="12700" cap="rnd">
              <a:solidFill>
                <a:srgbClr val="CF0E3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56" name="Arc 21">
              <a:extLst>
                <a:ext uri="{FF2B5EF4-FFF2-40B4-BE49-F238E27FC236}">
                  <a16:creationId xmlns:a16="http://schemas.microsoft.com/office/drawing/2014/main" id="{CDD25970-E12C-CA55-4660-AE3360BD1E6F}"/>
                </a:ext>
              </a:extLst>
            </p:cNvPr>
            <p:cNvSpPr>
              <a:spLocks/>
            </p:cNvSpPr>
            <p:nvPr/>
          </p:nvSpPr>
          <p:spPr bwMode="auto">
            <a:xfrm rot="7560000">
              <a:off x="3656807" y="2818607"/>
              <a:ext cx="609600" cy="38258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894" y="0"/>
                    <a:pt x="21550" y="9615"/>
                    <a:pt x="21599" y="21510"/>
                  </a:cubicBezTo>
                </a:path>
                <a:path w="21600" h="21600" stroke="0" extrusionOk="0">
                  <a:moveTo>
                    <a:pt x="-1" y="0"/>
                  </a:moveTo>
                  <a:cubicBezTo>
                    <a:pt x="11894" y="0"/>
                    <a:pt x="21550" y="9615"/>
                    <a:pt x="21599" y="21510"/>
                  </a:cubicBezTo>
                  <a:lnTo>
                    <a:pt x="0" y="21600"/>
                  </a:lnTo>
                  <a:lnTo>
                    <a:pt x="-1" y="0"/>
                  </a:lnTo>
                  <a:close/>
                </a:path>
              </a:pathLst>
            </a:custGeom>
            <a:noFill/>
            <a:ln w="12700" cap="rnd">
              <a:solidFill>
                <a:schemeClr val="accent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57" name="Arc 22">
              <a:extLst>
                <a:ext uri="{FF2B5EF4-FFF2-40B4-BE49-F238E27FC236}">
                  <a16:creationId xmlns:a16="http://schemas.microsoft.com/office/drawing/2014/main" id="{0333197A-316E-BF7F-6CC0-0DF0257AD007}"/>
                </a:ext>
              </a:extLst>
            </p:cNvPr>
            <p:cNvSpPr>
              <a:spLocks/>
            </p:cNvSpPr>
            <p:nvPr/>
          </p:nvSpPr>
          <p:spPr bwMode="auto">
            <a:xfrm>
              <a:off x="4649788" y="1830388"/>
              <a:ext cx="838200" cy="227012"/>
            </a:xfrm>
            <a:custGeom>
              <a:avLst/>
              <a:gdLst>
                <a:gd name="T0" fmla="*/ 0 w 43199"/>
                <a:gd name="T1" fmla="*/ 2147483647 h 24143"/>
                <a:gd name="T2" fmla="*/ 2147483647 w 43199"/>
                <a:gd name="T3" fmla="*/ 2147483647 h 24143"/>
                <a:gd name="T4" fmla="*/ 2147483647 w 43199"/>
                <a:gd name="T5" fmla="*/ 2147483647 h 24143"/>
                <a:gd name="T6" fmla="*/ 0 60000 65536"/>
                <a:gd name="T7" fmla="*/ 0 60000 65536"/>
                <a:gd name="T8" fmla="*/ 0 60000 65536"/>
                <a:gd name="T9" fmla="*/ 0 w 43199"/>
                <a:gd name="T10" fmla="*/ 0 h 24143"/>
                <a:gd name="T11" fmla="*/ 43199 w 43199"/>
                <a:gd name="T12" fmla="*/ 24143 h 24143"/>
              </a:gdLst>
              <a:ahLst/>
              <a:cxnLst>
                <a:cxn ang="T6">
                  <a:pos x="T0" y="T1"/>
                </a:cxn>
                <a:cxn ang="T7">
                  <a:pos x="T2" y="T3"/>
                </a:cxn>
                <a:cxn ang="T8">
                  <a:pos x="T4" y="T5"/>
                </a:cxn>
              </a:cxnLst>
              <a:rect l="T9" t="T10" r="T11" b="T12"/>
              <a:pathLst>
                <a:path w="43199" h="24143" fill="none" extrusionOk="0">
                  <a:moveTo>
                    <a:pt x="-1" y="21430"/>
                  </a:moveTo>
                  <a:cubicBezTo>
                    <a:pt x="92" y="9567"/>
                    <a:pt x="9735" y="-1"/>
                    <a:pt x="21599" y="0"/>
                  </a:cubicBezTo>
                  <a:cubicBezTo>
                    <a:pt x="33528" y="0"/>
                    <a:pt x="43199" y="9670"/>
                    <a:pt x="43199" y="21600"/>
                  </a:cubicBezTo>
                  <a:cubicBezTo>
                    <a:pt x="43199" y="22449"/>
                    <a:pt x="43148" y="23299"/>
                    <a:pt x="43048" y="24142"/>
                  </a:cubicBezTo>
                </a:path>
                <a:path w="43199" h="24143" stroke="0" extrusionOk="0">
                  <a:moveTo>
                    <a:pt x="-1" y="21430"/>
                  </a:moveTo>
                  <a:cubicBezTo>
                    <a:pt x="92" y="9567"/>
                    <a:pt x="9735" y="-1"/>
                    <a:pt x="21599" y="0"/>
                  </a:cubicBezTo>
                  <a:cubicBezTo>
                    <a:pt x="33528" y="0"/>
                    <a:pt x="43199" y="9670"/>
                    <a:pt x="43199" y="21600"/>
                  </a:cubicBezTo>
                  <a:cubicBezTo>
                    <a:pt x="43199" y="22449"/>
                    <a:pt x="43148" y="23299"/>
                    <a:pt x="43048" y="24142"/>
                  </a:cubicBezTo>
                  <a:lnTo>
                    <a:pt x="21599" y="21600"/>
                  </a:lnTo>
                  <a:lnTo>
                    <a:pt x="-1" y="21430"/>
                  </a:lnTo>
                  <a:close/>
                </a:path>
              </a:pathLst>
            </a:custGeom>
            <a:noFill/>
            <a:ln w="12700" cap="rnd">
              <a:solidFill>
                <a:srgbClr val="CF0E3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58" name="Arc 23">
              <a:extLst>
                <a:ext uri="{FF2B5EF4-FFF2-40B4-BE49-F238E27FC236}">
                  <a16:creationId xmlns:a16="http://schemas.microsoft.com/office/drawing/2014/main" id="{EB2D150C-C65C-C909-F3C8-9F280B68068E}"/>
                </a:ext>
              </a:extLst>
            </p:cNvPr>
            <p:cNvSpPr>
              <a:spLocks/>
            </p:cNvSpPr>
            <p:nvPr/>
          </p:nvSpPr>
          <p:spPr bwMode="auto">
            <a:xfrm>
              <a:off x="4725988" y="2894013"/>
              <a:ext cx="838200" cy="228600"/>
            </a:xfrm>
            <a:custGeom>
              <a:avLst/>
              <a:gdLst>
                <a:gd name="T0" fmla="*/ 2147483647 w 43200"/>
                <a:gd name="T1" fmla="*/ 2147483647 h 24465"/>
                <a:gd name="T2" fmla="*/ 2147483647 w 43200"/>
                <a:gd name="T3" fmla="*/ 0 h 24465"/>
                <a:gd name="T4" fmla="*/ 2147483647 w 43200"/>
                <a:gd name="T5" fmla="*/ 2147483647 h 24465"/>
                <a:gd name="T6" fmla="*/ 0 60000 65536"/>
                <a:gd name="T7" fmla="*/ 0 60000 65536"/>
                <a:gd name="T8" fmla="*/ 0 60000 65536"/>
                <a:gd name="T9" fmla="*/ 0 w 43200"/>
                <a:gd name="T10" fmla="*/ 0 h 24465"/>
                <a:gd name="T11" fmla="*/ 43200 w 43200"/>
                <a:gd name="T12" fmla="*/ 24465 h 24465"/>
              </a:gdLst>
              <a:ahLst/>
              <a:cxnLst>
                <a:cxn ang="T6">
                  <a:pos x="T0" y="T1"/>
                </a:cxn>
                <a:cxn ang="T7">
                  <a:pos x="T2" y="T3"/>
                </a:cxn>
                <a:cxn ang="T8">
                  <a:pos x="T4" y="T5"/>
                </a:cxn>
              </a:cxnLst>
              <a:rect l="T9" t="T10" r="T11" b="T12"/>
              <a:pathLst>
                <a:path w="43200" h="24465" fill="none"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path>
                <a:path w="43200" h="24465" stroke="0"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lnTo>
                    <a:pt x="21600" y="2865"/>
                  </a:lnTo>
                  <a:lnTo>
                    <a:pt x="43199" y="2695"/>
                  </a:lnTo>
                  <a:close/>
                </a:path>
              </a:pathLst>
            </a:custGeom>
            <a:noFill/>
            <a:ln w="12700" cap="rnd">
              <a:solidFill>
                <a:schemeClr val="accent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59" name="Arc 24">
              <a:extLst>
                <a:ext uri="{FF2B5EF4-FFF2-40B4-BE49-F238E27FC236}">
                  <a16:creationId xmlns:a16="http://schemas.microsoft.com/office/drawing/2014/main" id="{8B0DDAB1-AE46-9587-5147-2379C314FDD2}"/>
                </a:ext>
              </a:extLst>
            </p:cNvPr>
            <p:cNvSpPr>
              <a:spLocks/>
            </p:cNvSpPr>
            <p:nvPr/>
          </p:nvSpPr>
          <p:spPr bwMode="auto">
            <a:xfrm>
              <a:off x="5792788" y="1830388"/>
              <a:ext cx="838200" cy="227012"/>
            </a:xfrm>
            <a:custGeom>
              <a:avLst/>
              <a:gdLst>
                <a:gd name="T0" fmla="*/ 0 w 43199"/>
                <a:gd name="T1" fmla="*/ 2147483647 h 24143"/>
                <a:gd name="T2" fmla="*/ 2147483647 w 43199"/>
                <a:gd name="T3" fmla="*/ 2147483647 h 24143"/>
                <a:gd name="T4" fmla="*/ 2147483647 w 43199"/>
                <a:gd name="T5" fmla="*/ 2147483647 h 24143"/>
                <a:gd name="T6" fmla="*/ 0 60000 65536"/>
                <a:gd name="T7" fmla="*/ 0 60000 65536"/>
                <a:gd name="T8" fmla="*/ 0 60000 65536"/>
                <a:gd name="T9" fmla="*/ 0 w 43199"/>
                <a:gd name="T10" fmla="*/ 0 h 24143"/>
                <a:gd name="T11" fmla="*/ 43199 w 43199"/>
                <a:gd name="T12" fmla="*/ 24143 h 24143"/>
              </a:gdLst>
              <a:ahLst/>
              <a:cxnLst>
                <a:cxn ang="T6">
                  <a:pos x="T0" y="T1"/>
                </a:cxn>
                <a:cxn ang="T7">
                  <a:pos x="T2" y="T3"/>
                </a:cxn>
                <a:cxn ang="T8">
                  <a:pos x="T4" y="T5"/>
                </a:cxn>
              </a:cxnLst>
              <a:rect l="T9" t="T10" r="T11" b="T12"/>
              <a:pathLst>
                <a:path w="43199" h="24143" fill="none" extrusionOk="0">
                  <a:moveTo>
                    <a:pt x="-1" y="21430"/>
                  </a:moveTo>
                  <a:cubicBezTo>
                    <a:pt x="92" y="9567"/>
                    <a:pt x="9735" y="-1"/>
                    <a:pt x="21599" y="0"/>
                  </a:cubicBezTo>
                  <a:cubicBezTo>
                    <a:pt x="33528" y="0"/>
                    <a:pt x="43199" y="9670"/>
                    <a:pt x="43199" y="21600"/>
                  </a:cubicBezTo>
                  <a:cubicBezTo>
                    <a:pt x="43199" y="22449"/>
                    <a:pt x="43148" y="23299"/>
                    <a:pt x="43048" y="24142"/>
                  </a:cubicBezTo>
                </a:path>
                <a:path w="43199" h="24143" stroke="0" extrusionOk="0">
                  <a:moveTo>
                    <a:pt x="-1" y="21430"/>
                  </a:moveTo>
                  <a:cubicBezTo>
                    <a:pt x="92" y="9567"/>
                    <a:pt x="9735" y="-1"/>
                    <a:pt x="21599" y="0"/>
                  </a:cubicBezTo>
                  <a:cubicBezTo>
                    <a:pt x="33528" y="0"/>
                    <a:pt x="43199" y="9670"/>
                    <a:pt x="43199" y="21600"/>
                  </a:cubicBezTo>
                  <a:cubicBezTo>
                    <a:pt x="43199" y="22449"/>
                    <a:pt x="43148" y="23299"/>
                    <a:pt x="43048" y="24142"/>
                  </a:cubicBezTo>
                  <a:lnTo>
                    <a:pt x="21599" y="21600"/>
                  </a:lnTo>
                  <a:lnTo>
                    <a:pt x="-1" y="21430"/>
                  </a:lnTo>
                  <a:close/>
                </a:path>
              </a:pathLst>
            </a:custGeom>
            <a:noFill/>
            <a:ln w="12700" cap="rnd">
              <a:solidFill>
                <a:srgbClr val="CF0E3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60" name="Arc 25">
              <a:extLst>
                <a:ext uri="{FF2B5EF4-FFF2-40B4-BE49-F238E27FC236}">
                  <a16:creationId xmlns:a16="http://schemas.microsoft.com/office/drawing/2014/main" id="{5A1CF330-F40F-3044-EF73-0A314B5EA4CA}"/>
                </a:ext>
              </a:extLst>
            </p:cNvPr>
            <p:cNvSpPr>
              <a:spLocks/>
            </p:cNvSpPr>
            <p:nvPr/>
          </p:nvSpPr>
          <p:spPr bwMode="auto">
            <a:xfrm>
              <a:off x="5868988" y="2894013"/>
              <a:ext cx="838200" cy="228600"/>
            </a:xfrm>
            <a:custGeom>
              <a:avLst/>
              <a:gdLst>
                <a:gd name="T0" fmla="*/ 2147483647 w 43200"/>
                <a:gd name="T1" fmla="*/ 2147483647 h 24465"/>
                <a:gd name="T2" fmla="*/ 2147483647 w 43200"/>
                <a:gd name="T3" fmla="*/ 0 h 24465"/>
                <a:gd name="T4" fmla="*/ 2147483647 w 43200"/>
                <a:gd name="T5" fmla="*/ 2147483647 h 24465"/>
                <a:gd name="T6" fmla="*/ 0 60000 65536"/>
                <a:gd name="T7" fmla="*/ 0 60000 65536"/>
                <a:gd name="T8" fmla="*/ 0 60000 65536"/>
                <a:gd name="T9" fmla="*/ 0 w 43200"/>
                <a:gd name="T10" fmla="*/ 0 h 24465"/>
                <a:gd name="T11" fmla="*/ 43200 w 43200"/>
                <a:gd name="T12" fmla="*/ 24465 h 24465"/>
              </a:gdLst>
              <a:ahLst/>
              <a:cxnLst>
                <a:cxn ang="T6">
                  <a:pos x="T0" y="T1"/>
                </a:cxn>
                <a:cxn ang="T7">
                  <a:pos x="T2" y="T3"/>
                </a:cxn>
                <a:cxn ang="T8">
                  <a:pos x="T4" y="T5"/>
                </a:cxn>
              </a:cxnLst>
              <a:rect l="T9" t="T10" r="T11" b="T12"/>
              <a:pathLst>
                <a:path w="43200" h="24465" fill="none"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path>
                <a:path w="43200" h="24465" stroke="0"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lnTo>
                    <a:pt x="21600" y="2865"/>
                  </a:lnTo>
                  <a:lnTo>
                    <a:pt x="43199" y="2695"/>
                  </a:lnTo>
                  <a:close/>
                </a:path>
              </a:pathLst>
            </a:custGeom>
            <a:noFill/>
            <a:ln w="12700" cap="rnd">
              <a:solidFill>
                <a:schemeClr val="accent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61" name="Arc 26">
              <a:extLst>
                <a:ext uri="{FF2B5EF4-FFF2-40B4-BE49-F238E27FC236}">
                  <a16:creationId xmlns:a16="http://schemas.microsoft.com/office/drawing/2014/main" id="{916D9D6A-8A98-0ADF-BCE8-5AE50BD6DB76}"/>
                </a:ext>
              </a:extLst>
            </p:cNvPr>
            <p:cNvSpPr>
              <a:spLocks/>
            </p:cNvSpPr>
            <p:nvPr/>
          </p:nvSpPr>
          <p:spPr bwMode="auto">
            <a:xfrm>
              <a:off x="6935788" y="1830388"/>
              <a:ext cx="838200" cy="227012"/>
            </a:xfrm>
            <a:custGeom>
              <a:avLst/>
              <a:gdLst>
                <a:gd name="T0" fmla="*/ 0 w 43199"/>
                <a:gd name="T1" fmla="*/ 2147483647 h 24143"/>
                <a:gd name="T2" fmla="*/ 2147483647 w 43199"/>
                <a:gd name="T3" fmla="*/ 2147483647 h 24143"/>
                <a:gd name="T4" fmla="*/ 2147483647 w 43199"/>
                <a:gd name="T5" fmla="*/ 2147483647 h 24143"/>
                <a:gd name="T6" fmla="*/ 0 60000 65536"/>
                <a:gd name="T7" fmla="*/ 0 60000 65536"/>
                <a:gd name="T8" fmla="*/ 0 60000 65536"/>
                <a:gd name="T9" fmla="*/ 0 w 43199"/>
                <a:gd name="T10" fmla="*/ 0 h 24143"/>
                <a:gd name="T11" fmla="*/ 43199 w 43199"/>
                <a:gd name="T12" fmla="*/ 24143 h 24143"/>
              </a:gdLst>
              <a:ahLst/>
              <a:cxnLst>
                <a:cxn ang="T6">
                  <a:pos x="T0" y="T1"/>
                </a:cxn>
                <a:cxn ang="T7">
                  <a:pos x="T2" y="T3"/>
                </a:cxn>
                <a:cxn ang="T8">
                  <a:pos x="T4" y="T5"/>
                </a:cxn>
              </a:cxnLst>
              <a:rect l="T9" t="T10" r="T11" b="T12"/>
              <a:pathLst>
                <a:path w="43199" h="24143" fill="none" extrusionOk="0">
                  <a:moveTo>
                    <a:pt x="-1" y="21430"/>
                  </a:moveTo>
                  <a:cubicBezTo>
                    <a:pt x="92" y="9567"/>
                    <a:pt x="9735" y="-1"/>
                    <a:pt x="21599" y="0"/>
                  </a:cubicBezTo>
                  <a:cubicBezTo>
                    <a:pt x="33528" y="0"/>
                    <a:pt x="43199" y="9670"/>
                    <a:pt x="43199" y="21600"/>
                  </a:cubicBezTo>
                  <a:cubicBezTo>
                    <a:pt x="43199" y="22449"/>
                    <a:pt x="43148" y="23299"/>
                    <a:pt x="43048" y="24142"/>
                  </a:cubicBezTo>
                </a:path>
                <a:path w="43199" h="24143" stroke="0" extrusionOk="0">
                  <a:moveTo>
                    <a:pt x="-1" y="21430"/>
                  </a:moveTo>
                  <a:cubicBezTo>
                    <a:pt x="92" y="9567"/>
                    <a:pt x="9735" y="-1"/>
                    <a:pt x="21599" y="0"/>
                  </a:cubicBezTo>
                  <a:cubicBezTo>
                    <a:pt x="33528" y="0"/>
                    <a:pt x="43199" y="9670"/>
                    <a:pt x="43199" y="21600"/>
                  </a:cubicBezTo>
                  <a:cubicBezTo>
                    <a:pt x="43199" y="22449"/>
                    <a:pt x="43148" y="23299"/>
                    <a:pt x="43048" y="24142"/>
                  </a:cubicBezTo>
                  <a:lnTo>
                    <a:pt x="21599" y="21600"/>
                  </a:lnTo>
                  <a:lnTo>
                    <a:pt x="-1" y="21430"/>
                  </a:lnTo>
                  <a:close/>
                </a:path>
              </a:pathLst>
            </a:custGeom>
            <a:noFill/>
            <a:ln w="12700" cap="rnd">
              <a:solidFill>
                <a:srgbClr val="CF0E3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62" name="Arc 27">
              <a:extLst>
                <a:ext uri="{FF2B5EF4-FFF2-40B4-BE49-F238E27FC236}">
                  <a16:creationId xmlns:a16="http://schemas.microsoft.com/office/drawing/2014/main" id="{4961BFF0-47F0-E437-4CDA-44704503B060}"/>
                </a:ext>
              </a:extLst>
            </p:cNvPr>
            <p:cNvSpPr>
              <a:spLocks/>
            </p:cNvSpPr>
            <p:nvPr/>
          </p:nvSpPr>
          <p:spPr bwMode="auto">
            <a:xfrm>
              <a:off x="7011988" y="2894013"/>
              <a:ext cx="838200" cy="228600"/>
            </a:xfrm>
            <a:custGeom>
              <a:avLst/>
              <a:gdLst>
                <a:gd name="T0" fmla="*/ 2147483647 w 43200"/>
                <a:gd name="T1" fmla="*/ 2147483647 h 24465"/>
                <a:gd name="T2" fmla="*/ 2147483647 w 43200"/>
                <a:gd name="T3" fmla="*/ 0 h 24465"/>
                <a:gd name="T4" fmla="*/ 2147483647 w 43200"/>
                <a:gd name="T5" fmla="*/ 2147483647 h 24465"/>
                <a:gd name="T6" fmla="*/ 0 60000 65536"/>
                <a:gd name="T7" fmla="*/ 0 60000 65536"/>
                <a:gd name="T8" fmla="*/ 0 60000 65536"/>
                <a:gd name="T9" fmla="*/ 0 w 43200"/>
                <a:gd name="T10" fmla="*/ 0 h 24465"/>
                <a:gd name="T11" fmla="*/ 43200 w 43200"/>
                <a:gd name="T12" fmla="*/ 24465 h 24465"/>
              </a:gdLst>
              <a:ahLst/>
              <a:cxnLst>
                <a:cxn ang="T6">
                  <a:pos x="T0" y="T1"/>
                </a:cxn>
                <a:cxn ang="T7">
                  <a:pos x="T2" y="T3"/>
                </a:cxn>
                <a:cxn ang="T8">
                  <a:pos x="T4" y="T5"/>
                </a:cxn>
              </a:cxnLst>
              <a:rect l="T9" t="T10" r="T11" b="T12"/>
              <a:pathLst>
                <a:path w="43200" h="24465" fill="none"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path>
                <a:path w="43200" h="24465" stroke="0"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lnTo>
                    <a:pt x="21600" y="2865"/>
                  </a:lnTo>
                  <a:lnTo>
                    <a:pt x="43199" y="2695"/>
                  </a:lnTo>
                  <a:close/>
                </a:path>
              </a:pathLst>
            </a:custGeom>
            <a:noFill/>
            <a:ln w="12700" cap="rnd">
              <a:solidFill>
                <a:schemeClr val="accent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63" name="Arc 28">
              <a:extLst>
                <a:ext uri="{FF2B5EF4-FFF2-40B4-BE49-F238E27FC236}">
                  <a16:creationId xmlns:a16="http://schemas.microsoft.com/office/drawing/2014/main" id="{D89B6646-7E5D-85D0-C715-FFE38689B4AA}"/>
                </a:ext>
              </a:extLst>
            </p:cNvPr>
            <p:cNvSpPr>
              <a:spLocks/>
            </p:cNvSpPr>
            <p:nvPr/>
          </p:nvSpPr>
          <p:spPr bwMode="auto">
            <a:xfrm>
              <a:off x="4649788" y="3278188"/>
              <a:ext cx="838200" cy="227012"/>
            </a:xfrm>
            <a:custGeom>
              <a:avLst/>
              <a:gdLst>
                <a:gd name="T0" fmla="*/ 0 w 43199"/>
                <a:gd name="T1" fmla="*/ 2147483647 h 24143"/>
                <a:gd name="T2" fmla="*/ 2147483647 w 43199"/>
                <a:gd name="T3" fmla="*/ 2147483647 h 24143"/>
                <a:gd name="T4" fmla="*/ 2147483647 w 43199"/>
                <a:gd name="T5" fmla="*/ 2147483647 h 24143"/>
                <a:gd name="T6" fmla="*/ 0 60000 65536"/>
                <a:gd name="T7" fmla="*/ 0 60000 65536"/>
                <a:gd name="T8" fmla="*/ 0 60000 65536"/>
                <a:gd name="T9" fmla="*/ 0 w 43199"/>
                <a:gd name="T10" fmla="*/ 0 h 24143"/>
                <a:gd name="T11" fmla="*/ 43199 w 43199"/>
                <a:gd name="T12" fmla="*/ 24143 h 24143"/>
              </a:gdLst>
              <a:ahLst/>
              <a:cxnLst>
                <a:cxn ang="T6">
                  <a:pos x="T0" y="T1"/>
                </a:cxn>
                <a:cxn ang="T7">
                  <a:pos x="T2" y="T3"/>
                </a:cxn>
                <a:cxn ang="T8">
                  <a:pos x="T4" y="T5"/>
                </a:cxn>
              </a:cxnLst>
              <a:rect l="T9" t="T10" r="T11" b="T12"/>
              <a:pathLst>
                <a:path w="43199" h="24143" fill="none" extrusionOk="0">
                  <a:moveTo>
                    <a:pt x="-1" y="21430"/>
                  </a:moveTo>
                  <a:cubicBezTo>
                    <a:pt x="92" y="9567"/>
                    <a:pt x="9735" y="-1"/>
                    <a:pt x="21599" y="0"/>
                  </a:cubicBezTo>
                  <a:cubicBezTo>
                    <a:pt x="33528" y="0"/>
                    <a:pt x="43199" y="9670"/>
                    <a:pt x="43199" y="21600"/>
                  </a:cubicBezTo>
                  <a:cubicBezTo>
                    <a:pt x="43199" y="22449"/>
                    <a:pt x="43148" y="23299"/>
                    <a:pt x="43048" y="24142"/>
                  </a:cubicBezTo>
                </a:path>
                <a:path w="43199" h="24143" stroke="0" extrusionOk="0">
                  <a:moveTo>
                    <a:pt x="-1" y="21430"/>
                  </a:moveTo>
                  <a:cubicBezTo>
                    <a:pt x="92" y="9567"/>
                    <a:pt x="9735" y="-1"/>
                    <a:pt x="21599" y="0"/>
                  </a:cubicBezTo>
                  <a:cubicBezTo>
                    <a:pt x="33528" y="0"/>
                    <a:pt x="43199" y="9670"/>
                    <a:pt x="43199" y="21600"/>
                  </a:cubicBezTo>
                  <a:cubicBezTo>
                    <a:pt x="43199" y="22449"/>
                    <a:pt x="43148" y="23299"/>
                    <a:pt x="43048" y="24142"/>
                  </a:cubicBezTo>
                  <a:lnTo>
                    <a:pt x="21599" y="21600"/>
                  </a:lnTo>
                  <a:lnTo>
                    <a:pt x="-1" y="21430"/>
                  </a:lnTo>
                  <a:close/>
                </a:path>
              </a:pathLst>
            </a:custGeom>
            <a:noFill/>
            <a:ln w="12700" cap="rnd">
              <a:solidFill>
                <a:srgbClr val="063DE8"/>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64" name="Arc 29">
              <a:extLst>
                <a:ext uri="{FF2B5EF4-FFF2-40B4-BE49-F238E27FC236}">
                  <a16:creationId xmlns:a16="http://schemas.microsoft.com/office/drawing/2014/main" id="{96324979-B887-158B-32C2-9D30894FED9D}"/>
                </a:ext>
              </a:extLst>
            </p:cNvPr>
            <p:cNvSpPr>
              <a:spLocks/>
            </p:cNvSpPr>
            <p:nvPr/>
          </p:nvSpPr>
          <p:spPr bwMode="auto">
            <a:xfrm>
              <a:off x="4725988" y="4341813"/>
              <a:ext cx="838200" cy="228600"/>
            </a:xfrm>
            <a:custGeom>
              <a:avLst/>
              <a:gdLst>
                <a:gd name="T0" fmla="*/ 2147483647 w 43200"/>
                <a:gd name="T1" fmla="*/ 2147483647 h 24465"/>
                <a:gd name="T2" fmla="*/ 2147483647 w 43200"/>
                <a:gd name="T3" fmla="*/ 0 h 24465"/>
                <a:gd name="T4" fmla="*/ 2147483647 w 43200"/>
                <a:gd name="T5" fmla="*/ 2147483647 h 24465"/>
                <a:gd name="T6" fmla="*/ 0 60000 65536"/>
                <a:gd name="T7" fmla="*/ 0 60000 65536"/>
                <a:gd name="T8" fmla="*/ 0 60000 65536"/>
                <a:gd name="T9" fmla="*/ 0 w 43200"/>
                <a:gd name="T10" fmla="*/ 0 h 24465"/>
                <a:gd name="T11" fmla="*/ 43200 w 43200"/>
                <a:gd name="T12" fmla="*/ 24465 h 24465"/>
              </a:gdLst>
              <a:ahLst/>
              <a:cxnLst>
                <a:cxn ang="T6">
                  <a:pos x="T0" y="T1"/>
                </a:cxn>
                <a:cxn ang="T7">
                  <a:pos x="T2" y="T3"/>
                </a:cxn>
                <a:cxn ang="T8">
                  <a:pos x="T4" y="T5"/>
                </a:cxn>
              </a:cxnLst>
              <a:rect l="T9" t="T10" r="T11" b="T12"/>
              <a:pathLst>
                <a:path w="43200" h="24465" fill="none"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path>
                <a:path w="43200" h="24465" stroke="0"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lnTo>
                    <a:pt x="21600" y="2865"/>
                  </a:lnTo>
                  <a:lnTo>
                    <a:pt x="43199" y="2695"/>
                  </a:lnTo>
                  <a:close/>
                </a:path>
              </a:pathLst>
            </a:custGeom>
            <a:noFill/>
            <a:ln w="12700" cap="rnd">
              <a:solidFill>
                <a:srgbClr val="B760F9"/>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65" name="Arc 30">
              <a:extLst>
                <a:ext uri="{FF2B5EF4-FFF2-40B4-BE49-F238E27FC236}">
                  <a16:creationId xmlns:a16="http://schemas.microsoft.com/office/drawing/2014/main" id="{6F12FFDB-65BA-FDE7-5A33-5E8B959E08AA}"/>
                </a:ext>
              </a:extLst>
            </p:cNvPr>
            <p:cNvSpPr>
              <a:spLocks/>
            </p:cNvSpPr>
            <p:nvPr/>
          </p:nvSpPr>
          <p:spPr bwMode="auto">
            <a:xfrm>
              <a:off x="5792788" y="3278188"/>
              <a:ext cx="838200" cy="227012"/>
            </a:xfrm>
            <a:custGeom>
              <a:avLst/>
              <a:gdLst>
                <a:gd name="T0" fmla="*/ 0 w 43199"/>
                <a:gd name="T1" fmla="*/ 2147483647 h 24143"/>
                <a:gd name="T2" fmla="*/ 2147483647 w 43199"/>
                <a:gd name="T3" fmla="*/ 2147483647 h 24143"/>
                <a:gd name="T4" fmla="*/ 2147483647 w 43199"/>
                <a:gd name="T5" fmla="*/ 2147483647 h 24143"/>
                <a:gd name="T6" fmla="*/ 0 60000 65536"/>
                <a:gd name="T7" fmla="*/ 0 60000 65536"/>
                <a:gd name="T8" fmla="*/ 0 60000 65536"/>
                <a:gd name="T9" fmla="*/ 0 w 43199"/>
                <a:gd name="T10" fmla="*/ 0 h 24143"/>
                <a:gd name="T11" fmla="*/ 43199 w 43199"/>
                <a:gd name="T12" fmla="*/ 24143 h 24143"/>
              </a:gdLst>
              <a:ahLst/>
              <a:cxnLst>
                <a:cxn ang="T6">
                  <a:pos x="T0" y="T1"/>
                </a:cxn>
                <a:cxn ang="T7">
                  <a:pos x="T2" y="T3"/>
                </a:cxn>
                <a:cxn ang="T8">
                  <a:pos x="T4" y="T5"/>
                </a:cxn>
              </a:cxnLst>
              <a:rect l="T9" t="T10" r="T11" b="T12"/>
              <a:pathLst>
                <a:path w="43199" h="24143" fill="none" extrusionOk="0">
                  <a:moveTo>
                    <a:pt x="-1" y="21430"/>
                  </a:moveTo>
                  <a:cubicBezTo>
                    <a:pt x="92" y="9567"/>
                    <a:pt x="9735" y="-1"/>
                    <a:pt x="21599" y="0"/>
                  </a:cubicBezTo>
                  <a:cubicBezTo>
                    <a:pt x="33528" y="0"/>
                    <a:pt x="43199" y="9670"/>
                    <a:pt x="43199" y="21600"/>
                  </a:cubicBezTo>
                  <a:cubicBezTo>
                    <a:pt x="43199" y="22449"/>
                    <a:pt x="43148" y="23299"/>
                    <a:pt x="43048" y="24142"/>
                  </a:cubicBezTo>
                </a:path>
                <a:path w="43199" h="24143" stroke="0" extrusionOk="0">
                  <a:moveTo>
                    <a:pt x="-1" y="21430"/>
                  </a:moveTo>
                  <a:cubicBezTo>
                    <a:pt x="92" y="9567"/>
                    <a:pt x="9735" y="-1"/>
                    <a:pt x="21599" y="0"/>
                  </a:cubicBezTo>
                  <a:cubicBezTo>
                    <a:pt x="33528" y="0"/>
                    <a:pt x="43199" y="9670"/>
                    <a:pt x="43199" y="21600"/>
                  </a:cubicBezTo>
                  <a:cubicBezTo>
                    <a:pt x="43199" y="22449"/>
                    <a:pt x="43148" y="23299"/>
                    <a:pt x="43048" y="24142"/>
                  </a:cubicBezTo>
                  <a:lnTo>
                    <a:pt x="21599" y="21600"/>
                  </a:lnTo>
                  <a:lnTo>
                    <a:pt x="-1" y="21430"/>
                  </a:lnTo>
                  <a:close/>
                </a:path>
              </a:pathLst>
            </a:custGeom>
            <a:noFill/>
            <a:ln w="12700" cap="rnd">
              <a:solidFill>
                <a:srgbClr val="063DE8"/>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66" name="Arc 31">
              <a:extLst>
                <a:ext uri="{FF2B5EF4-FFF2-40B4-BE49-F238E27FC236}">
                  <a16:creationId xmlns:a16="http://schemas.microsoft.com/office/drawing/2014/main" id="{70425D7F-4A46-04C8-E671-7F5932D79CF5}"/>
                </a:ext>
              </a:extLst>
            </p:cNvPr>
            <p:cNvSpPr>
              <a:spLocks/>
            </p:cNvSpPr>
            <p:nvPr/>
          </p:nvSpPr>
          <p:spPr bwMode="auto">
            <a:xfrm>
              <a:off x="5868988" y="4341813"/>
              <a:ext cx="838200" cy="228600"/>
            </a:xfrm>
            <a:custGeom>
              <a:avLst/>
              <a:gdLst>
                <a:gd name="T0" fmla="*/ 2147483647 w 43200"/>
                <a:gd name="T1" fmla="*/ 2147483647 h 24465"/>
                <a:gd name="T2" fmla="*/ 2147483647 w 43200"/>
                <a:gd name="T3" fmla="*/ 0 h 24465"/>
                <a:gd name="T4" fmla="*/ 2147483647 w 43200"/>
                <a:gd name="T5" fmla="*/ 2147483647 h 24465"/>
                <a:gd name="T6" fmla="*/ 0 60000 65536"/>
                <a:gd name="T7" fmla="*/ 0 60000 65536"/>
                <a:gd name="T8" fmla="*/ 0 60000 65536"/>
                <a:gd name="T9" fmla="*/ 0 w 43200"/>
                <a:gd name="T10" fmla="*/ 0 h 24465"/>
                <a:gd name="T11" fmla="*/ 43200 w 43200"/>
                <a:gd name="T12" fmla="*/ 24465 h 24465"/>
              </a:gdLst>
              <a:ahLst/>
              <a:cxnLst>
                <a:cxn ang="T6">
                  <a:pos x="T0" y="T1"/>
                </a:cxn>
                <a:cxn ang="T7">
                  <a:pos x="T2" y="T3"/>
                </a:cxn>
                <a:cxn ang="T8">
                  <a:pos x="T4" y="T5"/>
                </a:cxn>
              </a:cxnLst>
              <a:rect l="T9" t="T10" r="T11" b="T12"/>
              <a:pathLst>
                <a:path w="43200" h="24465" fill="none"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path>
                <a:path w="43200" h="24465" stroke="0"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lnTo>
                    <a:pt x="21600" y="2865"/>
                  </a:lnTo>
                  <a:lnTo>
                    <a:pt x="43199" y="2695"/>
                  </a:lnTo>
                  <a:close/>
                </a:path>
              </a:pathLst>
            </a:custGeom>
            <a:noFill/>
            <a:ln w="12700" cap="rnd">
              <a:solidFill>
                <a:srgbClr val="B760F9"/>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67" name="Arc 32">
              <a:extLst>
                <a:ext uri="{FF2B5EF4-FFF2-40B4-BE49-F238E27FC236}">
                  <a16:creationId xmlns:a16="http://schemas.microsoft.com/office/drawing/2014/main" id="{CE3D683C-06AB-32EF-8DDF-58BF9C645D3B}"/>
                </a:ext>
              </a:extLst>
            </p:cNvPr>
            <p:cNvSpPr>
              <a:spLocks/>
            </p:cNvSpPr>
            <p:nvPr/>
          </p:nvSpPr>
          <p:spPr bwMode="auto">
            <a:xfrm>
              <a:off x="6859588" y="3278188"/>
              <a:ext cx="838200" cy="227012"/>
            </a:xfrm>
            <a:custGeom>
              <a:avLst/>
              <a:gdLst>
                <a:gd name="T0" fmla="*/ 0 w 43199"/>
                <a:gd name="T1" fmla="*/ 2147483647 h 24143"/>
                <a:gd name="T2" fmla="*/ 2147483647 w 43199"/>
                <a:gd name="T3" fmla="*/ 2147483647 h 24143"/>
                <a:gd name="T4" fmla="*/ 2147483647 w 43199"/>
                <a:gd name="T5" fmla="*/ 2147483647 h 24143"/>
                <a:gd name="T6" fmla="*/ 0 60000 65536"/>
                <a:gd name="T7" fmla="*/ 0 60000 65536"/>
                <a:gd name="T8" fmla="*/ 0 60000 65536"/>
                <a:gd name="T9" fmla="*/ 0 w 43199"/>
                <a:gd name="T10" fmla="*/ 0 h 24143"/>
                <a:gd name="T11" fmla="*/ 43199 w 43199"/>
                <a:gd name="T12" fmla="*/ 24143 h 24143"/>
              </a:gdLst>
              <a:ahLst/>
              <a:cxnLst>
                <a:cxn ang="T6">
                  <a:pos x="T0" y="T1"/>
                </a:cxn>
                <a:cxn ang="T7">
                  <a:pos x="T2" y="T3"/>
                </a:cxn>
                <a:cxn ang="T8">
                  <a:pos x="T4" y="T5"/>
                </a:cxn>
              </a:cxnLst>
              <a:rect l="T9" t="T10" r="T11" b="T12"/>
              <a:pathLst>
                <a:path w="43199" h="24143" fill="none" extrusionOk="0">
                  <a:moveTo>
                    <a:pt x="-1" y="21430"/>
                  </a:moveTo>
                  <a:cubicBezTo>
                    <a:pt x="92" y="9567"/>
                    <a:pt x="9735" y="-1"/>
                    <a:pt x="21599" y="0"/>
                  </a:cubicBezTo>
                  <a:cubicBezTo>
                    <a:pt x="33528" y="0"/>
                    <a:pt x="43199" y="9670"/>
                    <a:pt x="43199" y="21600"/>
                  </a:cubicBezTo>
                  <a:cubicBezTo>
                    <a:pt x="43199" y="22449"/>
                    <a:pt x="43148" y="23299"/>
                    <a:pt x="43048" y="24142"/>
                  </a:cubicBezTo>
                </a:path>
                <a:path w="43199" h="24143" stroke="0" extrusionOk="0">
                  <a:moveTo>
                    <a:pt x="-1" y="21430"/>
                  </a:moveTo>
                  <a:cubicBezTo>
                    <a:pt x="92" y="9567"/>
                    <a:pt x="9735" y="-1"/>
                    <a:pt x="21599" y="0"/>
                  </a:cubicBezTo>
                  <a:cubicBezTo>
                    <a:pt x="33528" y="0"/>
                    <a:pt x="43199" y="9670"/>
                    <a:pt x="43199" y="21600"/>
                  </a:cubicBezTo>
                  <a:cubicBezTo>
                    <a:pt x="43199" y="22449"/>
                    <a:pt x="43148" y="23299"/>
                    <a:pt x="43048" y="24142"/>
                  </a:cubicBezTo>
                  <a:lnTo>
                    <a:pt x="21599" y="21600"/>
                  </a:lnTo>
                  <a:lnTo>
                    <a:pt x="-1" y="21430"/>
                  </a:lnTo>
                  <a:close/>
                </a:path>
              </a:pathLst>
            </a:custGeom>
            <a:noFill/>
            <a:ln w="12700" cap="rnd">
              <a:solidFill>
                <a:srgbClr val="063DE8"/>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68" name="Arc 33">
              <a:extLst>
                <a:ext uri="{FF2B5EF4-FFF2-40B4-BE49-F238E27FC236}">
                  <a16:creationId xmlns:a16="http://schemas.microsoft.com/office/drawing/2014/main" id="{E1DF394B-6274-F6FC-7D5A-2483A38F21C5}"/>
                </a:ext>
              </a:extLst>
            </p:cNvPr>
            <p:cNvSpPr>
              <a:spLocks/>
            </p:cNvSpPr>
            <p:nvPr/>
          </p:nvSpPr>
          <p:spPr bwMode="auto">
            <a:xfrm>
              <a:off x="6935788" y="4341813"/>
              <a:ext cx="838200" cy="228600"/>
            </a:xfrm>
            <a:custGeom>
              <a:avLst/>
              <a:gdLst>
                <a:gd name="T0" fmla="*/ 2147483647 w 43200"/>
                <a:gd name="T1" fmla="*/ 2147483647 h 24465"/>
                <a:gd name="T2" fmla="*/ 2147483647 w 43200"/>
                <a:gd name="T3" fmla="*/ 0 h 24465"/>
                <a:gd name="T4" fmla="*/ 2147483647 w 43200"/>
                <a:gd name="T5" fmla="*/ 2147483647 h 24465"/>
                <a:gd name="T6" fmla="*/ 0 60000 65536"/>
                <a:gd name="T7" fmla="*/ 0 60000 65536"/>
                <a:gd name="T8" fmla="*/ 0 60000 65536"/>
                <a:gd name="T9" fmla="*/ 0 w 43200"/>
                <a:gd name="T10" fmla="*/ 0 h 24465"/>
                <a:gd name="T11" fmla="*/ 43200 w 43200"/>
                <a:gd name="T12" fmla="*/ 24465 h 24465"/>
              </a:gdLst>
              <a:ahLst/>
              <a:cxnLst>
                <a:cxn ang="T6">
                  <a:pos x="T0" y="T1"/>
                </a:cxn>
                <a:cxn ang="T7">
                  <a:pos x="T2" y="T3"/>
                </a:cxn>
                <a:cxn ang="T8">
                  <a:pos x="T4" y="T5"/>
                </a:cxn>
              </a:cxnLst>
              <a:rect l="T9" t="T10" r="T11" b="T12"/>
              <a:pathLst>
                <a:path w="43200" h="24465" fill="none"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path>
                <a:path w="43200" h="24465" stroke="0" extrusionOk="0">
                  <a:moveTo>
                    <a:pt x="43199" y="2695"/>
                  </a:moveTo>
                  <a:cubicBezTo>
                    <a:pt x="43199" y="2752"/>
                    <a:pt x="43200" y="2808"/>
                    <a:pt x="43200" y="2865"/>
                  </a:cubicBezTo>
                  <a:cubicBezTo>
                    <a:pt x="43200" y="14794"/>
                    <a:pt x="33529" y="24465"/>
                    <a:pt x="21600" y="24465"/>
                  </a:cubicBezTo>
                  <a:cubicBezTo>
                    <a:pt x="9670" y="24465"/>
                    <a:pt x="0" y="14794"/>
                    <a:pt x="0" y="2865"/>
                  </a:cubicBezTo>
                  <a:cubicBezTo>
                    <a:pt x="-1" y="1906"/>
                    <a:pt x="63" y="949"/>
                    <a:pt x="190" y="-1"/>
                  </a:cubicBezTo>
                  <a:lnTo>
                    <a:pt x="21600" y="2865"/>
                  </a:lnTo>
                  <a:lnTo>
                    <a:pt x="43199" y="2695"/>
                  </a:lnTo>
                  <a:close/>
                </a:path>
              </a:pathLst>
            </a:custGeom>
            <a:noFill/>
            <a:ln w="12700" cap="rnd">
              <a:solidFill>
                <a:srgbClr val="B760F9"/>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69" name="Arc 34">
              <a:extLst>
                <a:ext uri="{FF2B5EF4-FFF2-40B4-BE49-F238E27FC236}">
                  <a16:creationId xmlns:a16="http://schemas.microsoft.com/office/drawing/2014/main" id="{3C008C8E-8896-79FE-9765-F618E652703A}"/>
                </a:ext>
              </a:extLst>
            </p:cNvPr>
            <p:cNvSpPr>
              <a:spLocks/>
            </p:cNvSpPr>
            <p:nvPr/>
          </p:nvSpPr>
          <p:spPr bwMode="auto">
            <a:xfrm rot="3240000">
              <a:off x="3580607" y="3274220"/>
              <a:ext cx="609600" cy="382587"/>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2"/>
                    <a:pt x="9636" y="30"/>
                    <a:pt x="21544" y="0"/>
                  </a:cubicBezTo>
                </a:path>
                <a:path w="21600" h="21600" stroke="0" extrusionOk="0">
                  <a:moveTo>
                    <a:pt x="0" y="21600"/>
                  </a:moveTo>
                  <a:cubicBezTo>
                    <a:pt x="0" y="9692"/>
                    <a:pt x="9636" y="30"/>
                    <a:pt x="21544" y="0"/>
                  </a:cubicBezTo>
                  <a:lnTo>
                    <a:pt x="21600" y="21600"/>
                  </a:lnTo>
                  <a:lnTo>
                    <a:pt x="0" y="21600"/>
                  </a:lnTo>
                  <a:close/>
                </a:path>
              </a:pathLst>
            </a:custGeom>
            <a:noFill/>
            <a:ln w="12700" cap="rnd">
              <a:solidFill>
                <a:schemeClr val="tx2"/>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70" name="Arc 35">
              <a:extLst>
                <a:ext uri="{FF2B5EF4-FFF2-40B4-BE49-F238E27FC236}">
                  <a16:creationId xmlns:a16="http://schemas.microsoft.com/office/drawing/2014/main" id="{6F7AC28D-D11C-D80E-56C7-2607BAD8DE63}"/>
                </a:ext>
              </a:extLst>
            </p:cNvPr>
            <p:cNvSpPr>
              <a:spLocks/>
            </p:cNvSpPr>
            <p:nvPr/>
          </p:nvSpPr>
          <p:spPr bwMode="auto">
            <a:xfrm>
              <a:off x="3200400" y="3657600"/>
              <a:ext cx="609600" cy="381000"/>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63DE8"/>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71" name="Rectangle 36">
              <a:extLst>
                <a:ext uri="{FF2B5EF4-FFF2-40B4-BE49-F238E27FC236}">
                  <a16:creationId xmlns:a16="http://schemas.microsoft.com/office/drawing/2014/main" id="{6F9F7870-9901-2E1B-7A44-D922838FA779}"/>
                </a:ext>
              </a:extLst>
            </p:cNvPr>
            <p:cNvSpPr>
              <a:spLocks noChangeArrowheads="1"/>
            </p:cNvSpPr>
            <p:nvPr/>
          </p:nvSpPr>
          <p:spPr bwMode="auto">
            <a:xfrm>
              <a:off x="8594726" y="3709989"/>
              <a:ext cx="1378583"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Pages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Free Space</a:t>
              </a:r>
            </a:p>
          </p:txBody>
        </p:sp>
        <p:sp>
          <p:nvSpPr>
            <p:cNvPr id="39972" name="Rectangle 37">
              <a:extLst>
                <a:ext uri="{FF2B5EF4-FFF2-40B4-BE49-F238E27FC236}">
                  <a16:creationId xmlns:a16="http://schemas.microsoft.com/office/drawing/2014/main" id="{617F4DD3-4672-7AD4-A5C7-16257CFE7483}"/>
                </a:ext>
              </a:extLst>
            </p:cNvPr>
            <p:cNvSpPr>
              <a:spLocks noChangeArrowheads="1"/>
            </p:cNvSpPr>
            <p:nvPr/>
          </p:nvSpPr>
          <p:spPr bwMode="auto">
            <a:xfrm>
              <a:off x="8591550" y="2263775"/>
              <a:ext cx="127599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a:solidFill>
                    <a:srgbClr val="000000"/>
                  </a:solidFill>
                  <a:latin typeface="Arial" panose="020B0604020202020204" pitchFamily="34" charset="0"/>
                  <a:ea typeface="Osaka" pitchFamily="-65" charset="-128"/>
                </a:defRPr>
              </a:lvl1pPr>
              <a:lvl2pPr marL="742950" indent="-285750" eaLnBrk="0" hangingPunct="0">
                <a:defRPr sz="1200">
                  <a:solidFill>
                    <a:srgbClr val="000000"/>
                  </a:solidFill>
                  <a:latin typeface="Arial" panose="020B0604020202020204" pitchFamily="34" charset="0"/>
                  <a:ea typeface="Osaka" pitchFamily="-65" charset="-128"/>
                </a:defRPr>
              </a:lvl2pPr>
              <a:lvl3pPr marL="1143000" indent="-228600" eaLnBrk="0" hangingPunct="0">
                <a:defRPr sz="1200">
                  <a:solidFill>
                    <a:srgbClr val="000000"/>
                  </a:solidFill>
                  <a:latin typeface="Arial" panose="020B0604020202020204" pitchFamily="34" charset="0"/>
                  <a:ea typeface="Osaka" pitchFamily="-65" charset="-128"/>
                </a:defRPr>
              </a:lvl3pPr>
              <a:lvl4pPr marL="1600200" indent="-228600" eaLnBrk="0" hangingPunct="0">
                <a:defRPr sz="1200">
                  <a:solidFill>
                    <a:srgbClr val="000000"/>
                  </a:solidFill>
                  <a:latin typeface="Arial" panose="020B0604020202020204" pitchFamily="34" charset="0"/>
                  <a:ea typeface="Osaka" pitchFamily="-65" charset="-128"/>
                </a:defRPr>
              </a:lvl4pPr>
              <a:lvl5pPr marL="2057400" indent="-228600" eaLnBrk="0" hangingPunct="0">
                <a:defRPr sz="1200">
                  <a:solidFill>
                    <a:srgbClr val="000000"/>
                  </a:solidFill>
                  <a:latin typeface="Arial" panose="020B0604020202020204" pitchFamily="34" charset="0"/>
                  <a:ea typeface="Osaka" pitchFamily="-65" charset="-128"/>
                </a:defRPr>
              </a:lvl5pPr>
              <a:lvl6pPr marL="25146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6pPr>
              <a:lvl7pPr marL="29718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7pPr>
              <a:lvl8pPr marL="34290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8pPr>
              <a:lvl9pPr marL="3886200" indent="-228600" eaLnBrk="0" fontAlgn="base" hangingPunct="0">
                <a:spcBef>
                  <a:spcPct val="0"/>
                </a:spcBef>
                <a:spcAft>
                  <a:spcPct val="0"/>
                </a:spcAft>
                <a:defRPr sz="1200">
                  <a:solidFill>
                    <a:srgbClr val="000000"/>
                  </a:solidFill>
                  <a:latin typeface="Arial" panose="020B0604020202020204" pitchFamily="34" charset="0"/>
                  <a:ea typeface="Osaka" pitchFamily="-65"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7E9492"/>
                  </a:solidFill>
                  <a:effectLst/>
                  <a:uLnTx/>
                  <a:uFillTx/>
                  <a:latin typeface="Arial" panose="020B0604020202020204" pitchFamily="34" charset="0"/>
                  <a:ea typeface="Osaka" pitchFamily="-65" charset="-128"/>
                  <a:cs typeface="+mn-cs"/>
                </a:rPr>
                <a:t>Full Pages</a:t>
              </a:r>
            </a:p>
          </p:txBody>
        </p:sp>
        <p:sp>
          <p:nvSpPr>
            <p:cNvPr id="39973" name="Arc 38">
              <a:extLst>
                <a:ext uri="{FF2B5EF4-FFF2-40B4-BE49-F238E27FC236}">
                  <a16:creationId xmlns:a16="http://schemas.microsoft.com/office/drawing/2014/main" id="{DABF0CBD-2705-D188-0775-841DBE595900}"/>
                </a:ext>
              </a:extLst>
            </p:cNvPr>
            <p:cNvSpPr>
              <a:spLocks/>
            </p:cNvSpPr>
            <p:nvPr/>
          </p:nvSpPr>
          <p:spPr bwMode="auto">
            <a:xfrm>
              <a:off x="8078788" y="1830388"/>
              <a:ext cx="838200" cy="227012"/>
            </a:xfrm>
            <a:custGeom>
              <a:avLst/>
              <a:gdLst>
                <a:gd name="T0" fmla="*/ 0 w 43199"/>
                <a:gd name="T1" fmla="*/ 2147483647 h 24143"/>
                <a:gd name="T2" fmla="*/ 2147483647 w 43199"/>
                <a:gd name="T3" fmla="*/ 2147483647 h 24143"/>
                <a:gd name="T4" fmla="*/ 2147483647 w 43199"/>
                <a:gd name="T5" fmla="*/ 2147483647 h 24143"/>
                <a:gd name="T6" fmla="*/ 0 60000 65536"/>
                <a:gd name="T7" fmla="*/ 0 60000 65536"/>
                <a:gd name="T8" fmla="*/ 0 60000 65536"/>
                <a:gd name="T9" fmla="*/ 0 w 43199"/>
                <a:gd name="T10" fmla="*/ 0 h 24143"/>
                <a:gd name="T11" fmla="*/ 43199 w 43199"/>
                <a:gd name="T12" fmla="*/ 24143 h 24143"/>
              </a:gdLst>
              <a:ahLst/>
              <a:cxnLst>
                <a:cxn ang="T6">
                  <a:pos x="T0" y="T1"/>
                </a:cxn>
                <a:cxn ang="T7">
                  <a:pos x="T2" y="T3"/>
                </a:cxn>
                <a:cxn ang="T8">
                  <a:pos x="T4" y="T5"/>
                </a:cxn>
              </a:cxnLst>
              <a:rect l="T9" t="T10" r="T11" b="T12"/>
              <a:pathLst>
                <a:path w="43199" h="24143" fill="none" extrusionOk="0">
                  <a:moveTo>
                    <a:pt x="-1" y="21430"/>
                  </a:moveTo>
                  <a:cubicBezTo>
                    <a:pt x="92" y="9567"/>
                    <a:pt x="9735" y="-1"/>
                    <a:pt x="21599" y="0"/>
                  </a:cubicBezTo>
                  <a:cubicBezTo>
                    <a:pt x="33528" y="0"/>
                    <a:pt x="43199" y="9670"/>
                    <a:pt x="43199" y="21600"/>
                  </a:cubicBezTo>
                  <a:cubicBezTo>
                    <a:pt x="43199" y="22449"/>
                    <a:pt x="43148" y="23299"/>
                    <a:pt x="43048" y="24142"/>
                  </a:cubicBezTo>
                </a:path>
                <a:path w="43199" h="24143" stroke="0" extrusionOk="0">
                  <a:moveTo>
                    <a:pt x="-1" y="21430"/>
                  </a:moveTo>
                  <a:cubicBezTo>
                    <a:pt x="92" y="9567"/>
                    <a:pt x="9735" y="-1"/>
                    <a:pt x="21599" y="0"/>
                  </a:cubicBezTo>
                  <a:cubicBezTo>
                    <a:pt x="33528" y="0"/>
                    <a:pt x="43199" y="9670"/>
                    <a:pt x="43199" y="21600"/>
                  </a:cubicBezTo>
                  <a:cubicBezTo>
                    <a:pt x="43199" y="22449"/>
                    <a:pt x="43148" y="23299"/>
                    <a:pt x="43048" y="24142"/>
                  </a:cubicBezTo>
                  <a:lnTo>
                    <a:pt x="21599" y="21600"/>
                  </a:lnTo>
                  <a:lnTo>
                    <a:pt x="-1" y="21430"/>
                  </a:lnTo>
                  <a:close/>
                </a:path>
              </a:pathLst>
            </a:custGeom>
            <a:noFill/>
            <a:ln w="12700" cap="rnd">
              <a:solidFill>
                <a:srgbClr val="CF0E3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nvGrpSpPr>
            <p:cNvPr id="39974" name="Group 39">
              <a:extLst>
                <a:ext uri="{FF2B5EF4-FFF2-40B4-BE49-F238E27FC236}">
                  <a16:creationId xmlns:a16="http://schemas.microsoft.com/office/drawing/2014/main" id="{C590A747-1810-C944-673E-1B73ECEDFE6D}"/>
                </a:ext>
              </a:extLst>
            </p:cNvPr>
            <p:cNvGrpSpPr>
              <a:grpSpLocks/>
            </p:cNvGrpSpPr>
            <p:nvPr/>
          </p:nvGrpSpPr>
          <p:grpSpPr bwMode="auto">
            <a:xfrm>
              <a:off x="8763000" y="2057400"/>
              <a:ext cx="228600" cy="152400"/>
              <a:chOff x="4560" y="1296"/>
              <a:chExt cx="144" cy="96"/>
            </a:xfrm>
          </p:grpSpPr>
          <p:sp>
            <p:nvSpPr>
              <p:cNvPr id="39980" name="Line 40">
                <a:extLst>
                  <a:ext uri="{FF2B5EF4-FFF2-40B4-BE49-F238E27FC236}">
                    <a16:creationId xmlns:a16="http://schemas.microsoft.com/office/drawing/2014/main" id="{7522841E-66A6-FAD5-9340-87B4BDF3B284}"/>
                  </a:ext>
                </a:extLst>
              </p:cNvPr>
              <p:cNvSpPr>
                <a:spLocks noChangeShapeType="1"/>
              </p:cNvSpPr>
              <p:nvPr/>
            </p:nvSpPr>
            <p:spPr bwMode="auto">
              <a:xfrm>
                <a:off x="4560" y="1296"/>
                <a:ext cx="144"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81" name="Line 41">
                <a:extLst>
                  <a:ext uri="{FF2B5EF4-FFF2-40B4-BE49-F238E27FC236}">
                    <a16:creationId xmlns:a16="http://schemas.microsoft.com/office/drawing/2014/main" id="{9A7B0125-140B-78B4-B7C1-917404B748B6}"/>
                  </a:ext>
                </a:extLst>
              </p:cNvPr>
              <p:cNvSpPr>
                <a:spLocks noChangeShapeType="1"/>
              </p:cNvSpPr>
              <p:nvPr/>
            </p:nvSpPr>
            <p:spPr bwMode="auto">
              <a:xfrm>
                <a:off x="4584" y="1344"/>
                <a:ext cx="96"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82" name="Line 42">
                <a:extLst>
                  <a:ext uri="{FF2B5EF4-FFF2-40B4-BE49-F238E27FC236}">
                    <a16:creationId xmlns:a16="http://schemas.microsoft.com/office/drawing/2014/main" id="{90D91EF4-5CA5-5BC8-F2E5-C56AB01DD738}"/>
                  </a:ext>
                </a:extLst>
              </p:cNvPr>
              <p:cNvSpPr>
                <a:spLocks noChangeShapeType="1"/>
              </p:cNvSpPr>
              <p:nvPr/>
            </p:nvSpPr>
            <p:spPr bwMode="auto">
              <a:xfrm>
                <a:off x="4608" y="1392"/>
                <a:ext cx="48"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grpSp>
          <p:nvGrpSpPr>
            <p:cNvPr id="39975" name="Group 43">
              <a:extLst>
                <a:ext uri="{FF2B5EF4-FFF2-40B4-BE49-F238E27FC236}">
                  <a16:creationId xmlns:a16="http://schemas.microsoft.com/office/drawing/2014/main" id="{938EB085-721B-F8C7-12D7-37A3981CBCB1}"/>
                </a:ext>
              </a:extLst>
            </p:cNvPr>
            <p:cNvGrpSpPr>
              <a:grpSpLocks/>
            </p:cNvGrpSpPr>
            <p:nvPr/>
          </p:nvGrpSpPr>
          <p:grpSpPr bwMode="auto">
            <a:xfrm>
              <a:off x="8686800" y="3505200"/>
              <a:ext cx="228600" cy="152400"/>
              <a:chOff x="4512" y="2208"/>
              <a:chExt cx="144" cy="96"/>
            </a:xfrm>
          </p:grpSpPr>
          <p:sp>
            <p:nvSpPr>
              <p:cNvPr id="39977" name="Line 44">
                <a:extLst>
                  <a:ext uri="{FF2B5EF4-FFF2-40B4-BE49-F238E27FC236}">
                    <a16:creationId xmlns:a16="http://schemas.microsoft.com/office/drawing/2014/main" id="{1465F995-22BA-F023-2405-F21CD2786A7D}"/>
                  </a:ext>
                </a:extLst>
              </p:cNvPr>
              <p:cNvSpPr>
                <a:spLocks noChangeShapeType="1"/>
              </p:cNvSpPr>
              <p:nvPr/>
            </p:nvSpPr>
            <p:spPr bwMode="auto">
              <a:xfrm>
                <a:off x="4512" y="2208"/>
                <a:ext cx="144"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78" name="Line 45">
                <a:extLst>
                  <a:ext uri="{FF2B5EF4-FFF2-40B4-BE49-F238E27FC236}">
                    <a16:creationId xmlns:a16="http://schemas.microsoft.com/office/drawing/2014/main" id="{5EAE8A0B-1D60-3EE4-6D04-87FB36A9FAAC}"/>
                  </a:ext>
                </a:extLst>
              </p:cNvPr>
              <p:cNvSpPr>
                <a:spLocks noChangeShapeType="1"/>
              </p:cNvSpPr>
              <p:nvPr/>
            </p:nvSpPr>
            <p:spPr bwMode="auto">
              <a:xfrm>
                <a:off x="4536" y="2256"/>
                <a:ext cx="96"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39979" name="Line 46">
                <a:extLst>
                  <a:ext uri="{FF2B5EF4-FFF2-40B4-BE49-F238E27FC236}">
                    <a16:creationId xmlns:a16="http://schemas.microsoft.com/office/drawing/2014/main" id="{82E48E38-69E4-F55D-0E03-7BF91C5434FE}"/>
                  </a:ext>
                </a:extLst>
              </p:cNvPr>
              <p:cNvSpPr>
                <a:spLocks noChangeShapeType="1"/>
              </p:cNvSpPr>
              <p:nvPr/>
            </p:nvSpPr>
            <p:spPr bwMode="auto">
              <a:xfrm>
                <a:off x="4560" y="2304"/>
                <a:ext cx="48"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sp>
          <p:nvSpPr>
            <p:cNvPr id="39976" name="Arc 47">
              <a:extLst>
                <a:ext uri="{FF2B5EF4-FFF2-40B4-BE49-F238E27FC236}">
                  <a16:creationId xmlns:a16="http://schemas.microsoft.com/office/drawing/2014/main" id="{F90E119C-4A73-DF67-7747-53F883D37C64}"/>
                </a:ext>
              </a:extLst>
            </p:cNvPr>
            <p:cNvSpPr>
              <a:spLocks/>
            </p:cNvSpPr>
            <p:nvPr/>
          </p:nvSpPr>
          <p:spPr bwMode="auto">
            <a:xfrm>
              <a:off x="8002588" y="3278188"/>
              <a:ext cx="838200" cy="227012"/>
            </a:xfrm>
            <a:custGeom>
              <a:avLst/>
              <a:gdLst>
                <a:gd name="T0" fmla="*/ 0 w 43199"/>
                <a:gd name="T1" fmla="*/ 2147483647 h 24143"/>
                <a:gd name="T2" fmla="*/ 2147483647 w 43199"/>
                <a:gd name="T3" fmla="*/ 2147483647 h 24143"/>
                <a:gd name="T4" fmla="*/ 2147483647 w 43199"/>
                <a:gd name="T5" fmla="*/ 2147483647 h 24143"/>
                <a:gd name="T6" fmla="*/ 0 60000 65536"/>
                <a:gd name="T7" fmla="*/ 0 60000 65536"/>
                <a:gd name="T8" fmla="*/ 0 60000 65536"/>
                <a:gd name="T9" fmla="*/ 0 w 43199"/>
                <a:gd name="T10" fmla="*/ 0 h 24143"/>
                <a:gd name="T11" fmla="*/ 43199 w 43199"/>
                <a:gd name="T12" fmla="*/ 24143 h 24143"/>
              </a:gdLst>
              <a:ahLst/>
              <a:cxnLst>
                <a:cxn ang="T6">
                  <a:pos x="T0" y="T1"/>
                </a:cxn>
                <a:cxn ang="T7">
                  <a:pos x="T2" y="T3"/>
                </a:cxn>
                <a:cxn ang="T8">
                  <a:pos x="T4" y="T5"/>
                </a:cxn>
              </a:cxnLst>
              <a:rect l="T9" t="T10" r="T11" b="T12"/>
              <a:pathLst>
                <a:path w="43199" h="24143" fill="none" extrusionOk="0">
                  <a:moveTo>
                    <a:pt x="-1" y="21430"/>
                  </a:moveTo>
                  <a:cubicBezTo>
                    <a:pt x="92" y="9567"/>
                    <a:pt x="9735" y="-1"/>
                    <a:pt x="21599" y="0"/>
                  </a:cubicBezTo>
                  <a:cubicBezTo>
                    <a:pt x="33528" y="0"/>
                    <a:pt x="43199" y="9670"/>
                    <a:pt x="43199" y="21600"/>
                  </a:cubicBezTo>
                  <a:cubicBezTo>
                    <a:pt x="43199" y="22449"/>
                    <a:pt x="43148" y="23299"/>
                    <a:pt x="43048" y="24142"/>
                  </a:cubicBezTo>
                </a:path>
                <a:path w="43199" h="24143" stroke="0" extrusionOk="0">
                  <a:moveTo>
                    <a:pt x="-1" y="21430"/>
                  </a:moveTo>
                  <a:cubicBezTo>
                    <a:pt x="92" y="9567"/>
                    <a:pt x="9735" y="-1"/>
                    <a:pt x="21599" y="0"/>
                  </a:cubicBezTo>
                  <a:cubicBezTo>
                    <a:pt x="33528" y="0"/>
                    <a:pt x="43199" y="9670"/>
                    <a:pt x="43199" y="21600"/>
                  </a:cubicBezTo>
                  <a:cubicBezTo>
                    <a:pt x="43199" y="22449"/>
                    <a:pt x="43148" y="23299"/>
                    <a:pt x="43048" y="24142"/>
                  </a:cubicBezTo>
                  <a:lnTo>
                    <a:pt x="21599" y="21600"/>
                  </a:lnTo>
                  <a:lnTo>
                    <a:pt x="-1" y="21430"/>
                  </a:lnTo>
                  <a:close/>
                </a:path>
              </a:pathLst>
            </a:custGeom>
            <a:noFill/>
            <a:ln w="12700" cap="rnd">
              <a:solidFill>
                <a:srgbClr val="063DE8"/>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grpSp>
    </p:spTree>
    <p:extLst>
      <p:ext uri="{BB962C8B-B14F-4D97-AF65-F5344CB8AC3E}">
        <p14:creationId xmlns:p14="http://schemas.microsoft.com/office/powerpoint/2010/main" val="259437739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Sequential Files </a:t>
            </a:r>
            <a:r>
              <a:rPr lang="en-US" sz="2700" dirty="0"/>
              <a:t>(1 of 2)</a:t>
            </a:r>
            <a:endParaRPr lang="nb-NO" sz="2700" dirty="0"/>
          </a:p>
        </p:txBody>
      </p:sp>
      <p:sp>
        <p:nvSpPr>
          <p:cNvPr id="3" name="Content Placeholder 2"/>
          <p:cNvSpPr>
            <a:spLocks noGrp="1"/>
          </p:cNvSpPr>
          <p:nvPr>
            <p:ph idx="1"/>
          </p:nvPr>
        </p:nvSpPr>
        <p:spPr>
          <a:xfrm>
            <a:off x="611378" y="1844504"/>
            <a:ext cx="11293407" cy="4204604"/>
          </a:xfrm>
        </p:spPr>
        <p:txBody>
          <a:bodyPr>
            <a:normAutofit fontScale="92500" lnSpcReduction="10000"/>
          </a:bodyPr>
          <a:lstStyle/>
          <a:p>
            <a:pPr>
              <a:lnSpc>
                <a:spcPct val="150000"/>
              </a:lnSpc>
            </a:pPr>
            <a:r>
              <a:rPr lang="en-US" sz="2000" dirty="0"/>
              <a:t>The records in a file can be sorted on the values of one or more of the fields (key-sequenced data set) </a:t>
            </a:r>
          </a:p>
          <a:p>
            <a:pPr>
              <a:lnSpc>
                <a:spcPct val="150000"/>
              </a:lnSpc>
            </a:pPr>
            <a:r>
              <a:rPr lang="en-US" sz="2000" dirty="0"/>
              <a:t>The fields that the file is sorted on is called </a:t>
            </a:r>
            <a:r>
              <a:rPr lang="en-US" sz="2000" b="1" dirty="0"/>
              <a:t>ordering field </a:t>
            </a:r>
            <a:r>
              <a:rPr lang="en-US" sz="2000" dirty="0"/>
              <a:t>or </a:t>
            </a:r>
            <a:r>
              <a:rPr lang="en-US" sz="2000" b="1" dirty="0"/>
              <a:t>search-key</a:t>
            </a:r>
          </a:p>
          <a:p>
            <a:pPr>
              <a:lnSpc>
                <a:spcPct val="150000"/>
              </a:lnSpc>
            </a:pPr>
            <a:r>
              <a:rPr lang="en-US" sz="2000" b="1" u="sng" dirty="0">
                <a:solidFill>
                  <a:srgbClr val="FF0000"/>
                </a:solidFill>
              </a:rPr>
              <a:t>Delete and insert operations are problematic:</a:t>
            </a:r>
            <a:r>
              <a:rPr lang="en-US" sz="2000" dirty="0">
                <a:solidFill>
                  <a:schemeClr val="accent1">
                    <a:lumMod val="75000"/>
                  </a:schemeClr>
                </a:solidFill>
              </a:rPr>
              <a:t> </a:t>
            </a:r>
          </a:p>
          <a:p>
            <a:pPr lvl="1">
              <a:lnSpc>
                <a:spcPct val="150000"/>
              </a:lnSpc>
            </a:pPr>
            <a:r>
              <a:rPr lang="en-US" sz="2000" b="1" dirty="0"/>
              <a:t>To delete </a:t>
            </a:r>
            <a:r>
              <a:rPr lang="en-US" sz="2000" dirty="0"/>
              <a:t>a record, we </a:t>
            </a:r>
            <a:r>
              <a:rPr lang="en-US" sz="2000" b="1" i="1" dirty="0"/>
              <a:t>must reorganize the records </a:t>
            </a:r>
            <a:r>
              <a:rPr lang="en-US" sz="2000" dirty="0"/>
              <a:t>to remove the free slot. </a:t>
            </a:r>
          </a:p>
          <a:p>
            <a:pPr lvl="1">
              <a:lnSpc>
                <a:spcPct val="150000"/>
              </a:lnSpc>
            </a:pPr>
            <a:r>
              <a:rPr lang="en-US" sz="2000" b="1" dirty="0"/>
              <a:t>To insert </a:t>
            </a:r>
            <a:r>
              <a:rPr lang="en-US" sz="2000" dirty="0"/>
              <a:t>a new record, we must </a:t>
            </a:r>
            <a:r>
              <a:rPr lang="en-US" sz="2000" b="1" dirty="0"/>
              <a:t>find the correct position </a:t>
            </a:r>
            <a:r>
              <a:rPr lang="en-US" sz="2000" dirty="0"/>
              <a:t>in the ordering for the record and then </a:t>
            </a:r>
            <a:r>
              <a:rPr lang="en-US" sz="2000" b="1" dirty="0"/>
              <a:t>find space to insert it</a:t>
            </a:r>
            <a:r>
              <a:rPr lang="en-US" sz="2000" dirty="0"/>
              <a:t>. </a:t>
            </a:r>
          </a:p>
          <a:p>
            <a:pPr lvl="2">
              <a:lnSpc>
                <a:spcPct val="150000"/>
              </a:lnSpc>
            </a:pPr>
            <a:r>
              <a:rPr lang="en-US" sz="2000" dirty="0"/>
              <a:t>If there is </a:t>
            </a:r>
            <a:r>
              <a:rPr lang="en-US" sz="2000" b="1" dirty="0"/>
              <a:t>insufficient space</a:t>
            </a:r>
            <a:r>
              <a:rPr lang="en-US" sz="2000" dirty="0"/>
              <a:t> in the required page or the next page, it can be a problem:</a:t>
            </a:r>
          </a:p>
          <a:p>
            <a:pPr lvl="2">
              <a:lnSpc>
                <a:spcPct val="150000"/>
              </a:lnSpc>
            </a:pPr>
            <a:r>
              <a:rPr lang="en-US" sz="2000" dirty="0">
                <a:cs typeface="Calibri Light" panose="020F0302020204030204" pitchFamily="34" charset="0"/>
              </a:rPr>
              <a:t>In this case, the </a:t>
            </a:r>
            <a:r>
              <a:rPr lang="en-US" sz="2000" b="1" dirty="0">
                <a:cs typeface="Calibri Light" panose="020F0302020204030204" pitchFamily="34" charset="0"/>
              </a:rPr>
              <a:t>insertion is added to the overflow file </a:t>
            </a:r>
            <a:r>
              <a:rPr lang="en-US" sz="2000" dirty="0">
                <a:cs typeface="Calibri Light" panose="020F0302020204030204" pitchFamily="34" charset="0"/>
              </a:rPr>
              <a:t>(temporary unsorted file)  -&gt; </a:t>
            </a:r>
            <a:r>
              <a:rPr lang="en-US" sz="2000" b="1" dirty="0">
                <a:cs typeface="Calibri Light" panose="020F0302020204030204" pitchFamily="34" charset="0"/>
              </a:rPr>
              <a:t>efficient for insertion</a:t>
            </a:r>
            <a:r>
              <a:rPr lang="en-US" sz="2000" dirty="0">
                <a:cs typeface="Calibri Light" panose="020F0302020204030204" pitchFamily="34" charset="0"/>
              </a:rPr>
              <a:t>, but </a:t>
            </a:r>
            <a:r>
              <a:rPr lang="en-US" sz="2000" b="1" dirty="0">
                <a:cs typeface="Calibri Light" panose="020F0302020204030204" pitchFamily="34" charset="0"/>
              </a:rPr>
              <a:t>inefficient for searching </a:t>
            </a:r>
            <a:r>
              <a:rPr lang="en-US" sz="2000" dirty="0">
                <a:cs typeface="Calibri Light" panose="020F0302020204030204" pitchFamily="34" charset="0"/>
              </a:rPr>
              <a:t>(the overflow file has to be searched linearly)</a:t>
            </a:r>
          </a:p>
          <a:p>
            <a:endParaRPr lang="en-US" sz="1900" dirty="0"/>
          </a:p>
        </p:txBody>
      </p:sp>
    </p:spTree>
    <p:extLst>
      <p:ext uri="{BB962C8B-B14F-4D97-AF65-F5344CB8AC3E}">
        <p14:creationId xmlns:p14="http://schemas.microsoft.com/office/powerpoint/2010/main" val="271411628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016" y="584526"/>
            <a:ext cx="10615795" cy="1143000"/>
          </a:xfrm>
        </p:spPr>
        <p:txBody>
          <a:bodyPr>
            <a:normAutofit/>
          </a:bodyPr>
          <a:lstStyle/>
          <a:p>
            <a:r>
              <a:rPr lang="en-US" dirty="0"/>
              <a:t>Sequential Files </a:t>
            </a:r>
            <a:r>
              <a:rPr lang="en-US" sz="2700" dirty="0"/>
              <a:t>(2 of 2)</a:t>
            </a:r>
            <a:endParaRPr lang="nb-NO" dirty="0"/>
          </a:p>
        </p:txBody>
      </p:sp>
      <p:sp>
        <p:nvSpPr>
          <p:cNvPr id="3" name="Content Placeholder 2"/>
          <p:cNvSpPr>
            <a:spLocks noGrp="1"/>
          </p:cNvSpPr>
          <p:nvPr>
            <p:ph idx="1"/>
          </p:nvPr>
        </p:nvSpPr>
        <p:spPr>
          <a:xfrm>
            <a:off x="678186" y="2098948"/>
            <a:ext cx="2821923" cy="4356559"/>
          </a:xfrm>
        </p:spPr>
        <p:txBody>
          <a:bodyPr>
            <a:normAutofit/>
          </a:bodyPr>
          <a:lstStyle/>
          <a:p>
            <a:pPr marL="0" indent="0">
              <a:buNone/>
            </a:pPr>
            <a:r>
              <a:rPr lang="en-US" sz="2400" b="1" u="sng" dirty="0">
                <a:solidFill>
                  <a:srgbClr val="FF0000"/>
                </a:solidFill>
              </a:rPr>
              <a:t>Search operations</a:t>
            </a:r>
            <a:r>
              <a:rPr lang="en-US" sz="2400" dirty="0">
                <a:solidFill>
                  <a:schemeClr val="accent1">
                    <a:lumMod val="75000"/>
                  </a:schemeClr>
                </a:solidFill>
              </a:rPr>
              <a:t>: </a:t>
            </a:r>
            <a:r>
              <a:rPr lang="en-US" sz="2400" dirty="0"/>
              <a:t>There are two scenarios…</a:t>
            </a:r>
          </a:p>
        </p:txBody>
      </p:sp>
      <p:pic>
        <p:nvPicPr>
          <p:cNvPr id="9" name="Picture 8"/>
          <p:cNvPicPr>
            <a:picLocks noChangeAspect="1"/>
          </p:cNvPicPr>
          <p:nvPr/>
        </p:nvPicPr>
        <p:blipFill>
          <a:blip r:embed="rId3"/>
          <a:stretch>
            <a:fillRect/>
          </a:stretch>
        </p:blipFill>
        <p:spPr>
          <a:xfrm>
            <a:off x="3603171" y="3110290"/>
            <a:ext cx="2300885" cy="1004509"/>
          </a:xfrm>
          <a:prstGeom prst="rect">
            <a:avLst/>
          </a:prstGeom>
        </p:spPr>
      </p:pic>
      <p:sp>
        <p:nvSpPr>
          <p:cNvPr id="10" name="Rectangle 9"/>
          <p:cNvSpPr/>
          <p:nvPr/>
        </p:nvSpPr>
        <p:spPr>
          <a:xfrm>
            <a:off x="3500109" y="2221077"/>
            <a:ext cx="2914149"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Tuples of the relation are ordered according to the ordering field </a:t>
            </a:r>
            <a:r>
              <a:rPr kumimoji="0" lang="en-US" sz="1800" b="0" i="0" u="none" strike="noStrike" kern="1200" cap="none" spc="0" normalizeH="0" baseline="0" noProof="0" dirty="0" err="1">
                <a:ln>
                  <a:noFill/>
                </a:ln>
                <a:solidFill>
                  <a:srgbClr val="252525"/>
                </a:solidFill>
                <a:effectLst/>
                <a:uLnTx/>
                <a:uFillTx/>
                <a:latin typeface="Calibri"/>
                <a:ea typeface="+mn-ea"/>
                <a:cs typeface="+mn-cs"/>
              </a:rPr>
              <a:t>staffNo</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pic>
        <p:nvPicPr>
          <p:cNvPr id="11" name="Picture 10"/>
          <p:cNvPicPr>
            <a:picLocks noChangeAspect="1"/>
          </p:cNvPicPr>
          <p:nvPr/>
        </p:nvPicPr>
        <p:blipFill>
          <a:blip r:embed="rId4"/>
          <a:stretch>
            <a:fillRect/>
          </a:stretch>
        </p:blipFill>
        <p:spPr>
          <a:xfrm>
            <a:off x="9046028" y="3110290"/>
            <a:ext cx="2636110" cy="894140"/>
          </a:xfrm>
          <a:prstGeom prst="rect">
            <a:avLst/>
          </a:prstGeom>
        </p:spPr>
      </p:pic>
      <p:sp>
        <p:nvSpPr>
          <p:cNvPr id="12" name="Rectangle 11"/>
          <p:cNvSpPr/>
          <p:nvPr/>
        </p:nvSpPr>
        <p:spPr>
          <a:xfrm>
            <a:off x="9046028" y="2221077"/>
            <a:ext cx="295003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Tuples of the relation are ordered on </a:t>
            </a:r>
            <a:r>
              <a:rPr kumimoji="0" lang="en-US" sz="1800" b="0" i="0" u="none" strike="noStrike" kern="1200" cap="none" spc="0" normalizeH="0" baseline="0" noProof="0" dirty="0" err="1">
                <a:ln>
                  <a:noFill/>
                </a:ln>
                <a:solidFill>
                  <a:srgbClr val="252525"/>
                </a:solidFill>
                <a:effectLst/>
                <a:uLnTx/>
                <a:uFillTx/>
                <a:latin typeface="Calibri"/>
                <a:ea typeface="+mn-ea"/>
                <a:cs typeface="+mn-cs"/>
              </a:rPr>
              <a:t>staffNo</a:t>
            </a:r>
            <a:r>
              <a:rPr kumimoji="0" lang="en-US" sz="1800" b="0" i="0" u="none" strike="noStrike" kern="1200" cap="none" spc="0" normalizeH="0" baseline="0" noProof="0" dirty="0">
                <a:ln>
                  <a:noFill/>
                </a:ln>
                <a:solidFill>
                  <a:srgbClr val="252525"/>
                </a:solidFill>
                <a:effectLst/>
                <a:uLnTx/>
                <a:uFillTx/>
                <a:latin typeface="Calibri"/>
                <a:ea typeface="+mn-ea"/>
                <a:cs typeface="+mn-cs"/>
              </a:rPr>
              <a:t> under certain conditions</a:t>
            </a:r>
          </a:p>
        </p:txBody>
      </p:sp>
      <p:pic>
        <p:nvPicPr>
          <p:cNvPr id="13" name="Picture 12"/>
          <p:cNvPicPr>
            <a:picLocks noChangeAspect="1"/>
          </p:cNvPicPr>
          <p:nvPr/>
        </p:nvPicPr>
        <p:blipFill rotWithShape="1">
          <a:blip r:embed="rId5"/>
          <a:srcRect r="3755"/>
          <a:stretch/>
        </p:blipFill>
        <p:spPr>
          <a:xfrm>
            <a:off x="7724406" y="4242086"/>
            <a:ext cx="4032169" cy="1482934"/>
          </a:xfrm>
          <a:prstGeom prst="rect">
            <a:avLst/>
          </a:prstGeom>
        </p:spPr>
      </p:pic>
      <p:sp>
        <p:nvSpPr>
          <p:cNvPr id="14" name="TextBox 13"/>
          <p:cNvSpPr txBox="1"/>
          <p:nvPr/>
        </p:nvSpPr>
        <p:spPr>
          <a:xfrm>
            <a:off x="9427028" y="5962676"/>
            <a:ext cx="1491343" cy="381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Binary search</a:t>
            </a:r>
          </a:p>
        </p:txBody>
      </p:sp>
      <p:pic>
        <p:nvPicPr>
          <p:cNvPr id="16" name="Picture 15"/>
          <p:cNvPicPr>
            <a:picLocks noChangeAspect="1"/>
          </p:cNvPicPr>
          <p:nvPr/>
        </p:nvPicPr>
        <p:blipFill rotWithShape="1">
          <a:blip r:embed="rId5"/>
          <a:srcRect b="45365"/>
          <a:stretch/>
        </p:blipFill>
        <p:spPr>
          <a:xfrm>
            <a:off x="3489097" y="4262545"/>
            <a:ext cx="4189500" cy="810198"/>
          </a:xfrm>
          <a:prstGeom prst="rect">
            <a:avLst/>
          </a:prstGeom>
        </p:spPr>
      </p:pic>
      <p:sp>
        <p:nvSpPr>
          <p:cNvPr id="17" name="TextBox 16"/>
          <p:cNvSpPr txBox="1"/>
          <p:nvPr/>
        </p:nvSpPr>
        <p:spPr>
          <a:xfrm>
            <a:off x="4421373" y="5962676"/>
            <a:ext cx="21644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No sorting is needed</a:t>
            </a:r>
          </a:p>
        </p:txBody>
      </p:sp>
    </p:spTree>
    <p:extLst>
      <p:ext uri="{BB962C8B-B14F-4D97-AF65-F5344CB8AC3E}">
        <p14:creationId xmlns:p14="http://schemas.microsoft.com/office/powerpoint/2010/main" val="292555940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80">
                                          <p:stCondLst>
                                            <p:cond delay="0"/>
                                          </p:stCondLst>
                                        </p:cTn>
                                        <p:tgtEl>
                                          <p:spTgt spid="17"/>
                                        </p:tgtEl>
                                      </p:cBhvr>
                                    </p:animEffect>
                                    <p:anim calcmode="lin" valueType="num">
                                      <p:cBhvr>
                                        <p:cTn id="3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5" dur="26">
                                          <p:stCondLst>
                                            <p:cond delay="650"/>
                                          </p:stCondLst>
                                        </p:cTn>
                                        <p:tgtEl>
                                          <p:spTgt spid="17"/>
                                        </p:tgtEl>
                                      </p:cBhvr>
                                      <p:to x="100000" y="60000"/>
                                    </p:animScale>
                                    <p:animScale>
                                      <p:cBhvr>
                                        <p:cTn id="36" dur="166" decel="50000">
                                          <p:stCondLst>
                                            <p:cond delay="676"/>
                                          </p:stCondLst>
                                        </p:cTn>
                                        <p:tgtEl>
                                          <p:spTgt spid="17"/>
                                        </p:tgtEl>
                                      </p:cBhvr>
                                      <p:to x="100000" y="100000"/>
                                    </p:animScale>
                                    <p:animScale>
                                      <p:cBhvr>
                                        <p:cTn id="37" dur="26">
                                          <p:stCondLst>
                                            <p:cond delay="1312"/>
                                          </p:stCondLst>
                                        </p:cTn>
                                        <p:tgtEl>
                                          <p:spTgt spid="17"/>
                                        </p:tgtEl>
                                      </p:cBhvr>
                                      <p:to x="100000" y="80000"/>
                                    </p:animScale>
                                    <p:animScale>
                                      <p:cBhvr>
                                        <p:cTn id="38" dur="166" decel="50000">
                                          <p:stCondLst>
                                            <p:cond delay="1338"/>
                                          </p:stCondLst>
                                        </p:cTn>
                                        <p:tgtEl>
                                          <p:spTgt spid="17"/>
                                        </p:tgtEl>
                                      </p:cBhvr>
                                      <p:to x="100000" y="100000"/>
                                    </p:animScale>
                                    <p:animScale>
                                      <p:cBhvr>
                                        <p:cTn id="39" dur="26">
                                          <p:stCondLst>
                                            <p:cond delay="1642"/>
                                          </p:stCondLst>
                                        </p:cTn>
                                        <p:tgtEl>
                                          <p:spTgt spid="17"/>
                                        </p:tgtEl>
                                      </p:cBhvr>
                                      <p:to x="100000" y="90000"/>
                                    </p:animScale>
                                    <p:animScale>
                                      <p:cBhvr>
                                        <p:cTn id="40" dur="166" decel="50000">
                                          <p:stCondLst>
                                            <p:cond delay="1668"/>
                                          </p:stCondLst>
                                        </p:cTn>
                                        <p:tgtEl>
                                          <p:spTgt spid="17"/>
                                        </p:tgtEl>
                                      </p:cBhvr>
                                      <p:to x="100000" y="100000"/>
                                    </p:animScale>
                                    <p:animScale>
                                      <p:cBhvr>
                                        <p:cTn id="41" dur="26">
                                          <p:stCondLst>
                                            <p:cond delay="1808"/>
                                          </p:stCondLst>
                                        </p:cTn>
                                        <p:tgtEl>
                                          <p:spTgt spid="17"/>
                                        </p:tgtEl>
                                      </p:cBhvr>
                                      <p:to x="100000" y="95000"/>
                                    </p:animScale>
                                    <p:animScale>
                                      <p:cBhvr>
                                        <p:cTn id="42" dur="166" decel="50000">
                                          <p:stCondLst>
                                            <p:cond delay="1834"/>
                                          </p:stCondLst>
                                        </p:cTn>
                                        <p:tgtEl>
                                          <p:spTgt spid="17"/>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randombar(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500" fill="hold"/>
                                        <p:tgtEl>
                                          <p:spTgt spid="13"/>
                                        </p:tgtEl>
                                        <p:attrNameLst>
                                          <p:attrName>ppt_w</p:attrName>
                                        </p:attrNameLst>
                                      </p:cBhvr>
                                      <p:tavLst>
                                        <p:tav tm="0">
                                          <p:val>
                                            <p:fltVal val="0"/>
                                          </p:val>
                                        </p:tav>
                                        <p:tav tm="100000">
                                          <p:val>
                                            <p:strVal val="#ppt_w"/>
                                          </p:val>
                                        </p:tav>
                                      </p:tavLst>
                                    </p:anim>
                                    <p:anim calcmode="lin" valueType="num">
                                      <p:cBhvr>
                                        <p:cTn id="58" dur="500" fill="hold"/>
                                        <p:tgtEl>
                                          <p:spTgt spid="13"/>
                                        </p:tgtEl>
                                        <p:attrNameLst>
                                          <p:attrName>ppt_h</p:attrName>
                                        </p:attrNameLst>
                                      </p:cBhvr>
                                      <p:tavLst>
                                        <p:tav tm="0">
                                          <p:val>
                                            <p:fltVal val="0"/>
                                          </p:val>
                                        </p:tav>
                                        <p:tav tm="100000">
                                          <p:val>
                                            <p:strVal val="#ppt_h"/>
                                          </p:val>
                                        </p:tav>
                                      </p:tavLst>
                                    </p:anim>
                                    <p:animEffect transition="in" filter="fade">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1000" fill="hold"/>
                                        <p:tgtEl>
                                          <p:spTgt spid="14"/>
                                        </p:tgtEl>
                                        <p:attrNameLst>
                                          <p:attrName>ppt_w</p:attrName>
                                        </p:attrNameLst>
                                      </p:cBhvr>
                                      <p:tavLst>
                                        <p:tav tm="0">
                                          <p:val>
                                            <p:fltVal val="0"/>
                                          </p:val>
                                        </p:tav>
                                        <p:tav tm="100000">
                                          <p:val>
                                            <p:strVal val="#ppt_w"/>
                                          </p:val>
                                        </p:tav>
                                      </p:tavLst>
                                    </p:anim>
                                    <p:anim calcmode="lin" valueType="num">
                                      <p:cBhvr>
                                        <p:cTn id="65" dur="1000" fill="hold"/>
                                        <p:tgtEl>
                                          <p:spTgt spid="14"/>
                                        </p:tgtEl>
                                        <p:attrNameLst>
                                          <p:attrName>ppt_h</p:attrName>
                                        </p:attrNameLst>
                                      </p:cBhvr>
                                      <p:tavLst>
                                        <p:tav tm="0">
                                          <p:val>
                                            <p:fltVal val="0"/>
                                          </p:val>
                                        </p:tav>
                                        <p:tav tm="100000">
                                          <p:val>
                                            <p:strVal val="#ppt_h"/>
                                          </p:val>
                                        </p:tav>
                                      </p:tavLst>
                                    </p:anim>
                                    <p:anim calcmode="lin" valueType="num">
                                      <p:cBhvr>
                                        <p:cTn id="66" dur="1000" fill="hold"/>
                                        <p:tgtEl>
                                          <p:spTgt spid="14"/>
                                        </p:tgtEl>
                                        <p:attrNameLst>
                                          <p:attrName>style.rotation</p:attrName>
                                        </p:attrNameLst>
                                      </p:cBhvr>
                                      <p:tavLst>
                                        <p:tav tm="0">
                                          <p:val>
                                            <p:fltVal val="90"/>
                                          </p:val>
                                        </p:tav>
                                        <p:tav tm="100000">
                                          <p:val>
                                            <p:fltVal val="0"/>
                                          </p:val>
                                        </p:tav>
                                      </p:tavLst>
                                    </p:anim>
                                    <p:animEffect transition="in" filter="fade">
                                      <p:cBhvr>
                                        <p:cTn id="6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P spid="14" grpId="0"/>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804" y="570881"/>
            <a:ext cx="10879221" cy="776656"/>
          </a:xfrm>
        </p:spPr>
        <p:txBody>
          <a:bodyPr>
            <a:normAutofit/>
          </a:bodyPr>
          <a:lstStyle/>
          <a:p>
            <a:r>
              <a:rPr lang="en-US" dirty="0"/>
              <a:t>Hash Files </a:t>
            </a:r>
            <a:r>
              <a:rPr lang="en-US" sz="2700" dirty="0"/>
              <a:t>(1 of 2)</a:t>
            </a:r>
            <a:endParaRPr lang="nb-NO" dirty="0"/>
          </a:p>
        </p:txBody>
      </p:sp>
      <p:sp>
        <p:nvSpPr>
          <p:cNvPr id="3" name="Content Placeholder 2"/>
          <p:cNvSpPr>
            <a:spLocks noGrp="1"/>
          </p:cNvSpPr>
          <p:nvPr>
            <p:ph idx="1"/>
          </p:nvPr>
        </p:nvSpPr>
        <p:spPr>
          <a:xfrm>
            <a:off x="874805" y="2013438"/>
            <a:ext cx="10879220" cy="3840098"/>
          </a:xfrm>
        </p:spPr>
        <p:txBody>
          <a:bodyPr>
            <a:noAutofit/>
          </a:bodyPr>
          <a:lstStyle/>
          <a:p>
            <a:r>
              <a:rPr lang="en-US" sz="2200" dirty="0"/>
              <a:t>Records are </a:t>
            </a:r>
            <a:r>
              <a:rPr lang="en-US" sz="2200" b="1" dirty="0"/>
              <a:t>not written sequentially </a:t>
            </a:r>
            <a:r>
              <a:rPr lang="en-US" sz="2200" dirty="0"/>
              <a:t>to the file.</a:t>
            </a:r>
          </a:p>
          <a:p>
            <a:r>
              <a:rPr lang="en-US" sz="2200" dirty="0"/>
              <a:t>Instead, a </a:t>
            </a:r>
            <a:r>
              <a:rPr lang="en-US" sz="2200" b="1" dirty="0"/>
              <a:t>hash function </a:t>
            </a:r>
            <a:r>
              <a:rPr lang="en-US" sz="2200" dirty="0"/>
              <a:t>calculates the address of the page in which the record to be stored based on one or more fields in the record</a:t>
            </a:r>
          </a:p>
          <a:p>
            <a:r>
              <a:rPr lang="en-US" sz="2200" dirty="0"/>
              <a:t>The base field is called a </a:t>
            </a:r>
            <a:r>
              <a:rPr lang="en-US" sz="2200" b="1" dirty="0"/>
              <a:t>hash field</a:t>
            </a:r>
            <a:r>
              <a:rPr lang="en-US" sz="2200" dirty="0"/>
              <a:t> and if it is also the key field of the file, it is called a </a:t>
            </a:r>
            <a:r>
              <a:rPr lang="en-US" sz="2200" b="1" dirty="0"/>
              <a:t>hash key</a:t>
            </a:r>
            <a:endParaRPr lang="en-US" sz="2200" dirty="0"/>
          </a:p>
          <a:p>
            <a:r>
              <a:rPr lang="en-US" sz="2200" dirty="0"/>
              <a:t>Records in a hash file appear </a:t>
            </a:r>
            <a:r>
              <a:rPr lang="en-US" sz="2200" b="1" dirty="0"/>
              <a:t>randomly distributed </a:t>
            </a:r>
            <a:r>
              <a:rPr lang="en-US" sz="2200" dirty="0"/>
              <a:t>across the available file space (thus, hash files are sometimes called </a:t>
            </a:r>
            <a:r>
              <a:rPr lang="en-US" sz="2200" b="1" dirty="0"/>
              <a:t>random files</a:t>
            </a:r>
            <a:r>
              <a:rPr lang="en-US" sz="2200" dirty="0"/>
              <a:t>).</a:t>
            </a:r>
          </a:p>
          <a:p>
            <a:r>
              <a:rPr lang="en-US" sz="2200" dirty="0"/>
              <a:t>Each address generated by a hashing function corresponds to a </a:t>
            </a:r>
            <a:r>
              <a:rPr lang="en-US" sz="2200" b="1" dirty="0"/>
              <a:t>page</a:t>
            </a:r>
            <a:r>
              <a:rPr lang="en-US" sz="2200" dirty="0"/>
              <a:t> or </a:t>
            </a:r>
            <a:r>
              <a:rPr lang="en-US" sz="2200" b="1" dirty="0"/>
              <a:t>bucket</a:t>
            </a:r>
            <a:r>
              <a:rPr lang="en-US" sz="2200" dirty="0"/>
              <a:t> with slots for multiple records</a:t>
            </a:r>
          </a:p>
          <a:p>
            <a:r>
              <a:rPr lang="en-US" sz="2200" dirty="0"/>
              <a:t>Hash functions do not guarantee generating a unique address causing a problem of </a:t>
            </a:r>
            <a:r>
              <a:rPr lang="en-US" sz="2200" b="1" dirty="0"/>
              <a:t>collision</a:t>
            </a:r>
          </a:p>
        </p:txBody>
      </p:sp>
    </p:spTree>
    <p:extLst>
      <p:ext uri="{BB962C8B-B14F-4D97-AF65-F5344CB8AC3E}">
        <p14:creationId xmlns:p14="http://schemas.microsoft.com/office/powerpoint/2010/main" val="34572342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552" y="745203"/>
            <a:ext cx="10835933" cy="497426"/>
          </a:xfrm>
        </p:spPr>
        <p:txBody>
          <a:bodyPr>
            <a:normAutofit fontScale="90000"/>
          </a:bodyPr>
          <a:lstStyle/>
          <a:p>
            <a:r>
              <a:rPr lang="en-US" dirty="0"/>
              <a:t>Hash Files </a:t>
            </a:r>
            <a:r>
              <a:rPr lang="en-US" sz="2700" dirty="0"/>
              <a:t>(2 of 2)</a:t>
            </a:r>
            <a:endParaRPr lang="nb-NO" dirty="0"/>
          </a:p>
        </p:txBody>
      </p:sp>
      <p:pic>
        <p:nvPicPr>
          <p:cNvPr id="3" name="Picture 2"/>
          <p:cNvPicPr>
            <a:picLocks noChangeAspect="1"/>
          </p:cNvPicPr>
          <p:nvPr/>
        </p:nvPicPr>
        <p:blipFill>
          <a:blip r:embed="rId3"/>
          <a:stretch>
            <a:fillRect/>
          </a:stretch>
        </p:blipFill>
        <p:spPr>
          <a:xfrm>
            <a:off x="2696080" y="4095750"/>
            <a:ext cx="7000875" cy="2762250"/>
          </a:xfrm>
          <a:prstGeom prst="rect">
            <a:avLst/>
          </a:prstGeom>
        </p:spPr>
      </p:pic>
      <p:sp>
        <p:nvSpPr>
          <p:cNvPr id="6" name="Content Placeholder 2"/>
          <p:cNvSpPr>
            <a:spLocks noGrp="1"/>
          </p:cNvSpPr>
          <p:nvPr>
            <p:ph idx="1"/>
          </p:nvPr>
        </p:nvSpPr>
        <p:spPr>
          <a:xfrm>
            <a:off x="735265" y="1735608"/>
            <a:ext cx="10879220" cy="2595760"/>
          </a:xfrm>
        </p:spPr>
        <p:txBody>
          <a:bodyPr>
            <a:noAutofit/>
          </a:bodyPr>
          <a:lstStyle/>
          <a:p>
            <a:r>
              <a:rPr lang="en-US" sz="2400" dirty="0"/>
              <a:t>Designed for equality selection</a:t>
            </a:r>
          </a:p>
          <a:p>
            <a:r>
              <a:rPr lang="en-US" sz="2400" dirty="0"/>
              <a:t>Uses a </a:t>
            </a:r>
            <a:r>
              <a:rPr lang="en-US" sz="2400" b="1" i="1" dirty="0">
                <a:solidFill>
                  <a:schemeClr val="accent1">
                    <a:lumMod val="75000"/>
                  </a:schemeClr>
                </a:solidFill>
              </a:rPr>
              <a:t>hashing function</a:t>
            </a:r>
          </a:p>
          <a:p>
            <a:pPr lvl="1"/>
            <a:r>
              <a:rPr lang="en-US" sz="2400" dirty="0"/>
              <a:t>Search values </a:t>
            </a:r>
            <a:r>
              <a:rPr lang="en-US" sz="2400" dirty="0">
                <a:sym typeface="Wingdings" panose="05000000000000000000" pitchFamily="2" charset="2"/>
              </a:rPr>
              <a:t> </a:t>
            </a:r>
            <a:r>
              <a:rPr lang="en-US" sz="2400" b="1" i="1" dirty="0">
                <a:solidFill>
                  <a:schemeClr val="accent1">
                    <a:lumMod val="75000"/>
                  </a:schemeClr>
                </a:solidFill>
                <a:sym typeface="Wingdings" panose="05000000000000000000" pitchFamily="2" charset="2"/>
              </a:rPr>
              <a:t>bucket</a:t>
            </a:r>
            <a:r>
              <a:rPr lang="en-US" sz="2400" dirty="0">
                <a:sym typeface="Wingdings" panose="05000000000000000000" pitchFamily="2" charset="2"/>
              </a:rPr>
              <a:t> numbers</a:t>
            </a:r>
          </a:p>
          <a:p>
            <a:r>
              <a:rPr lang="en-US" sz="2400" dirty="0">
                <a:sym typeface="Wingdings" panose="05000000000000000000" pitchFamily="2" charset="2"/>
              </a:rPr>
              <a:t>Bucket</a:t>
            </a:r>
          </a:p>
          <a:p>
            <a:pPr lvl="1"/>
            <a:r>
              <a:rPr lang="en-US" sz="2400" dirty="0">
                <a:sym typeface="Wingdings" panose="05000000000000000000" pitchFamily="2" charset="2"/>
              </a:rPr>
              <a:t>Primary page plus zero or move overflow pages</a:t>
            </a:r>
          </a:p>
          <a:p>
            <a:r>
              <a:rPr lang="en-US" sz="2400" dirty="0">
                <a:sym typeface="Wingdings" panose="05000000000000000000" pitchFamily="2" charset="2"/>
              </a:rPr>
              <a:t>Based on static or dynamic hashing techniques</a:t>
            </a:r>
            <a:endParaRPr lang="en-US" sz="2400" dirty="0"/>
          </a:p>
        </p:txBody>
      </p:sp>
    </p:spTree>
    <p:extLst>
      <p:ext uri="{BB962C8B-B14F-4D97-AF65-F5344CB8AC3E}">
        <p14:creationId xmlns:p14="http://schemas.microsoft.com/office/powerpoint/2010/main" val="274223321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txEl>
                                              <p:pRg st="4" end="4"/>
                                            </p:txEl>
                                          </p:spTgt>
                                        </p:tgtEl>
                                        <p:attrNameLst>
                                          <p:attrName>style.visibility</p:attrName>
                                        </p:attrNameLst>
                                      </p:cBhvr>
                                      <p:to>
                                        <p:strVal val="visible"/>
                                      </p:to>
                                    </p:set>
                                    <p:animEffect transition="in" filter="fade">
                                      <p:cBhvr>
                                        <p:cTn id="38" dur="1000"/>
                                        <p:tgtEl>
                                          <p:spTgt spid="6">
                                            <p:txEl>
                                              <p:pRg st="4" end="4"/>
                                            </p:txEl>
                                          </p:spTgt>
                                        </p:tgtEl>
                                      </p:cBhvr>
                                    </p:animEffect>
                                    <p:anim calcmode="lin" valueType="num">
                                      <p:cBhvr>
                                        <p:cTn id="3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animEffect transition="in" filter="fade">
                                      <p:cBhvr>
                                        <p:cTn id="45" dur="1000"/>
                                        <p:tgtEl>
                                          <p:spTgt spid="6">
                                            <p:txEl>
                                              <p:pRg st="5" end="5"/>
                                            </p:txEl>
                                          </p:spTgt>
                                        </p:tgtEl>
                                      </p:cBhvr>
                                    </p:animEffect>
                                    <p:anim calcmode="lin" valueType="num">
                                      <p:cBhvr>
                                        <p:cTn id="4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cs typeface="Times New Roman" pitchFamily="18" charset="0"/>
              </a:rPr>
              <a:t>Indexing</a:t>
            </a:r>
            <a:endParaRPr lang="nb-NO" dirty="0"/>
          </a:p>
        </p:txBody>
      </p:sp>
    </p:spTree>
    <p:extLst>
      <p:ext uri="{BB962C8B-B14F-4D97-AF65-F5344CB8AC3E}">
        <p14:creationId xmlns:p14="http://schemas.microsoft.com/office/powerpoint/2010/main" val="110854201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itchFamily="18" charset="0"/>
              </a:rPr>
              <a:t>What is an index?</a:t>
            </a:r>
          </a:p>
        </p:txBody>
      </p:sp>
      <p:sp>
        <p:nvSpPr>
          <p:cNvPr id="3" name="Text Placeholder 2"/>
          <p:cNvSpPr>
            <a:spLocks noGrp="1"/>
          </p:cNvSpPr>
          <p:nvPr>
            <p:ph idx="1"/>
          </p:nvPr>
        </p:nvSpPr>
        <p:spPr/>
        <p:txBody>
          <a:bodyPr>
            <a:normAutofit fontScale="92500"/>
          </a:bodyPr>
          <a:lstStyle/>
          <a:p>
            <a:r>
              <a:rPr lang="en-US" altLang="en-US" sz="2400" dirty="0">
                <a:cs typeface="Times New Roman" panose="02020603050405020304" pitchFamily="18" charset="0"/>
              </a:rPr>
              <a:t>A data structure that allows the DBMS to locate particular records in a file more quickly and thereby speed response to queries.</a:t>
            </a:r>
          </a:p>
          <a:p>
            <a:r>
              <a:rPr lang="en-US" sz="2400" dirty="0">
                <a:cs typeface="Times New Roman" panose="02020603050405020304" pitchFamily="18" charset="0"/>
              </a:rPr>
              <a:t>An index in a database is similar to an index in a book. </a:t>
            </a:r>
          </a:p>
          <a:p>
            <a:r>
              <a:rPr lang="en-US" sz="2400" dirty="0">
                <a:cs typeface="Times New Roman" panose="02020603050405020304" pitchFamily="18" charset="0"/>
              </a:rPr>
              <a:t>It is an auxiliary structure associated with a file that can be referred to when searching for an item of information, just like searching the index of a book, in which we look up a keyword to get a list of one or more pages on which the keyword appears. </a:t>
            </a:r>
          </a:p>
          <a:p>
            <a:r>
              <a:rPr lang="en-US" sz="2400" dirty="0">
                <a:cs typeface="Times New Roman" panose="02020603050405020304" pitchFamily="18" charset="0"/>
              </a:rPr>
              <a:t>An index removes the need to scan sequentially through the file each time we want to find the item.</a:t>
            </a:r>
          </a:p>
          <a:p>
            <a:r>
              <a:rPr lang="en-US" sz="2400" dirty="0">
                <a:hlinkClick r:id="rId3"/>
              </a:rPr>
              <a:t>https://www.youtube.com/watch?v=Le74ewlajxg</a:t>
            </a:r>
            <a:endParaRPr lang="en-US" sz="2400" dirty="0"/>
          </a:p>
          <a:p>
            <a:r>
              <a:rPr lang="en-US" sz="2400" dirty="0">
                <a:hlinkClick r:id="rId4"/>
              </a:rPr>
              <a:t>https://www.youtube.com/watch?v=fsG1XaZEa78</a:t>
            </a: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altLang="en-US" sz="2400" dirty="0">
              <a:cs typeface="Times New Roman" panose="02020603050405020304" pitchFamily="18" charset="0"/>
            </a:endParaRPr>
          </a:p>
          <a:p>
            <a:endParaRPr lang="en-US" sz="2400" dirty="0"/>
          </a:p>
        </p:txBody>
      </p:sp>
    </p:spTree>
    <p:extLst>
      <p:ext uri="{BB962C8B-B14F-4D97-AF65-F5344CB8AC3E}">
        <p14:creationId xmlns:p14="http://schemas.microsoft.com/office/powerpoint/2010/main" val="130098751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idx="1"/>
          </p:nvPr>
        </p:nvSpPr>
        <p:spPr/>
        <p:txBody>
          <a:bodyPr>
            <a:normAutofit/>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Search keys are stored in sorted order</a:t>
            </a:r>
          </a:p>
        </p:txBody>
      </p:sp>
      <p:grpSp>
        <p:nvGrpSpPr>
          <p:cNvPr id="2" name="Group 1">
            <a:extLst>
              <a:ext uri="{FF2B5EF4-FFF2-40B4-BE49-F238E27FC236}">
                <a16:creationId xmlns:a16="http://schemas.microsoft.com/office/drawing/2014/main" id="{C6985328-F4F8-96F3-B472-0979F7AD5F5B}"/>
              </a:ext>
            </a:extLst>
          </p:cNvPr>
          <p:cNvGrpSpPr/>
          <p:nvPr/>
        </p:nvGrpSpPr>
        <p:grpSpPr>
          <a:xfrm>
            <a:off x="3892005" y="4177498"/>
            <a:ext cx="2687638" cy="385763"/>
            <a:chOff x="3892005" y="4177498"/>
            <a:chExt cx="2687638" cy="385763"/>
          </a:xfrm>
          <a:noFill/>
        </p:grpSpPr>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3892005" y="4177499"/>
              <a:ext cx="1506538" cy="385762"/>
            </a:xfrm>
            <a:prstGeom prst="rect">
              <a:avLst/>
            </a:prstGeom>
            <a:grp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252525"/>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5395368" y="4177498"/>
              <a:ext cx="1184275" cy="384175"/>
            </a:xfrm>
            <a:prstGeom prst="rect">
              <a:avLst/>
            </a:prstGeom>
            <a:grp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252525"/>
                  </a:solidFill>
                  <a:effectLst/>
                  <a:uLnTx/>
                  <a:uFillTx/>
                  <a:latin typeface="Helvetica" panose="020B0604020202020204" pitchFamily="34" charset="0"/>
                  <a:ea typeface="MS PGothic" panose="020B0600070205080204" pitchFamily="34" charset="-128"/>
                  <a:cs typeface="+mn-cs"/>
                </a:rPr>
                <a:t>pointer</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a:extLst>
              <a:ext uri="{FF2B5EF4-FFF2-40B4-BE49-F238E27FC236}">
                <a16:creationId xmlns:a16="http://schemas.microsoft.com/office/drawing/2014/main" id="{23FA71F2-5E41-4EB3-A4ED-C3860AC451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Definition in SQL</a:t>
            </a:r>
          </a:p>
        </p:txBody>
      </p:sp>
      <p:sp>
        <p:nvSpPr>
          <p:cNvPr id="165891" name="Rectangle 3">
            <a:extLst>
              <a:ext uri="{FF2B5EF4-FFF2-40B4-BE49-F238E27FC236}">
                <a16:creationId xmlns:a16="http://schemas.microsoft.com/office/drawing/2014/main" id="{C819C5AD-9CB5-4434-921A-17E0D8C24D61}"/>
              </a:ext>
            </a:extLst>
          </p:cNvPr>
          <p:cNvSpPr>
            <a:spLocks noGrp="1" noChangeArrowheads="1"/>
          </p:cNvSpPr>
          <p:nvPr>
            <p:ph idx="1"/>
          </p:nvPr>
        </p:nvSpPr>
        <p:spPr/>
        <p:txBody>
          <a:bodyPr>
            <a:normAutofit fontScale="92500" lnSpcReduction="10000"/>
          </a:bodyPr>
          <a:lstStyle/>
          <a:p>
            <a:pPr>
              <a:tabLst>
                <a:tab pos="1312863" algn="l"/>
                <a:tab pos="2120900" algn="l"/>
                <a:tab pos="4575175" algn="l"/>
                <a:tab pos="4978400" algn="l"/>
              </a:tabLst>
            </a:pPr>
            <a:r>
              <a:rPr lang="en-US" altLang="en-US" dirty="0"/>
              <a:t>Create an index</a:t>
            </a:r>
          </a:p>
          <a:p>
            <a:pPr lvl="1">
              <a:buNone/>
              <a:tabLst>
                <a:tab pos="1312863" algn="l"/>
                <a:tab pos="2120900" algn="l"/>
                <a:tab pos="4575175" algn="l"/>
                <a:tab pos="4978400" algn="l"/>
              </a:tabLst>
            </a:pPr>
            <a:r>
              <a:rPr lang="en-US" altLang="en-US" dirty="0"/>
              <a:t>		</a:t>
            </a:r>
            <a:r>
              <a:rPr lang="en-US" altLang="en-US" b="1" dirty="0"/>
              <a:t>create index</a:t>
            </a:r>
            <a:r>
              <a:rPr lang="en-US" altLang="en-US" dirty="0"/>
              <a:t> &lt;index-name&gt; </a:t>
            </a:r>
            <a:r>
              <a:rPr lang="en-US" altLang="en-US" b="1" dirty="0"/>
              <a:t>on</a:t>
            </a:r>
            <a:r>
              <a:rPr lang="en-US" altLang="en-US" dirty="0"/>
              <a:t> &lt;relation-name&gt;</a:t>
            </a:r>
            <a:br>
              <a:rPr lang="en-US" altLang="en-US" dirty="0"/>
            </a:br>
            <a:r>
              <a:rPr lang="en-US" altLang="en-US" dirty="0"/>
              <a:t>			(&lt;attribute-list&gt;)</a:t>
            </a:r>
          </a:p>
          <a:p>
            <a:pPr lvl="1">
              <a:buNone/>
              <a:tabLst>
                <a:tab pos="1312863" algn="l"/>
                <a:tab pos="2120900" algn="l"/>
                <a:tab pos="4575175" algn="l"/>
                <a:tab pos="4978400" algn="l"/>
              </a:tabLst>
            </a:pPr>
            <a:r>
              <a:rPr lang="en-US" altLang="en-US" dirty="0"/>
              <a:t>E.g.,:  </a:t>
            </a:r>
            <a:r>
              <a:rPr lang="en-US" altLang="en-US" b="1" dirty="0"/>
              <a:t>create index </a:t>
            </a:r>
            <a:r>
              <a:rPr lang="en-US" altLang="en-US" i="1" dirty="0"/>
              <a:t> b-index </a:t>
            </a:r>
            <a:r>
              <a:rPr lang="en-US" altLang="en-US" b="1" dirty="0"/>
              <a:t>on</a:t>
            </a:r>
            <a:r>
              <a:rPr lang="en-US" altLang="en-US" i="1" dirty="0"/>
              <a:t> branch(</a:t>
            </a:r>
            <a:r>
              <a:rPr lang="en-US" altLang="en-US" i="1" dirty="0" err="1"/>
              <a:t>branch_name</a:t>
            </a:r>
            <a:r>
              <a:rPr lang="en-US" altLang="en-US" i="1" dirty="0"/>
              <a:t>)</a:t>
            </a:r>
            <a:endParaRPr lang="en-US" altLang="en-US" dirty="0"/>
          </a:p>
          <a:p>
            <a:pPr>
              <a:tabLst>
                <a:tab pos="1312863" algn="l"/>
                <a:tab pos="2120900" algn="l"/>
                <a:tab pos="4575175" algn="l"/>
                <a:tab pos="4978400" algn="l"/>
              </a:tabLst>
            </a:pPr>
            <a:r>
              <a:rPr lang="en-US" altLang="en-US" dirty="0"/>
              <a:t>Use </a:t>
            </a:r>
            <a:r>
              <a:rPr lang="en-US" altLang="en-US" b="1" dirty="0"/>
              <a:t>create unique index</a:t>
            </a:r>
            <a:r>
              <a:rPr lang="en-US" altLang="en-US" dirty="0"/>
              <a:t> to indirectly specify and enforce the condition that the search key is a </a:t>
            </a:r>
            <a:r>
              <a:rPr lang="en-US" altLang="en-US"/>
              <a:t>candidate key.</a:t>
            </a:r>
            <a:endParaRPr lang="en-US" altLang="en-US" dirty="0"/>
          </a:p>
          <a:p>
            <a:pPr>
              <a:tabLst>
                <a:tab pos="1312863" algn="l"/>
                <a:tab pos="2120900" algn="l"/>
                <a:tab pos="4575175" algn="l"/>
                <a:tab pos="4978400" algn="l"/>
              </a:tabLst>
            </a:pPr>
            <a:r>
              <a:rPr lang="en-US" altLang="en-US" dirty="0"/>
              <a:t>To drop an index </a:t>
            </a:r>
          </a:p>
          <a:p>
            <a:pPr lvl="1">
              <a:buNone/>
              <a:tabLst>
                <a:tab pos="1312863" algn="l"/>
                <a:tab pos="2120900" algn="l"/>
                <a:tab pos="4575175" algn="l"/>
                <a:tab pos="4978400" algn="l"/>
              </a:tabLst>
            </a:pPr>
            <a:r>
              <a:rPr lang="en-US" altLang="en-US" dirty="0"/>
              <a:t>			</a:t>
            </a:r>
            <a:r>
              <a:rPr lang="en-US" altLang="en-US" b="1" dirty="0"/>
              <a:t>drop index </a:t>
            </a:r>
            <a:r>
              <a:rPr lang="en-US" altLang="en-US" dirty="0"/>
              <a:t>&lt;index-name&gt;</a:t>
            </a:r>
          </a:p>
          <a:p>
            <a:pPr>
              <a:tabLst>
                <a:tab pos="1312863" algn="l"/>
                <a:tab pos="2120900" algn="l"/>
                <a:tab pos="4575175" algn="l"/>
                <a:tab pos="4978400" algn="l"/>
              </a:tabLst>
            </a:pPr>
            <a:r>
              <a:rPr lang="en-US" altLang="en-US" dirty="0"/>
              <a:t>Most database systems allow specification of type of index, and clustering.</a:t>
            </a:r>
          </a:p>
        </p:txBody>
      </p:sp>
    </p:spTree>
    <p:extLst>
      <p:ext uri="{BB962C8B-B14F-4D97-AF65-F5344CB8AC3E}">
        <p14:creationId xmlns:p14="http://schemas.microsoft.com/office/powerpoint/2010/main" val="3827695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Limitations of File-Based Approach</a:t>
            </a:r>
            <a:endParaRPr lang="en-US" dirty="0"/>
          </a:p>
        </p:txBody>
      </p:sp>
      <p:sp>
        <p:nvSpPr>
          <p:cNvPr id="4" name="Content Placeholder 3"/>
          <p:cNvSpPr txBox="1">
            <a:spLocks noGrp="1"/>
          </p:cNvSpPr>
          <p:nvPr>
            <p:ph idx="1"/>
          </p:nvPr>
        </p:nvSpPr>
        <p:spPr>
          <a:xfrm>
            <a:off x="783004" y="1960201"/>
            <a:ext cx="10004445" cy="4013406"/>
          </a:xfrm>
          <a:prstGeom prst="rect">
            <a:avLst/>
          </a:prstGeom>
          <a:noFill/>
        </p:spPr>
        <p:txBody>
          <a:bodyPr wrap="square" rtlCol="0">
            <a:spAutoFit/>
          </a:bodyPr>
          <a:lstStyle/>
          <a:p>
            <a:pPr marL="285750" indent="-285750">
              <a:buFont typeface="Arial" panose="020B0604020202020204" pitchFamily="34" charset="0"/>
              <a:buChar char="•"/>
            </a:pPr>
            <a:r>
              <a:rPr lang="en-US" sz="3200" dirty="0"/>
              <a:t>Separation and isolation of data</a:t>
            </a:r>
          </a:p>
          <a:p>
            <a:pPr marL="654041" lvl="1" indent="-285750">
              <a:buFont typeface="Arial" panose="020B0604020202020204" pitchFamily="34" charset="0"/>
              <a:buChar char="•"/>
            </a:pPr>
            <a:r>
              <a:rPr lang="en-US" sz="2800" dirty="0"/>
              <a:t>Each program maintains its own set of data.</a:t>
            </a:r>
          </a:p>
          <a:p>
            <a:pPr marL="654041" lvl="1" indent="-285750">
              <a:buFont typeface="Arial" panose="020B0604020202020204" pitchFamily="34" charset="0"/>
              <a:buChar char="•"/>
            </a:pPr>
            <a:r>
              <a:rPr lang="en-US" sz="2800" dirty="0"/>
              <a:t>Users of one program may be unaware of potentially useful data held by other programs.</a:t>
            </a:r>
          </a:p>
          <a:p>
            <a:pPr marL="285750" indent="-285750">
              <a:buFont typeface="Arial" panose="020B0604020202020204" pitchFamily="34" charset="0"/>
              <a:buChar char="•"/>
            </a:pPr>
            <a:r>
              <a:rPr lang="en-US" sz="3200" dirty="0"/>
              <a:t>Duplication of data</a:t>
            </a:r>
          </a:p>
          <a:p>
            <a:pPr marL="654041" lvl="1" indent="-285750">
              <a:buFont typeface="Arial" panose="020B0604020202020204" pitchFamily="34" charset="0"/>
              <a:buChar char="•"/>
            </a:pPr>
            <a:r>
              <a:rPr lang="en-US" sz="2800" dirty="0"/>
              <a:t>Same data is held by different programs.</a:t>
            </a:r>
          </a:p>
          <a:p>
            <a:pPr marL="654041" lvl="1" indent="-285750">
              <a:buFont typeface="Arial" panose="020B0604020202020204" pitchFamily="34" charset="0"/>
              <a:buChar char="•"/>
            </a:pPr>
            <a:r>
              <a:rPr lang="en-US" sz="2800" dirty="0"/>
              <a:t>Wasted space and potentially different values and/or different formats for the same item.</a:t>
            </a:r>
            <a:endParaRPr lang="en-US" sz="3200" dirty="0"/>
          </a:p>
        </p:txBody>
      </p:sp>
      <p:sp>
        <p:nvSpPr>
          <p:cNvPr id="3" name="Slide Number Placeholder 2">
            <a:extLst>
              <a:ext uri="{FF2B5EF4-FFF2-40B4-BE49-F238E27FC236}">
                <a16:creationId xmlns:a16="http://schemas.microsoft.com/office/drawing/2014/main" id="{B6D4E813-58C7-45FD-ADB7-89ACEC3C82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67386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Select Index</a:t>
            </a:r>
          </a:p>
        </p:txBody>
      </p:sp>
      <p:sp>
        <p:nvSpPr>
          <p:cNvPr id="4" name="Content Placeholder 2"/>
          <p:cNvSpPr>
            <a:spLocks noGrp="1"/>
          </p:cNvSpPr>
          <p:nvPr>
            <p:ph idx="1"/>
          </p:nvPr>
        </p:nvSpPr>
        <p:spPr>
          <a:xfrm>
            <a:off x="783004" y="1901868"/>
            <a:ext cx="10707595" cy="3800208"/>
          </a:xfrm>
        </p:spPr>
        <p:txBody>
          <a:bodyPr>
            <a:normAutofit/>
          </a:bodyPr>
          <a:lstStyle/>
          <a:p>
            <a:r>
              <a:rPr lang="nb-NO" dirty="0"/>
              <a:t>Query </a:t>
            </a:r>
          </a:p>
          <a:p>
            <a:pPr marL="0" indent="0">
              <a:buNone/>
            </a:pPr>
            <a:r>
              <a:rPr lang="en-US" dirty="0">
                <a:latin typeface="MS Gothic" panose="020B0609070205080204" pitchFamily="49" charset="-128"/>
                <a:ea typeface="MS Gothic" panose="020B0609070205080204" pitchFamily="49" charset="-128"/>
              </a:rPr>
              <a:t>	SELECT * FROM students WHERE </a:t>
            </a:r>
            <a:r>
              <a:rPr lang="en-US" dirty="0" err="1">
                <a:latin typeface="MS Gothic" panose="020B0609070205080204" pitchFamily="49" charset="-128"/>
                <a:ea typeface="MS Gothic" panose="020B0609070205080204" pitchFamily="49" charset="-128"/>
              </a:rPr>
              <a:t>dept</a:t>
            </a:r>
            <a:r>
              <a:rPr lang="en-US" dirty="0">
                <a:latin typeface="MS Gothic" panose="020B0609070205080204" pitchFamily="49" charset="-128"/>
                <a:ea typeface="MS Gothic" panose="020B0609070205080204" pitchFamily="49" charset="-128"/>
              </a:rPr>
              <a:t> = 10;</a:t>
            </a:r>
          </a:p>
          <a:p>
            <a:r>
              <a:rPr lang="en-US" b="1" dirty="0">
                <a:solidFill>
                  <a:schemeClr val="accent1">
                    <a:lumMod val="75000"/>
                  </a:schemeClr>
                </a:solidFill>
              </a:rPr>
              <a:t>Index</a:t>
            </a:r>
            <a:r>
              <a:rPr lang="en-US" dirty="0"/>
              <a:t>: a data structure (file) defined on </a:t>
            </a:r>
            <a:r>
              <a:rPr lang="en-US" b="1" i="1" dirty="0">
                <a:solidFill>
                  <a:schemeClr val="accent1">
                    <a:lumMod val="75000"/>
                  </a:schemeClr>
                </a:solidFill>
              </a:rPr>
              <a:t>fields</a:t>
            </a:r>
            <a:r>
              <a:rPr lang="en-US" b="1" i="1" dirty="0"/>
              <a:t> </a:t>
            </a:r>
            <a:r>
              <a:rPr lang="en-US" dirty="0"/>
              <a:t>that speeds up data accessing</a:t>
            </a:r>
          </a:p>
          <a:p>
            <a:pPr lvl="1"/>
            <a:endParaRPr lang="nb-NO" dirty="0"/>
          </a:p>
        </p:txBody>
      </p:sp>
      <p:sp>
        <p:nvSpPr>
          <p:cNvPr id="5" name="Rectangle 4"/>
          <p:cNvSpPr/>
          <p:nvPr/>
        </p:nvSpPr>
        <p:spPr>
          <a:xfrm>
            <a:off x="5325979" y="2326106"/>
            <a:ext cx="2887579" cy="49730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6"/>
          <p:cNvPicPr>
            <a:picLocks noChangeAspect="1"/>
          </p:cNvPicPr>
          <p:nvPr/>
        </p:nvPicPr>
        <p:blipFill rotWithShape="1">
          <a:blip r:embed="rId2"/>
          <a:srcRect l="1988" r="64958"/>
          <a:stretch/>
        </p:blipFill>
        <p:spPr>
          <a:xfrm>
            <a:off x="3197503" y="4156576"/>
            <a:ext cx="1807028" cy="2628729"/>
          </a:xfrm>
          <a:prstGeom prst="rect">
            <a:avLst/>
          </a:prstGeom>
        </p:spPr>
      </p:pic>
      <p:pic>
        <p:nvPicPr>
          <p:cNvPr id="8" name="Picture 7"/>
          <p:cNvPicPr>
            <a:picLocks noChangeAspect="1"/>
          </p:cNvPicPr>
          <p:nvPr/>
        </p:nvPicPr>
        <p:blipFill rotWithShape="1">
          <a:blip r:embed="rId3"/>
          <a:srcRect l="56370"/>
          <a:stretch/>
        </p:blipFill>
        <p:spPr>
          <a:xfrm>
            <a:off x="6887758" y="4157701"/>
            <a:ext cx="2385949" cy="2627604"/>
          </a:xfrm>
          <a:prstGeom prst="rect">
            <a:avLst/>
          </a:prstGeom>
        </p:spPr>
      </p:pic>
      <p:cxnSp>
        <p:nvCxnSpPr>
          <p:cNvPr id="9" name="Straight Arrow Connector 8"/>
          <p:cNvCxnSpPr/>
          <p:nvPr/>
        </p:nvCxnSpPr>
        <p:spPr>
          <a:xfrm flipV="1">
            <a:off x="5004531" y="4784059"/>
            <a:ext cx="1861457" cy="10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04531" y="5056202"/>
            <a:ext cx="1872342" cy="10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3"/>
            <a:endCxn id="8" idx="1"/>
          </p:cNvCxnSpPr>
          <p:nvPr/>
        </p:nvCxnSpPr>
        <p:spPr>
          <a:xfrm>
            <a:off x="5004531" y="5470941"/>
            <a:ext cx="1883227" cy="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993646" y="5773181"/>
            <a:ext cx="1883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004531" y="6108185"/>
            <a:ext cx="1883227" cy="14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999089" y="6380328"/>
            <a:ext cx="1888669" cy="3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a:off x="3104370" y="4599002"/>
            <a:ext cx="71363" cy="4354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16" name="TextBox 15"/>
          <p:cNvSpPr txBox="1"/>
          <p:nvPr/>
        </p:nvSpPr>
        <p:spPr>
          <a:xfrm>
            <a:off x="1847671" y="4631655"/>
            <a:ext cx="123493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Search key</a:t>
            </a:r>
          </a:p>
        </p:txBody>
      </p:sp>
      <p:sp>
        <p:nvSpPr>
          <p:cNvPr id="17" name="Rectangle 16"/>
          <p:cNvSpPr/>
          <p:nvPr/>
        </p:nvSpPr>
        <p:spPr>
          <a:xfrm>
            <a:off x="3491413" y="4696971"/>
            <a:ext cx="587829" cy="2394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p:cNvCxnSpPr/>
          <p:nvPr/>
        </p:nvCxnSpPr>
        <p:spPr>
          <a:xfrm flipH="1" flipV="1">
            <a:off x="3140051" y="4305085"/>
            <a:ext cx="351362" cy="391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94358" y="3858677"/>
            <a:ext cx="201535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Ordering key value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(SA9 is the staff_id)</a:t>
            </a:r>
          </a:p>
        </p:txBody>
      </p:sp>
      <p:sp>
        <p:nvSpPr>
          <p:cNvPr id="20" name="TextBox 19"/>
          <p:cNvSpPr txBox="1"/>
          <p:nvPr/>
        </p:nvSpPr>
        <p:spPr>
          <a:xfrm>
            <a:off x="4351382" y="3941043"/>
            <a:ext cx="232651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Address of the record</a:t>
            </a:r>
          </a:p>
        </p:txBody>
      </p:sp>
      <p:sp>
        <p:nvSpPr>
          <p:cNvPr id="21" name="Rectangle 20"/>
          <p:cNvSpPr/>
          <p:nvPr/>
        </p:nvSpPr>
        <p:spPr>
          <a:xfrm>
            <a:off x="4351382" y="4696967"/>
            <a:ext cx="396728" cy="239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2" name="Straight Arrow Connector 21"/>
          <p:cNvCxnSpPr/>
          <p:nvPr/>
        </p:nvCxnSpPr>
        <p:spPr>
          <a:xfrm flipV="1">
            <a:off x="4702750" y="4305086"/>
            <a:ext cx="454183" cy="382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8396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grpId="0" nodeType="clickEffect">
                                  <p:stCondLst>
                                    <p:cond delay="0"/>
                                  </p:stCondLst>
                                  <p:childTnLst>
                                    <p:animScale>
                                      <p:cBhvr>
                                        <p:cTn id="19" dur="2000" fill="hold"/>
                                        <p:tgtEl>
                                          <p:spTgt spid="5"/>
                                        </p:tgtEl>
                                      </p:cBhvr>
                                      <p:by x="150000" y="150000"/>
                                    </p:animScale>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par>
                                <p:cTn id="51" presetID="53" presetClass="entr" presetSubtype="16"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500" fill="hold"/>
                                        <p:tgtEl>
                                          <p:spTgt spid="22"/>
                                        </p:tgtEl>
                                        <p:attrNameLst>
                                          <p:attrName>ppt_w</p:attrName>
                                        </p:attrNameLst>
                                      </p:cBhvr>
                                      <p:tavLst>
                                        <p:tav tm="0">
                                          <p:val>
                                            <p:fltVal val="0"/>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animEffect transition="in" filter="fade">
                                      <p:cBhvr>
                                        <p:cTn id="62" dur="500"/>
                                        <p:tgtEl>
                                          <p:spTgt spid="2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randombar(horizontal)">
                                      <p:cBhvr>
                                        <p:cTn id="77" dur="500"/>
                                        <p:tgtEl>
                                          <p:spTgt spid="8"/>
                                        </p:tgtEl>
                                      </p:cBhvr>
                                    </p:animEffect>
                                  </p:childTnLst>
                                </p:cTn>
                              </p:par>
                              <p:par>
                                <p:cTn id="78" presetID="14" presetClass="entr" presetSubtype="10" fill="hold" nodeType="with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randombar(horizontal)">
                                      <p:cBhvr>
                                        <p:cTn id="80" dur="500"/>
                                        <p:tgtEl>
                                          <p:spTgt spid="9"/>
                                        </p:tgtEl>
                                      </p:cBhvr>
                                    </p:animEffect>
                                  </p:childTnLst>
                                </p:cTn>
                              </p:par>
                              <p:par>
                                <p:cTn id="81" presetID="14" presetClass="entr" presetSubtype="1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randombar(horizontal)">
                                      <p:cBhvr>
                                        <p:cTn id="83" dur="500"/>
                                        <p:tgtEl>
                                          <p:spTgt spid="10"/>
                                        </p:tgtEl>
                                      </p:cBhvr>
                                    </p:animEffect>
                                  </p:childTnLst>
                                </p:cTn>
                              </p:par>
                              <p:par>
                                <p:cTn id="84" presetID="14" presetClass="entr" presetSubtype="10" fill="hold" nodeType="with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randombar(horizontal)">
                                      <p:cBhvr>
                                        <p:cTn id="86" dur="500"/>
                                        <p:tgtEl>
                                          <p:spTgt spid="11"/>
                                        </p:tgtEl>
                                      </p:cBhvr>
                                    </p:animEffect>
                                  </p:childTnLst>
                                </p:cTn>
                              </p:par>
                              <p:par>
                                <p:cTn id="87" presetID="14" presetClass="entr" presetSubtype="10" fill="hold" nodeType="with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randombar(horizontal)">
                                      <p:cBhvr>
                                        <p:cTn id="89" dur="500"/>
                                        <p:tgtEl>
                                          <p:spTgt spid="12"/>
                                        </p:tgtEl>
                                      </p:cBhvr>
                                    </p:animEffect>
                                  </p:childTnLst>
                                </p:cTn>
                              </p:par>
                              <p:par>
                                <p:cTn id="90" presetID="14" presetClass="entr" presetSubtype="10" fill="hold"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randombar(horizontal)">
                                      <p:cBhvr>
                                        <p:cTn id="92" dur="500"/>
                                        <p:tgtEl>
                                          <p:spTgt spid="13"/>
                                        </p:tgtEl>
                                      </p:cBhvr>
                                    </p:animEffect>
                                  </p:childTnLst>
                                </p:cTn>
                              </p:par>
                              <p:par>
                                <p:cTn id="93" presetID="14" presetClass="entr" presetSubtype="10" fill="hold" nodeType="with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randombar(horizontal)">
                                      <p:cBhvr>
                                        <p:cTn id="9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p:bldP spid="17" grpId="0" animBg="1"/>
      <p:bldP spid="19" grpId="0"/>
      <p:bldP spid="20" grpId="0"/>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Index?</a:t>
            </a:r>
          </a:p>
        </p:txBody>
      </p:sp>
      <p:sp>
        <p:nvSpPr>
          <p:cNvPr id="3" name="Content Placeholder 2"/>
          <p:cNvSpPr>
            <a:spLocks noGrp="1"/>
          </p:cNvSpPr>
          <p:nvPr>
            <p:ph idx="1"/>
          </p:nvPr>
        </p:nvSpPr>
        <p:spPr>
          <a:xfrm>
            <a:off x="783004" y="2126457"/>
            <a:ext cx="10707595" cy="4354554"/>
          </a:xfrm>
        </p:spPr>
        <p:txBody>
          <a:bodyPr>
            <a:normAutofit/>
          </a:bodyPr>
          <a:lstStyle/>
          <a:p>
            <a:r>
              <a:rPr lang="nb-NO" dirty="0"/>
              <a:t>Query </a:t>
            </a:r>
          </a:p>
          <a:p>
            <a:pPr marL="0" indent="0">
              <a:buNone/>
            </a:pPr>
            <a:r>
              <a:rPr lang="en-US" dirty="0">
                <a:latin typeface="MS Gothic" panose="020B0609070205080204" pitchFamily="49" charset="-128"/>
                <a:ea typeface="MS Gothic" panose="020B0609070205080204" pitchFamily="49" charset="-128"/>
              </a:rPr>
              <a:t>	SELECT * FROM students WHERE </a:t>
            </a:r>
            <a:r>
              <a:rPr lang="en-US" dirty="0" err="1">
                <a:latin typeface="MS Gothic" panose="020B0609070205080204" pitchFamily="49" charset="-128"/>
                <a:ea typeface="MS Gothic" panose="020B0609070205080204" pitchFamily="49" charset="-128"/>
              </a:rPr>
              <a:t>dept</a:t>
            </a:r>
            <a:r>
              <a:rPr lang="en-US" dirty="0">
                <a:latin typeface="MS Gothic" panose="020B0609070205080204" pitchFamily="49" charset="-128"/>
                <a:ea typeface="MS Gothic" panose="020B0609070205080204" pitchFamily="49" charset="-128"/>
              </a:rPr>
              <a:t> = 10;</a:t>
            </a:r>
          </a:p>
          <a:p>
            <a:r>
              <a:rPr lang="en-US" dirty="0"/>
              <a:t>Record </a:t>
            </a:r>
            <a:r>
              <a:rPr lang="nb-NO" dirty="0"/>
              <a:t>file for </a:t>
            </a:r>
            <a:r>
              <a:rPr lang="en-US" dirty="0">
                <a:latin typeface="MS Gothic" panose="020B0609070205080204" pitchFamily="49" charset="-128"/>
                <a:ea typeface="MS Gothic" panose="020B0609070205080204" pitchFamily="49" charset="-128"/>
              </a:rPr>
              <a:t>students</a:t>
            </a:r>
            <a:endParaRPr lang="nb-NO" dirty="0"/>
          </a:p>
          <a:p>
            <a:endParaRPr lang="nb-NO" dirty="0"/>
          </a:p>
          <a:p>
            <a:endParaRPr lang="nb-NO" dirty="0"/>
          </a:p>
          <a:p>
            <a:endParaRPr lang="nb-NO" dirty="0"/>
          </a:p>
          <a:p>
            <a:r>
              <a:rPr lang="en-US" dirty="0"/>
              <a:t>Selectivity is usually low</a:t>
            </a:r>
          </a:p>
          <a:p>
            <a:r>
              <a:rPr lang="en-US" dirty="0"/>
              <a:t>Full table scan results in poor performance</a:t>
            </a:r>
          </a:p>
          <a:p>
            <a:pPr marL="0" indent="0">
              <a:buNone/>
            </a:pPr>
            <a:endParaRPr lang="nb-NO" dirty="0"/>
          </a:p>
          <a:p>
            <a:pPr lvl="1"/>
            <a:endParaRPr lang="nb-NO" dirty="0"/>
          </a:p>
        </p:txBody>
      </p:sp>
      <p:pic>
        <p:nvPicPr>
          <p:cNvPr id="4" name="Picture 3"/>
          <p:cNvPicPr>
            <a:picLocks noChangeAspect="1"/>
          </p:cNvPicPr>
          <p:nvPr/>
        </p:nvPicPr>
        <p:blipFill>
          <a:blip r:embed="rId2"/>
          <a:stretch>
            <a:fillRect/>
          </a:stretch>
        </p:blipFill>
        <p:spPr>
          <a:xfrm>
            <a:off x="1184609" y="3813196"/>
            <a:ext cx="8058150" cy="981075"/>
          </a:xfrm>
          <a:prstGeom prst="rect">
            <a:avLst/>
          </a:prstGeom>
        </p:spPr>
      </p:pic>
    </p:spTree>
    <p:extLst>
      <p:ext uri="{BB962C8B-B14F-4D97-AF65-F5344CB8AC3E}">
        <p14:creationId xmlns:p14="http://schemas.microsoft.com/office/powerpoint/2010/main" val="95533228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itchFamily="18" charset="0"/>
              </a:rPr>
              <a:t>Dense and Sparse Indexes</a:t>
            </a:r>
            <a:endParaRPr lang="nb-NO" dirty="0"/>
          </a:p>
        </p:txBody>
      </p:sp>
      <p:sp>
        <p:nvSpPr>
          <p:cNvPr id="3" name="Content Placeholder 2"/>
          <p:cNvSpPr>
            <a:spLocks noGrp="1"/>
          </p:cNvSpPr>
          <p:nvPr>
            <p:ph idx="1"/>
          </p:nvPr>
        </p:nvSpPr>
        <p:spPr>
          <a:xfrm>
            <a:off x="638503" y="1860331"/>
            <a:ext cx="10545965" cy="4124417"/>
          </a:xfrm>
        </p:spPr>
        <p:txBody>
          <a:bodyPr>
            <a:normAutofit/>
          </a:bodyPr>
          <a:lstStyle/>
          <a:p>
            <a:r>
              <a:rPr lang="en-US" sz="2800" dirty="0"/>
              <a:t>Indexes can be dense (index for every search key value) or sparse (index for some search key values)</a:t>
            </a:r>
          </a:p>
        </p:txBody>
      </p:sp>
      <p:pic>
        <p:nvPicPr>
          <p:cNvPr id="6" name="Picture 5"/>
          <p:cNvPicPr>
            <a:picLocks noChangeAspect="1"/>
          </p:cNvPicPr>
          <p:nvPr/>
        </p:nvPicPr>
        <p:blipFill>
          <a:blip r:embed="rId3"/>
          <a:stretch>
            <a:fillRect/>
          </a:stretch>
        </p:blipFill>
        <p:spPr>
          <a:xfrm>
            <a:off x="3549726" y="4149647"/>
            <a:ext cx="7954284" cy="1930543"/>
          </a:xfrm>
          <a:prstGeom prst="rect">
            <a:avLst/>
          </a:prstGeom>
        </p:spPr>
      </p:pic>
      <p:cxnSp>
        <p:nvCxnSpPr>
          <p:cNvPr id="10" name="Straight Connector 9"/>
          <p:cNvCxnSpPr/>
          <p:nvPr/>
        </p:nvCxnSpPr>
        <p:spPr>
          <a:xfrm flipV="1">
            <a:off x="7526868" y="3037114"/>
            <a:ext cx="0" cy="3341915"/>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640730" y="3762333"/>
            <a:ext cx="1479892"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000000">
                    <a:lumMod val="65000"/>
                    <a:lumOff val="35000"/>
                  </a:srgbClr>
                </a:solidFill>
                <a:effectLst/>
                <a:uLnTx/>
                <a:uFillTx/>
                <a:latin typeface="Calibri"/>
                <a:ea typeface="+mn-ea"/>
                <a:cs typeface="+mn-cs"/>
              </a:rPr>
              <a:t>Dense index</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sp>
        <p:nvSpPr>
          <p:cNvPr id="25" name="Rectangle 24"/>
          <p:cNvSpPr/>
          <p:nvPr/>
        </p:nvSpPr>
        <p:spPr>
          <a:xfrm>
            <a:off x="8615722" y="3762333"/>
            <a:ext cx="1534394"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000000">
                    <a:lumMod val="65000"/>
                    <a:lumOff val="35000"/>
                  </a:srgbClr>
                </a:solidFill>
                <a:effectLst/>
                <a:uLnTx/>
                <a:uFillTx/>
                <a:latin typeface="Calibri"/>
                <a:ea typeface="+mn-ea"/>
                <a:cs typeface="+mn-cs"/>
              </a:rPr>
              <a:t>Sparse index</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40359030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cs typeface="Times New Roman" panose="02020603050405020304" pitchFamily="18" charset="0"/>
              </a:rPr>
              <a:t>Types of Index</a:t>
            </a:r>
          </a:p>
        </p:txBody>
      </p:sp>
      <p:sp>
        <p:nvSpPr>
          <p:cNvPr id="3" name="Text Placeholder 2"/>
          <p:cNvSpPr>
            <a:spLocks noGrp="1"/>
          </p:cNvSpPr>
          <p:nvPr>
            <p:ph idx="1"/>
          </p:nvPr>
        </p:nvSpPr>
        <p:spPr/>
        <p:txBody>
          <a:bodyPr>
            <a:normAutofit fontScale="85000" lnSpcReduction="20000"/>
          </a:bodyPr>
          <a:lstStyle/>
          <a:p>
            <a:r>
              <a:rPr lang="en-US" b="1" dirty="0"/>
              <a:t>Primary index: </a:t>
            </a:r>
            <a:r>
              <a:rPr lang="en-US" dirty="0"/>
              <a:t>The data file is sequentially ordered by an ordering key field (a Primary key), and the indexing field is built on the ordering key field, which is guaranteed to have a unique value in each record.</a:t>
            </a:r>
          </a:p>
          <a:p>
            <a:r>
              <a:rPr lang="en-US" b="1" dirty="0"/>
              <a:t>Clustering index: </a:t>
            </a:r>
            <a:r>
              <a:rPr lang="en-US" dirty="0"/>
              <a:t>The data file is sequentially ordered on a non-key field, and the indexing field is built on this non-key field, so that there can be more than one record corresponding to a value of the indexing field. The non-key field is called a </a:t>
            </a:r>
            <a:r>
              <a:rPr lang="en-US" i="1" dirty="0"/>
              <a:t>clustering attribute.</a:t>
            </a:r>
          </a:p>
          <a:p>
            <a:r>
              <a:rPr lang="en-US" b="1" dirty="0"/>
              <a:t>Secondary index: </a:t>
            </a:r>
            <a:r>
              <a:rPr lang="en-US" dirty="0"/>
              <a:t>An index that is defined on a non-ordering field of the data file.</a:t>
            </a:r>
          </a:p>
          <a:p>
            <a:r>
              <a:rPr lang="en-US" b="1" dirty="0">
                <a:solidFill>
                  <a:srgbClr val="FF0000"/>
                </a:solidFill>
              </a:rPr>
              <a:t>A file can have </a:t>
            </a:r>
            <a:r>
              <a:rPr lang="en-US" b="1" i="1" dirty="0">
                <a:solidFill>
                  <a:srgbClr val="FF0000"/>
                </a:solidFill>
              </a:rPr>
              <a:t>at most </a:t>
            </a:r>
            <a:r>
              <a:rPr lang="en-US" b="1" dirty="0">
                <a:solidFill>
                  <a:srgbClr val="FF0000"/>
                </a:solidFill>
              </a:rPr>
              <a:t>one primary index or one clustering index.</a:t>
            </a:r>
          </a:p>
          <a:p>
            <a:r>
              <a:rPr lang="en-US" dirty="0"/>
              <a:t>In addition, a file can have several secondary indexes. </a:t>
            </a:r>
          </a:p>
          <a:p>
            <a:r>
              <a:rPr lang="en-US" dirty="0"/>
              <a:t>An index can be </a:t>
            </a:r>
            <a:r>
              <a:rPr lang="en-US" b="1" dirty="0"/>
              <a:t>sparse </a:t>
            </a:r>
            <a:r>
              <a:rPr lang="en-US" dirty="0"/>
              <a:t>or </a:t>
            </a:r>
            <a:r>
              <a:rPr lang="en-US" b="1" dirty="0"/>
              <a:t>dense.</a:t>
            </a: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altLang="en-US" sz="2400" dirty="0">
              <a:cs typeface="Times New Roman" panose="02020603050405020304" pitchFamily="18" charset="0"/>
            </a:endParaRPr>
          </a:p>
          <a:p>
            <a:endParaRPr lang="en-US" sz="2400" dirty="0"/>
          </a:p>
        </p:txBody>
      </p:sp>
    </p:spTree>
    <p:extLst>
      <p:ext uri="{BB962C8B-B14F-4D97-AF65-F5344CB8AC3E}">
        <p14:creationId xmlns:p14="http://schemas.microsoft.com/office/powerpoint/2010/main" val="2245606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425" y="266081"/>
            <a:ext cx="10615795" cy="1143000"/>
          </a:xfrm>
        </p:spPr>
        <p:txBody>
          <a:bodyPr>
            <a:normAutofit/>
          </a:bodyPr>
          <a:lstStyle/>
          <a:p>
            <a:r>
              <a:rPr lang="en-US" dirty="0"/>
              <a:t>Main types of indexes</a:t>
            </a:r>
          </a:p>
        </p:txBody>
      </p:sp>
      <p:pic>
        <p:nvPicPr>
          <p:cNvPr id="6" name="Picture 5"/>
          <p:cNvPicPr>
            <a:picLocks noChangeAspect="1"/>
          </p:cNvPicPr>
          <p:nvPr/>
        </p:nvPicPr>
        <p:blipFill>
          <a:blip r:embed="rId3"/>
          <a:stretch>
            <a:fillRect/>
          </a:stretch>
        </p:blipFill>
        <p:spPr>
          <a:xfrm>
            <a:off x="1430868" y="2240336"/>
            <a:ext cx="4248150" cy="4438650"/>
          </a:xfrm>
          <a:prstGeom prst="rect">
            <a:avLst/>
          </a:prstGeom>
        </p:spPr>
      </p:pic>
      <p:pic>
        <p:nvPicPr>
          <p:cNvPr id="8" name="Picture 7"/>
          <p:cNvPicPr>
            <a:picLocks noChangeAspect="1"/>
          </p:cNvPicPr>
          <p:nvPr/>
        </p:nvPicPr>
        <p:blipFill>
          <a:blip r:embed="rId4"/>
          <a:stretch>
            <a:fillRect/>
          </a:stretch>
        </p:blipFill>
        <p:spPr>
          <a:xfrm>
            <a:off x="6762321" y="2408709"/>
            <a:ext cx="3889058" cy="3791629"/>
          </a:xfrm>
          <a:prstGeom prst="rect">
            <a:avLst/>
          </a:prstGeom>
        </p:spPr>
      </p:pic>
      <p:sp>
        <p:nvSpPr>
          <p:cNvPr id="10" name="TextBox 9"/>
          <p:cNvSpPr txBox="1"/>
          <p:nvPr/>
        </p:nvSpPr>
        <p:spPr>
          <a:xfrm>
            <a:off x="1472748" y="1704214"/>
            <a:ext cx="416439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Primary index: data file and the indexing field are ordered by the ordering key field</a:t>
            </a:r>
          </a:p>
        </p:txBody>
      </p:sp>
      <p:sp>
        <p:nvSpPr>
          <p:cNvPr id="25" name="TextBox 24"/>
          <p:cNvSpPr txBox="1"/>
          <p:nvPr/>
        </p:nvSpPr>
        <p:spPr>
          <a:xfrm>
            <a:off x="6435877" y="1785696"/>
            <a:ext cx="390026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Secondary index: the index is defined on a non-ordering field of the data file</a:t>
            </a:r>
          </a:p>
        </p:txBody>
      </p:sp>
      <p:sp>
        <p:nvSpPr>
          <p:cNvPr id="11" name="TextBox 10"/>
          <p:cNvSpPr txBox="1"/>
          <p:nvPr/>
        </p:nvSpPr>
        <p:spPr>
          <a:xfrm>
            <a:off x="3268891" y="6200338"/>
            <a:ext cx="236824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Indexed sequential file</a:t>
            </a:r>
          </a:p>
        </p:txBody>
      </p:sp>
    </p:spTree>
    <p:extLst>
      <p:ext uri="{BB962C8B-B14F-4D97-AF65-F5344CB8AC3E}">
        <p14:creationId xmlns:p14="http://schemas.microsoft.com/office/powerpoint/2010/main" val="130826763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randombar(horizontal)">
                                      <p:cBhvr>
                                        <p:cTn id="15" dur="500"/>
                                        <p:tgtEl>
                                          <p:spTgt spid="25"/>
                                        </p:tgtEl>
                                      </p:cBhvr>
                                    </p:animEffect>
                                  </p:childTnLst>
                                </p:cTn>
                              </p:par>
                              <p:par>
                                <p:cTn id="16" presetID="14"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itchFamily="18" charset="0"/>
              </a:rPr>
              <a:t>Clustering Indexes</a:t>
            </a:r>
            <a:endParaRPr lang="nb-NO" dirty="0"/>
          </a:p>
        </p:txBody>
      </p:sp>
      <p:sp>
        <p:nvSpPr>
          <p:cNvPr id="8" name="Content Placeholder 7"/>
          <p:cNvSpPr>
            <a:spLocks noGrp="1"/>
          </p:cNvSpPr>
          <p:nvPr>
            <p:ph idx="1"/>
          </p:nvPr>
        </p:nvSpPr>
        <p:spPr>
          <a:xfrm>
            <a:off x="783004" y="2030204"/>
            <a:ext cx="11315328" cy="3800208"/>
          </a:xfrm>
        </p:spPr>
        <p:txBody>
          <a:bodyPr/>
          <a:lstStyle/>
          <a:p>
            <a:r>
              <a:rPr lang="en-US" dirty="0"/>
              <a:t>With clustering index, the data file is sequentially ordered by a non-key field and the indexing field is built on this non-key field (e.g., department number)</a:t>
            </a:r>
          </a:p>
          <a:p>
            <a:r>
              <a:rPr lang="en-US" dirty="0"/>
              <a:t>There can be more than one record corresponding to a value of the indexing key (that is a non-key)</a:t>
            </a:r>
          </a:p>
          <a:p>
            <a:endParaRPr lang="en-US" dirty="0"/>
          </a:p>
          <a:p>
            <a:endParaRPr lang="nb-NO" dirty="0"/>
          </a:p>
        </p:txBody>
      </p:sp>
      <p:pic>
        <p:nvPicPr>
          <p:cNvPr id="4" name="Picture 3"/>
          <p:cNvPicPr>
            <a:picLocks noChangeAspect="1"/>
          </p:cNvPicPr>
          <p:nvPr/>
        </p:nvPicPr>
        <p:blipFill rotWithShape="1">
          <a:blip r:embed="rId3"/>
          <a:srcRect b="7700"/>
          <a:stretch/>
        </p:blipFill>
        <p:spPr>
          <a:xfrm>
            <a:off x="5526005" y="3552991"/>
            <a:ext cx="5165271" cy="3250582"/>
          </a:xfrm>
          <a:prstGeom prst="rect">
            <a:avLst/>
          </a:prstGeom>
        </p:spPr>
      </p:pic>
      <p:sp>
        <p:nvSpPr>
          <p:cNvPr id="7" name="Rectangle 6"/>
          <p:cNvSpPr/>
          <p:nvPr/>
        </p:nvSpPr>
        <p:spPr>
          <a:xfrm>
            <a:off x="9367803" y="3552991"/>
            <a:ext cx="555172" cy="1878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9097382" y="3273713"/>
            <a:ext cx="300095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Non-key (clustering attribute)</a:t>
            </a:r>
          </a:p>
        </p:txBody>
      </p:sp>
    </p:spTree>
    <p:extLst>
      <p:ext uri="{BB962C8B-B14F-4D97-AF65-F5344CB8AC3E}">
        <p14:creationId xmlns:p14="http://schemas.microsoft.com/office/powerpoint/2010/main" val="36560181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80">
                                          <p:stCondLst>
                                            <p:cond delay="0"/>
                                          </p:stCondLst>
                                        </p:cTn>
                                        <p:tgtEl>
                                          <p:spTgt spid="9"/>
                                        </p:tgtEl>
                                      </p:cBhvr>
                                    </p:animEffect>
                                    <p:anim calcmode="lin" valueType="num">
                                      <p:cBhvr>
                                        <p:cTn id="2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2" dur="26">
                                          <p:stCondLst>
                                            <p:cond delay="650"/>
                                          </p:stCondLst>
                                        </p:cTn>
                                        <p:tgtEl>
                                          <p:spTgt spid="9"/>
                                        </p:tgtEl>
                                      </p:cBhvr>
                                      <p:to x="100000" y="60000"/>
                                    </p:animScale>
                                    <p:animScale>
                                      <p:cBhvr>
                                        <p:cTn id="33" dur="166" decel="50000">
                                          <p:stCondLst>
                                            <p:cond delay="676"/>
                                          </p:stCondLst>
                                        </p:cTn>
                                        <p:tgtEl>
                                          <p:spTgt spid="9"/>
                                        </p:tgtEl>
                                      </p:cBhvr>
                                      <p:to x="100000" y="100000"/>
                                    </p:animScale>
                                    <p:animScale>
                                      <p:cBhvr>
                                        <p:cTn id="34" dur="26">
                                          <p:stCondLst>
                                            <p:cond delay="1312"/>
                                          </p:stCondLst>
                                        </p:cTn>
                                        <p:tgtEl>
                                          <p:spTgt spid="9"/>
                                        </p:tgtEl>
                                      </p:cBhvr>
                                      <p:to x="100000" y="80000"/>
                                    </p:animScale>
                                    <p:animScale>
                                      <p:cBhvr>
                                        <p:cTn id="35" dur="166" decel="50000">
                                          <p:stCondLst>
                                            <p:cond delay="1338"/>
                                          </p:stCondLst>
                                        </p:cTn>
                                        <p:tgtEl>
                                          <p:spTgt spid="9"/>
                                        </p:tgtEl>
                                      </p:cBhvr>
                                      <p:to x="100000" y="100000"/>
                                    </p:animScale>
                                    <p:animScale>
                                      <p:cBhvr>
                                        <p:cTn id="36" dur="26">
                                          <p:stCondLst>
                                            <p:cond delay="1642"/>
                                          </p:stCondLst>
                                        </p:cTn>
                                        <p:tgtEl>
                                          <p:spTgt spid="9"/>
                                        </p:tgtEl>
                                      </p:cBhvr>
                                      <p:to x="100000" y="90000"/>
                                    </p:animScale>
                                    <p:animScale>
                                      <p:cBhvr>
                                        <p:cTn id="37" dur="166" decel="50000">
                                          <p:stCondLst>
                                            <p:cond delay="1668"/>
                                          </p:stCondLst>
                                        </p:cTn>
                                        <p:tgtEl>
                                          <p:spTgt spid="9"/>
                                        </p:tgtEl>
                                      </p:cBhvr>
                                      <p:to x="100000" y="100000"/>
                                    </p:animScale>
                                    <p:animScale>
                                      <p:cBhvr>
                                        <p:cTn id="38" dur="26">
                                          <p:stCondLst>
                                            <p:cond delay="1808"/>
                                          </p:stCondLst>
                                        </p:cTn>
                                        <p:tgtEl>
                                          <p:spTgt spid="9"/>
                                        </p:tgtEl>
                                      </p:cBhvr>
                                      <p:to x="100000" y="95000"/>
                                    </p:animScale>
                                    <p:animScale>
                                      <p:cBhvr>
                                        <p:cTn id="39" dur="166" decel="50000">
                                          <p:stCondLst>
                                            <p:cond delay="1834"/>
                                          </p:stCondLst>
                                        </p:cTn>
                                        <p:tgtEl>
                                          <p:spTgt spid="9"/>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80">
                                          <p:stCondLst>
                                            <p:cond delay="0"/>
                                          </p:stCondLst>
                                        </p:cTn>
                                        <p:tgtEl>
                                          <p:spTgt spid="7"/>
                                        </p:tgtEl>
                                      </p:cBhvr>
                                    </p:animEffect>
                                    <p:anim calcmode="lin" valueType="num">
                                      <p:cBhvr>
                                        <p:cTn id="4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8" dur="26">
                                          <p:stCondLst>
                                            <p:cond delay="650"/>
                                          </p:stCondLst>
                                        </p:cTn>
                                        <p:tgtEl>
                                          <p:spTgt spid="7"/>
                                        </p:tgtEl>
                                      </p:cBhvr>
                                      <p:to x="100000" y="60000"/>
                                    </p:animScale>
                                    <p:animScale>
                                      <p:cBhvr>
                                        <p:cTn id="49" dur="166" decel="50000">
                                          <p:stCondLst>
                                            <p:cond delay="676"/>
                                          </p:stCondLst>
                                        </p:cTn>
                                        <p:tgtEl>
                                          <p:spTgt spid="7"/>
                                        </p:tgtEl>
                                      </p:cBhvr>
                                      <p:to x="100000" y="100000"/>
                                    </p:animScale>
                                    <p:animScale>
                                      <p:cBhvr>
                                        <p:cTn id="50" dur="26">
                                          <p:stCondLst>
                                            <p:cond delay="1312"/>
                                          </p:stCondLst>
                                        </p:cTn>
                                        <p:tgtEl>
                                          <p:spTgt spid="7"/>
                                        </p:tgtEl>
                                      </p:cBhvr>
                                      <p:to x="100000" y="80000"/>
                                    </p:animScale>
                                    <p:animScale>
                                      <p:cBhvr>
                                        <p:cTn id="51" dur="166" decel="50000">
                                          <p:stCondLst>
                                            <p:cond delay="1338"/>
                                          </p:stCondLst>
                                        </p:cTn>
                                        <p:tgtEl>
                                          <p:spTgt spid="7"/>
                                        </p:tgtEl>
                                      </p:cBhvr>
                                      <p:to x="100000" y="100000"/>
                                    </p:animScale>
                                    <p:animScale>
                                      <p:cBhvr>
                                        <p:cTn id="52" dur="26">
                                          <p:stCondLst>
                                            <p:cond delay="1642"/>
                                          </p:stCondLst>
                                        </p:cTn>
                                        <p:tgtEl>
                                          <p:spTgt spid="7"/>
                                        </p:tgtEl>
                                      </p:cBhvr>
                                      <p:to x="100000" y="90000"/>
                                    </p:animScale>
                                    <p:animScale>
                                      <p:cBhvr>
                                        <p:cTn id="53" dur="166" decel="50000">
                                          <p:stCondLst>
                                            <p:cond delay="1668"/>
                                          </p:stCondLst>
                                        </p:cTn>
                                        <p:tgtEl>
                                          <p:spTgt spid="7"/>
                                        </p:tgtEl>
                                      </p:cBhvr>
                                      <p:to x="100000" y="100000"/>
                                    </p:animScale>
                                    <p:animScale>
                                      <p:cBhvr>
                                        <p:cTn id="54" dur="26">
                                          <p:stCondLst>
                                            <p:cond delay="1808"/>
                                          </p:stCondLst>
                                        </p:cTn>
                                        <p:tgtEl>
                                          <p:spTgt spid="7"/>
                                        </p:tgtEl>
                                      </p:cBhvr>
                                      <p:to x="100000" y="95000"/>
                                    </p:animScale>
                                    <p:animScale>
                                      <p:cBhvr>
                                        <p:cTn id="5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animBg="1"/>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Hash-Based Index Good Enough?</a:t>
            </a:r>
          </a:p>
        </p:txBody>
      </p:sp>
      <p:sp>
        <p:nvSpPr>
          <p:cNvPr id="3" name="Content Placeholder 2"/>
          <p:cNvSpPr>
            <a:spLocks noGrp="1"/>
          </p:cNvSpPr>
          <p:nvPr>
            <p:ph idx="1"/>
          </p:nvPr>
        </p:nvSpPr>
        <p:spPr/>
        <p:txBody>
          <a:bodyPr/>
          <a:lstStyle/>
          <a:p>
            <a:r>
              <a:rPr lang="en-US" dirty="0"/>
              <a:t>Hash-based indexes are good for equality selections</a:t>
            </a:r>
          </a:p>
          <a:p>
            <a:r>
              <a:rPr lang="en-US" dirty="0"/>
              <a:t>However, Hash-based indexes cannot support </a:t>
            </a:r>
            <a:r>
              <a:rPr lang="en-US" b="1" i="1" dirty="0">
                <a:solidFill>
                  <a:schemeClr val="accent1">
                    <a:lumMod val="75000"/>
                  </a:schemeClr>
                </a:solidFill>
              </a:rPr>
              <a:t>range searches</a:t>
            </a:r>
          </a:p>
          <a:p>
            <a:pPr lvl="1"/>
            <a:r>
              <a:rPr lang="nb-NO" dirty="0" err="1"/>
              <a:t>E.g</a:t>
            </a:r>
            <a:r>
              <a:rPr lang="nb-NO" dirty="0"/>
              <a:t>,…… </a:t>
            </a:r>
            <a:r>
              <a:rPr lang="en-US" dirty="0">
                <a:latin typeface="MS Gothic" panose="020B0609070205080204" pitchFamily="49" charset="-128"/>
                <a:ea typeface="MS Gothic" panose="020B0609070205080204" pitchFamily="49" charset="-128"/>
              </a:rPr>
              <a:t>WHERE </a:t>
            </a:r>
            <a:r>
              <a:rPr lang="en-US" dirty="0" err="1">
                <a:latin typeface="MS Gothic" panose="020B0609070205080204" pitchFamily="49" charset="-128"/>
                <a:ea typeface="MS Gothic" panose="020B0609070205080204" pitchFamily="49" charset="-128"/>
              </a:rPr>
              <a:t>dept</a:t>
            </a:r>
            <a:r>
              <a:rPr lang="en-US" dirty="0">
                <a:latin typeface="MS Gothic" panose="020B0609070205080204" pitchFamily="49" charset="-128"/>
                <a:ea typeface="MS Gothic" panose="020B0609070205080204" pitchFamily="49" charset="-128"/>
              </a:rPr>
              <a:t> &gt; 100;</a:t>
            </a:r>
          </a:p>
          <a:p>
            <a:r>
              <a:rPr lang="en-US" dirty="0"/>
              <a:t>We now consider an index structured as a </a:t>
            </a:r>
            <a:r>
              <a:rPr lang="en-US" b="1" i="1" dirty="0">
                <a:solidFill>
                  <a:schemeClr val="accent1">
                    <a:lumMod val="75000"/>
                  </a:schemeClr>
                </a:solidFill>
              </a:rPr>
              <a:t>search tree</a:t>
            </a:r>
          </a:p>
          <a:p>
            <a:pPr lvl="1"/>
            <a:r>
              <a:rPr lang="en-US" dirty="0"/>
              <a:t>Speeds up search by </a:t>
            </a:r>
            <a:r>
              <a:rPr lang="en-US" b="1" i="1" dirty="0">
                <a:solidFill>
                  <a:schemeClr val="accent1">
                    <a:lumMod val="75000"/>
                  </a:schemeClr>
                </a:solidFill>
              </a:rPr>
              <a:t>sorting</a:t>
            </a:r>
            <a:r>
              <a:rPr lang="en-US" dirty="0"/>
              <a:t> values</a:t>
            </a:r>
          </a:p>
          <a:p>
            <a:pPr lvl="1"/>
            <a:r>
              <a:rPr lang="en-US" dirty="0"/>
              <a:t>Supports </a:t>
            </a:r>
            <a:r>
              <a:rPr lang="en-US" b="1" i="1" dirty="0">
                <a:solidFill>
                  <a:schemeClr val="accent1">
                    <a:lumMod val="75000"/>
                  </a:schemeClr>
                </a:solidFill>
              </a:rPr>
              <a:t>both</a:t>
            </a:r>
            <a:r>
              <a:rPr lang="en-US" dirty="0"/>
              <a:t> range and equality searches</a:t>
            </a:r>
          </a:p>
        </p:txBody>
      </p:sp>
    </p:spTree>
    <p:extLst>
      <p:ext uri="{BB962C8B-B14F-4D97-AF65-F5344CB8AC3E}">
        <p14:creationId xmlns:p14="http://schemas.microsoft.com/office/powerpoint/2010/main" val="25166885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804" y="628617"/>
            <a:ext cx="10615795" cy="1143000"/>
          </a:xfrm>
        </p:spPr>
        <p:txBody>
          <a:bodyPr/>
          <a:lstStyle/>
          <a:p>
            <a:r>
              <a:rPr lang="en-US" dirty="0">
                <a:cs typeface="Times New Roman" pitchFamily="18" charset="0"/>
              </a:rPr>
              <a:t>B+ tree</a:t>
            </a:r>
            <a:endParaRPr lang="nb-NO" sz="2400" dirty="0"/>
          </a:p>
        </p:txBody>
      </p:sp>
      <p:sp>
        <p:nvSpPr>
          <p:cNvPr id="3" name="Content Placeholder 2"/>
          <p:cNvSpPr>
            <a:spLocks noGrp="1"/>
          </p:cNvSpPr>
          <p:nvPr>
            <p:ph idx="1"/>
          </p:nvPr>
        </p:nvSpPr>
        <p:spPr>
          <a:xfrm>
            <a:off x="690335" y="2004045"/>
            <a:ext cx="10569336" cy="4002617"/>
          </a:xfrm>
        </p:spPr>
        <p:txBody>
          <a:bodyPr>
            <a:normAutofit/>
          </a:bodyPr>
          <a:lstStyle/>
          <a:p>
            <a:pPr marL="285750" indent="-285750">
              <a:buFont typeface="Arial" panose="020B0604020202020204" pitchFamily="34" charset="0"/>
              <a:buChar char="•"/>
            </a:pPr>
            <a:r>
              <a:rPr lang="en-US" dirty="0"/>
              <a:t>Most widely used index</a:t>
            </a:r>
          </a:p>
          <a:p>
            <a:pPr marL="285750" indent="-285750">
              <a:buFont typeface="Arial" panose="020B0604020202020204" pitchFamily="34" charset="0"/>
              <a:buChar char="•"/>
            </a:pPr>
            <a:r>
              <a:rPr lang="en-US" dirty="0"/>
              <a:t>Particular type of multilevel dense index that many DBMS use.</a:t>
            </a:r>
          </a:p>
          <a:p>
            <a:pPr marL="285750" indent="-285750">
              <a:buFont typeface="Arial" panose="020B0604020202020204" pitchFamily="34" charset="0"/>
              <a:buChar char="•"/>
            </a:pPr>
            <a:r>
              <a:rPr lang="en-US" dirty="0"/>
              <a:t>It is a hierarchy of nodes with a depth that must balanced (that every path from root to leaf must have the same length), each node is actually a page</a:t>
            </a:r>
          </a:p>
          <a:p>
            <a:pPr marL="285750" indent="-285750">
              <a:buFont typeface="Arial" panose="020B0604020202020204" pitchFamily="34" charset="0"/>
              <a:buChar char="•"/>
            </a:pPr>
            <a:r>
              <a:rPr lang="en-US" dirty="0"/>
              <a:t>Its </a:t>
            </a:r>
            <a:r>
              <a:rPr lang="en-US" b="1" dirty="0"/>
              <a:t>order</a:t>
            </a:r>
            <a:r>
              <a:rPr lang="en-US" dirty="0"/>
              <a:t> or </a:t>
            </a:r>
            <a:r>
              <a:rPr lang="en-US" b="1" dirty="0"/>
              <a:t>degree</a:t>
            </a:r>
            <a:r>
              <a:rPr lang="en-US" dirty="0"/>
              <a:t> is determined by the maximum number of children allowed per parent </a:t>
            </a:r>
            <a:endParaRPr lang="nb-NO" dirty="0"/>
          </a:p>
          <a:p>
            <a:pPr marL="502920" lvl="1" indent="0">
              <a:buNone/>
            </a:pPr>
            <a:endParaRPr lang="nb-NO" dirty="0"/>
          </a:p>
          <a:p>
            <a:pPr lvl="1"/>
            <a:endParaRPr lang="nb-NO" dirty="0"/>
          </a:p>
        </p:txBody>
      </p:sp>
    </p:spTree>
    <p:extLst>
      <p:ext uri="{BB962C8B-B14F-4D97-AF65-F5344CB8AC3E}">
        <p14:creationId xmlns:p14="http://schemas.microsoft.com/office/powerpoint/2010/main" val="10024222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609" y="1456357"/>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idx="1"/>
          </p:nvPr>
        </p:nvSpPr>
        <p:spPr/>
        <p:txBody>
          <a:bodyPr>
            <a:normAutofit fontScale="85000" lnSpcReduction="20000"/>
          </a:bodyPr>
          <a:lstStyle/>
          <a:p>
            <a:pPr>
              <a:lnSpc>
                <a:spcPct val="90000"/>
              </a:lnSpc>
            </a:pPr>
            <a:r>
              <a:rPr lang="en-US" altLang="en-US" b="1" dirty="0"/>
              <a:t>Disadvantage</a:t>
            </a:r>
            <a:r>
              <a:rPr lang="en-US" altLang="en-US" dirty="0"/>
              <a:t> of </a:t>
            </a:r>
            <a:r>
              <a:rPr lang="en-US" altLang="en-US" b="1" u="sng" dirty="0"/>
              <a:t>indexed-sequential files </a:t>
            </a:r>
            <a:r>
              <a:rPr lang="en-US" altLang="en-US" dirty="0"/>
              <a:t>(in indexes search keys are stored in sorted order. Therefore, we can save them in sequential files.)</a:t>
            </a:r>
          </a:p>
          <a:p>
            <a:pPr lvl="1">
              <a:lnSpc>
                <a:spcPct val="90000"/>
              </a:lnSpc>
            </a:pPr>
            <a:r>
              <a:rPr lang="en-US" altLang="en-US" dirty="0"/>
              <a:t>Performance degrades as file grows.  </a:t>
            </a:r>
          </a:p>
          <a:p>
            <a:pPr lvl="1">
              <a:lnSpc>
                <a:spcPct val="90000"/>
              </a:lnSpc>
            </a:pPr>
            <a:r>
              <a:rPr lang="en-US" altLang="en-US" dirty="0"/>
              <a:t>Periodic reorganization of entire file is required.</a:t>
            </a:r>
          </a:p>
          <a:p>
            <a:pPr>
              <a:lnSpc>
                <a:spcPct val="90000"/>
              </a:lnSpc>
            </a:pPr>
            <a:r>
              <a:rPr lang="en-US" altLang="en-US" b="1" dirty="0"/>
              <a:t>Advantage of B</a:t>
            </a:r>
            <a:r>
              <a:rPr lang="en-US" altLang="en-US" b="1" baseline="30000" dirty="0"/>
              <a:t>+</a:t>
            </a:r>
            <a:r>
              <a:rPr lang="en-US" altLang="en-US" b="1" dirty="0"/>
              <a:t>-tree index files</a:t>
            </a:r>
            <a:r>
              <a:rPr lang="en-US" altLang="en-US" dirty="0"/>
              <a:t>: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b="1" dirty="0"/>
              <a:t>(Minor) disadvantage of B</a:t>
            </a:r>
            <a:r>
              <a:rPr lang="en-US" altLang="en-US" b="1" baseline="30000" dirty="0"/>
              <a:t>+</a:t>
            </a:r>
            <a:r>
              <a:rPr lang="en-US" altLang="en-US" b="1" dirty="0"/>
              <a:t>-trees</a:t>
            </a:r>
            <a:r>
              <a:rPr lang="en-US" altLang="en-US" dirty="0"/>
              <a:t>: </a:t>
            </a:r>
          </a:p>
          <a:p>
            <a:pPr lvl="1">
              <a:lnSpc>
                <a:spcPct val="90000"/>
              </a:lnSpc>
            </a:pPr>
            <a:r>
              <a:rPr lang="en-US" altLang="en-US" dirty="0"/>
              <a:t>Extra insertion and deletion overhead, space overhead.</a:t>
            </a:r>
          </a:p>
          <a:p>
            <a:pPr>
              <a:lnSpc>
                <a:spcPct val="90000"/>
              </a:lnSpc>
            </a:pPr>
            <a:r>
              <a:rPr lang="en-US" altLang="en-US" b="1" dirty="0"/>
              <a:t>Advantages of B</a:t>
            </a:r>
            <a:r>
              <a:rPr lang="en-US" altLang="en-US" b="1" baseline="30000" dirty="0"/>
              <a:t>+</a:t>
            </a:r>
            <a:r>
              <a:rPr lang="en-US" altLang="en-US" b="1"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Limitations of File-Based Approach</a:t>
            </a:r>
            <a:endParaRPr lang="en-US" dirty="0"/>
          </a:p>
        </p:txBody>
      </p:sp>
      <p:sp>
        <p:nvSpPr>
          <p:cNvPr id="4" name="Content Placeholder 3"/>
          <p:cNvSpPr txBox="1">
            <a:spLocks noGrp="1"/>
          </p:cNvSpPr>
          <p:nvPr>
            <p:ph idx="1"/>
          </p:nvPr>
        </p:nvSpPr>
        <p:spPr>
          <a:xfrm>
            <a:off x="783004" y="1960201"/>
            <a:ext cx="10004445" cy="4173450"/>
          </a:xfrm>
          <a:prstGeom prst="rect">
            <a:avLst/>
          </a:prstGeom>
          <a:noFill/>
        </p:spPr>
        <p:txBody>
          <a:bodyPr wrap="square" rtlCol="0">
            <a:spAutoFit/>
          </a:bodyPr>
          <a:lstStyle/>
          <a:p>
            <a:pPr marL="285750" indent="-285750">
              <a:buFont typeface="Arial" panose="020B0604020202020204" pitchFamily="34" charset="0"/>
              <a:buChar char="•"/>
            </a:pPr>
            <a:r>
              <a:rPr lang="en-US" sz="3200" dirty="0"/>
              <a:t>Data dependence</a:t>
            </a:r>
          </a:p>
          <a:p>
            <a:pPr marL="654041" lvl="1" indent="-285750">
              <a:buFont typeface="Arial" panose="020B0604020202020204" pitchFamily="34" charset="0"/>
              <a:buChar char="•"/>
            </a:pPr>
            <a:r>
              <a:rPr lang="en-US" sz="2800" dirty="0"/>
              <a:t>File structure is defined in the program code.</a:t>
            </a:r>
          </a:p>
          <a:p>
            <a:pPr marL="285750" indent="-285750">
              <a:buFont typeface="Arial" panose="020B0604020202020204" pitchFamily="34" charset="0"/>
              <a:buChar char="•"/>
            </a:pPr>
            <a:r>
              <a:rPr lang="en-US" sz="3200" dirty="0"/>
              <a:t>Incompatible file formats</a:t>
            </a:r>
          </a:p>
          <a:p>
            <a:pPr marL="654041" lvl="1" indent="-285750">
              <a:buFont typeface="Arial" panose="020B0604020202020204" pitchFamily="34" charset="0"/>
              <a:buChar char="•"/>
            </a:pPr>
            <a:r>
              <a:rPr lang="en-US" sz="2800" dirty="0"/>
              <a:t>Programs are written in different languages, and so cannot easily access each other’s files.</a:t>
            </a:r>
          </a:p>
          <a:p>
            <a:pPr marL="285750" indent="-285750">
              <a:buFont typeface="Arial" panose="020B0604020202020204" pitchFamily="34" charset="0"/>
              <a:buChar char="•"/>
            </a:pPr>
            <a:r>
              <a:rPr lang="en-US" sz="3200" dirty="0"/>
              <a:t>Fixed Queries/Proliferation of application programs</a:t>
            </a:r>
          </a:p>
          <a:p>
            <a:pPr marL="654041" lvl="1" indent="-285750">
              <a:buFont typeface="Arial" panose="020B0604020202020204" pitchFamily="34" charset="0"/>
              <a:buChar char="•"/>
            </a:pPr>
            <a:r>
              <a:rPr lang="en-US" sz="2800" dirty="0"/>
              <a:t>Programs are written to satisfy particular functions.</a:t>
            </a:r>
          </a:p>
          <a:p>
            <a:pPr marL="654041" lvl="1" indent="-285750">
              <a:buFont typeface="Arial" panose="020B0604020202020204" pitchFamily="34" charset="0"/>
              <a:buChar char="•"/>
            </a:pPr>
            <a:r>
              <a:rPr lang="en-US" sz="2800" dirty="0"/>
              <a:t>Any new requirement needs a new program.</a:t>
            </a:r>
          </a:p>
        </p:txBody>
      </p:sp>
      <p:sp>
        <p:nvSpPr>
          <p:cNvPr id="3" name="Slide Number Placeholder 2">
            <a:extLst>
              <a:ext uri="{FF2B5EF4-FFF2-40B4-BE49-F238E27FC236}">
                <a16:creationId xmlns:a16="http://schemas.microsoft.com/office/drawing/2014/main" id="{B6D4E813-58C7-45FD-ADB7-89ACEC3C82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23493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kumimoji="0" lang="en-US" altLang="en-US" sz="4267" b="1" i="0" u="none" strike="noStrike" kern="1200" cap="none" spc="0" normalizeH="0" baseline="0" noProof="0" dirty="0">
                <a:ln>
                  <a:noFill/>
                </a:ln>
                <a:solidFill>
                  <a:srgbClr val="252525"/>
                </a:solidFill>
                <a:effectLst>
                  <a:outerShdw blurRad="38100" dist="38100" dir="2700000" algn="tl">
                    <a:srgbClr val="C0C0C0"/>
                  </a:outerShdw>
                </a:effectLst>
                <a:uLnTx/>
                <a:uFillTx/>
                <a:latin typeface="Times New Roman"/>
                <a:ea typeface="+mj-ea"/>
                <a:cs typeface="Times New Roman"/>
              </a:rPr>
              <a:t>B</a:t>
            </a:r>
            <a:r>
              <a:rPr kumimoji="0" lang="en-US" altLang="en-US" sz="4267" b="1" i="0" u="none" strike="noStrike" kern="1200" cap="none" spc="0" normalizeH="0" baseline="30000" noProof="0" dirty="0">
                <a:ln>
                  <a:noFill/>
                </a:ln>
                <a:solidFill>
                  <a:srgbClr val="252525"/>
                </a:solidFill>
                <a:effectLst>
                  <a:outerShdw blurRad="38100" dist="38100" dir="2700000" algn="tl">
                    <a:srgbClr val="C0C0C0"/>
                  </a:outerShdw>
                </a:effectLst>
                <a:uLnTx/>
                <a:uFillTx/>
                <a:latin typeface="Times New Roman"/>
                <a:ea typeface="+mj-ea"/>
                <a:cs typeface="Times New Roman"/>
              </a:rPr>
              <a:t>+</a:t>
            </a:r>
            <a:r>
              <a:rPr kumimoji="0" lang="en-US" altLang="en-US" sz="4267" b="1" i="0" u="none" strike="noStrike" kern="1200" cap="none" spc="0" normalizeH="0" baseline="0" noProof="0" dirty="0">
                <a:ln>
                  <a:noFill/>
                </a:ln>
                <a:solidFill>
                  <a:srgbClr val="252525"/>
                </a:solidFill>
                <a:effectLst>
                  <a:outerShdw blurRad="38100" dist="38100" dir="2700000" algn="tl">
                    <a:srgbClr val="C0C0C0"/>
                  </a:outerShdw>
                </a:effectLst>
                <a:uLnTx/>
                <a:uFillTx/>
                <a:latin typeface="Times New Roman"/>
                <a:ea typeface="+mj-ea"/>
                <a:cs typeface="Times New Roman"/>
              </a:rPr>
              <a:t>-Tree</a:t>
            </a:r>
            <a:endParaRPr lang="nb-NO" dirty="0"/>
          </a:p>
        </p:txBody>
      </p:sp>
    </p:spTree>
    <p:extLst>
      <p:ext uri="{BB962C8B-B14F-4D97-AF65-F5344CB8AC3E}">
        <p14:creationId xmlns:p14="http://schemas.microsoft.com/office/powerpoint/2010/main" val="179796412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293B-ADDA-FAB8-1618-522DD84C7763}"/>
              </a:ext>
            </a:extLst>
          </p:cNvPr>
          <p:cNvSpPr>
            <a:spLocks noGrp="1"/>
          </p:cNvSpPr>
          <p:nvPr>
            <p:ph type="title"/>
          </p:nvPr>
        </p:nvSpPr>
        <p:spPr/>
        <p:txBody>
          <a:bodyPr/>
          <a:lstStyle/>
          <a:p>
            <a:r>
              <a:rPr lang="en-US" dirty="0"/>
              <a:t>Tree in Computer Science </a:t>
            </a:r>
          </a:p>
        </p:txBody>
      </p:sp>
      <p:pic>
        <p:nvPicPr>
          <p:cNvPr id="1026" name="Picture 2" descr="Drawing Root Tree Sketch, tree of life, leaf, branch png | PNGEgg">
            <a:extLst>
              <a:ext uri="{FF2B5EF4-FFF2-40B4-BE49-F238E27FC236}">
                <a16:creationId xmlns:a16="http://schemas.microsoft.com/office/drawing/2014/main" id="{4334E6A3-1F57-B73B-46D5-378209DEE33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rot="10800000">
            <a:off x="2152190" y="1825624"/>
            <a:ext cx="394381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 CS Lectures: Programming Fundamentals: Tree Structures">
            <a:extLst>
              <a:ext uri="{FF2B5EF4-FFF2-40B4-BE49-F238E27FC236}">
                <a16:creationId xmlns:a16="http://schemas.microsoft.com/office/drawing/2014/main" id="{B259098D-DC82-38C1-9600-8ACF438DC23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15087" y="2758281"/>
            <a:ext cx="4695825" cy="2486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7AFF27-6F4C-C4F6-CF29-8BBDC1A2964A}"/>
              </a:ext>
            </a:extLst>
          </p:cNvPr>
          <p:cNvSpPr txBox="1"/>
          <p:nvPr/>
        </p:nvSpPr>
        <p:spPr>
          <a:xfrm>
            <a:off x="383059" y="1977081"/>
            <a:ext cx="8402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a:t>
            </a:r>
          </a:p>
        </p:txBody>
      </p:sp>
      <p:sp>
        <p:nvSpPr>
          <p:cNvPr id="6" name="TextBox 5">
            <a:extLst>
              <a:ext uri="{FF2B5EF4-FFF2-40B4-BE49-F238E27FC236}">
                <a16:creationId xmlns:a16="http://schemas.microsoft.com/office/drawing/2014/main" id="{E4A0901F-D394-D098-17DC-B08243B4310D}"/>
              </a:ext>
            </a:extLst>
          </p:cNvPr>
          <p:cNvSpPr txBox="1"/>
          <p:nvPr/>
        </p:nvSpPr>
        <p:spPr>
          <a:xfrm>
            <a:off x="486031" y="5836508"/>
            <a:ext cx="9514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a:t>
            </a:r>
          </a:p>
        </p:txBody>
      </p:sp>
      <p:cxnSp>
        <p:nvCxnSpPr>
          <p:cNvPr id="8" name="Straight Arrow Connector 7">
            <a:extLst>
              <a:ext uri="{FF2B5EF4-FFF2-40B4-BE49-F238E27FC236}">
                <a16:creationId xmlns:a16="http://schemas.microsoft.com/office/drawing/2014/main" id="{9833A311-2341-E115-927A-B5F031AEB78A}"/>
              </a:ext>
            </a:extLst>
          </p:cNvPr>
          <p:cNvCxnSpPr>
            <a:cxnSpLocks/>
            <a:stCxn id="5" idx="3"/>
          </p:cNvCxnSpPr>
          <p:nvPr/>
        </p:nvCxnSpPr>
        <p:spPr>
          <a:xfrm>
            <a:off x="1223319" y="2161747"/>
            <a:ext cx="22489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8A1082D-1B93-5886-859E-07281B34C866}"/>
              </a:ext>
            </a:extLst>
          </p:cNvPr>
          <p:cNvCxnSpPr>
            <a:cxnSpLocks/>
          </p:cNvCxnSpPr>
          <p:nvPr/>
        </p:nvCxnSpPr>
        <p:spPr>
          <a:xfrm>
            <a:off x="1223319" y="6021174"/>
            <a:ext cx="22489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401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5FB4-500B-4F36-8989-D2A3CB197A58}"/>
              </a:ext>
            </a:extLst>
          </p:cNvPr>
          <p:cNvSpPr>
            <a:spLocks noGrp="1"/>
          </p:cNvSpPr>
          <p:nvPr>
            <p:ph type="title"/>
          </p:nvPr>
        </p:nvSpPr>
        <p:spPr/>
        <p:txBody>
          <a:bodyPr/>
          <a:lstStyle/>
          <a:p>
            <a:r>
              <a:rPr lang="en-US" dirty="0"/>
              <a:t>Balanced Tree Vs. Unbalanced Tree </a:t>
            </a:r>
          </a:p>
        </p:txBody>
      </p:sp>
      <p:sp>
        <p:nvSpPr>
          <p:cNvPr id="3" name="Content Placeholder 2">
            <a:extLst>
              <a:ext uri="{FF2B5EF4-FFF2-40B4-BE49-F238E27FC236}">
                <a16:creationId xmlns:a16="http://schemas.microsoft.com/office/drawing/2014/main" id="{B0CA07FD-D902-4D18-B69E-BD22705384E2}"/>
              </a:ext>
            </a:extLst>
          </p:cNvPr>
          <p:cNvSpPr>
            <a:spLocks noGrp="1"/>
          </p:cNvSpPr>
          <p:nvPr>
            <p:ph idx="1"/>
          </p:nvPr>
        </p:nvSpPr>
        <p:spPr>
          <a:xfrm>
            <a:off x="838200" y="1825625"/>
            <a:ext cx="10896600" cy="1230154"/>
          </a:xfrm>
        </p:spPr>
        <p:txBody>
          <a:bodyPr>
            <a:normAutofit fontScale="92500"/>
          </a:bodyPr>
          <a:lstStyle/>
          <a:p>
            <a:r>
              <a:rPr lang="en-US" dirty="0"/>
              <a:t>Search the value 18 in the following tree</a:t>
            </a:r>
          </a:p>
          <a:p>
            <a:r>
              <a:rPr lang="en-US" dirty="0"/>
              <a:t>It takes 5 hops to find that 18 is not in this unbalanced tree (low efficiency)</a:t>
            </a:r>
          </a:p>
          <a:p>
            <a:endParaRPr lang="en-US" dirty="0"/>
          </a:p>
        </p:txBody>
      </p:sp>
      <p:sp>
        <p:nvSpPr>
          <p:cNvPr id="6" name="Rectangle 5">
            <a:extLst>
              <a:ext uri="{FF2B5EF4-FFF2-40B4-BE49-F238E27FC236}">
                <a16:creationId xmlns:a16="http://schemas.microsoft.com/office/drawing/2014/main" id="{D5A47296-461A-40B2-9B06-A65F88937215}"/>
              </a:ext>
            </a:extLst>
          </p:cNvPr>
          <p:cNvSpPr/>
          <p:nvPr/>
        </p:nvSpPr>
        <p:spPr>
          <a:xfrm>
            <a:off x="4308317" y="3101499"/>
            <a:ext cx="579120" cy="447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4DE4642-5385-4B01-870B-B324F7D92677}"/>
              </a:ext>
            </a:extLst>
          </p:cNvPr>
          <p:cNvSpPr/>
          <p:nvPr/>
        </p:nvSpPr>
        <p:spPr>
          <a:xfrm>
            <a:off x="4777264" y="3815080"/>
            <a:ext cx="579120" cy="447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BE261A-3341-477B-9D04-AB41B230E3CC}"/>
              </a:ext>
            </a:extLst>
          </p:cNvPr>
          <p:cNvSpPr/>
          <p:nvPr/>
        </p:nvSpPr>
        <p:spPr>
          <a:xfrm>
            <a:off x="5356384" y="4535805"/>
            <a:ext cx="579120" cy="447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42396B4-17FB-4771-8B53-228EFE8C2A88}"/>
              </a:ext>
            </a:extLst>
          </p:cNvPr>
          <p:cNvSpPr/>
          <p:nvPr/>
        </p:nvSpPr>
        <p:spPr>
          <a:xfrm>
            <a:off x="5935504" y="5256530"/>
            <a:ext cx="579120" cy="447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7</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94162BB-8F2D-4B4B-BB68-5B9CFE6AE567}"/>
              </a:ext>
            </a:extLst>
          </p:cNvPr>
          <p:cNvSpPr/>
          <p:nvPr/>
        </p:nvSpPr>
        <p:spPr>
          <a:xfrm>
            <a:off x="6514624" y="6016467"/>
            <a:ext cx="579120" cy="447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10</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30799CA4-4FB8-4B0E-886F-752064E5C945}"/>
              </a:ext>
            </a:extLst>
          </p:cNvPr>
          <p:cNvCxnSpPr>
            <a:cxnSpLocks/>
            <a:stCxn id="6" idx="2"/>
            <a:endCxn id="7" idx="0"/>
          </p:cNvCxnSpPr>
          <p:nvPr/>
        </p:nvCxnSpPr>
        <p:spPr>
          <a:xfrm>
            <a:off x="4597877" y="3548539"/>
            <a:ext cx="468947" cy="266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00A39D-8494-4559-9AB1-4727A6DB7685}"/>
              </a:ext>
            </a:extLst>
          </p:cNvPr>
          <p:cNvCxnSpPr>
            <a:cxnSpLocks/>
            <a:stCxn id="7" idx="2"/>
            <a:endCxn id="8" idx="0"/>
          </p:cNvCxnSpPr>
          <p:nvPr/>
        </p:nvCxnSpPr>
        <p:spPr>
          <a:xfrm>
            <a:off x="5066824" y="4262120"/>
            <a:ext cx="579120" cy="27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CF6780-5CF9-433B-B2B7-9950FF3E9164}"/>
              </a:ext>
            </a:extLst>
          </p:cNvPr>
          <p:cNvCxnSpPr>
            <a:cxnSpLocks/>
            <a:stCxn id="8" idx="2"/>
            <a:endCxn id="9" idx="0"/>
          </p:cNvCxnSpPr>
          <p:nvPr/>
        </p:nvCxnSpPr>
        <p:spPr>
          <a:xfrm>
            <a:off x="5645944" y="4982845"/>
            <a:ext cx="579120" cy="27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999212-78BB-427C-B875-9F40300D7713}"/>
              </a:ext>
            </a:extLst>
          </p:cNvPr>
          <p:cNvCxnSpPr>
            <a:cxnSpLocks/>
            <a:stCxn id="9" idx="2"/>
            <a:endCxn id="11" idx="0"/>
          </p:cNvCxnSpPr>
          <p:nvPr/>
        </p:nvCxnSpPr>
        <p:spPr>
          <a:xfrm>
            <a:off x="6225064" y="5703570"/>
            <a:ext cx="579120" cy="31289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307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5FB4-500B-4F36-8989-D2A3CB197A58}"/>
              </a:ext>
            </a:extLst>
          </p:cNvPr>
          <p:cNvSpPr>
            <a:spLocks noGrp="1"/>
          </p:cNvSpPr>
          <p:nvPr>
            <p:ph type="title"/>
          </p:nvPr>
        </p:nvSpPr>
        <p:spPr/>
        <p:txBody>
          <a:bodyPr/>
          <a:lstStyle/>
          <a:p>
            <a:r>
              <a:rPr lang="en-US" dirty="0"/>
              <a:t>Balanced Tree Vs. Unbalanced Tree </a:t>
            </a:r>
          </a:p>
        </p:txBody>
      </p:sp>
      <p:sp>
        <p:nvSpPr>
          <p:cNvPr id="3" name="Content Placeholder 2">
            <a:extLst>
              <a:ext uri="{FF2B5EF4-FFF2-40B4-BE49-F238E27FC236}">
                <a16:creationId xmlns:a16="http://schemas.microsoft.com/office/drawing/2014/main" id="{B0CA07FD-D902-4D18-B69E-BD22705384E2}"/>
              </a:ext>
            </a:extLst>
          </p:cNvPr>
          <p:cNvSpPr>
            <a:spLocks noGrp="1"/>
          </p:cNvSpPr>
          <p:nvPr>
            <p:ph idx="1"/>
          </p:nvPr>
        </p:nvSpPr>
        <p:spPr/>
        <p:txBody>
          <a:bodyPr/>
          <a:lstStyle/>
          <a:p>
            <a:r>
              <a:rPr lang="en-US" dirty="0"/>
              <a:t>Search the value 18 in the following tree</a:t>
            </a:r>
          </a:p>
          <a:p>
            <a:r>
              <a:rPr lang="en-US" dirty="0"/>
              <a:t>It takes 3 hops to find that 18 is not in a tree of order 3</a:t>
            </a:r>
          </a:p>
          <a:p>
            <a:endParaRPr lang="en-US" dirty="0"/>
          </a:p>
          <a:p>
            <a:endParaRPr lang="en-US" dirty="0"/>
          </a:p>
          <a:p>
            <a:endParaRPr lang="en-US" dirty="0"/>
          </a:p>
          <a:p>
            <a:r>
              <a:rPr lang="en-US" dirty="0"/>
              <a:t>It takes 2 hops to find that 18 is not in a tree of order 5</a:t>
            </a:r>
          </a:p>
          <a:p>
            <a:endParaRPr lang="en-US" dirty="0"/>
          </a:p>
        </p:txBody>
      </p:sp>
      <p:pic>
        <p:nvPicPr>
          <p:cNvPr id="5" name="Picture 4">
            <a:extLst>
              <a:ext uri="{FF2B5EF4-FFF2-40B4-BE49-F238E27FC236}">
                <a16:creationId xmlns:a16="http://schemas.microsoft.com/office/drawing/2014/main" id="{6684D489-582F-4AF1-BF82-27FA493DFADF}"/>
              </a:ext>
            </a:extLst>
          </p:cNvPr>
          <p:cNvPicPr>
            <a:picLocks noChangeAspect="1"/>
          </p:cNvPicPr>
          <p:nvPr/>
        </p:nvPicPr>
        <p:blipFill>
          <a:blip r:embed="rId2"/>
          <a:stretch>
            <a:fillRect/>
          </a:stretch>
        </p:blipFill>
        <p:spPr>
          <a:xfrm>
            <a:off x="2634932" y="2780030"/>
            <a:ext cx="2867025" cy="1562100"/>
          </a:xfrm>
          <a:prstGeom prst="rect">
            <a:avLst/>
          </a:prstGeom>
        </p:spPr>
      </p:pic>
      <p:pic>
        <p:nvPicPr>
          <p:cNvPr id="6" name="Picture 5">
            <a:extLst>
              <a:ext uri="{FF2B5EF4-FFF2-40B4-BE49-F238E27FC236}">
                <a16:creationId xmlns:a16="http://schemas.microsoft.com/office/drawing/2014/main" id="{C88527D4-DA56-4591-8CA1-5AA2BF3353B3}"/>
              </a:ext>
            </a:extLst>
          </p:cNvPr>
          <p:cNvPicPr>
            <a:picLocks noChangeAspect="1"/>
          </p:cNvPicPr>
          <p:nvPr/>
        </p:nvPicPr>
        <p:blipFill>
          <a:blip r:embed="rId3"/>
          <a:stretch>
            <a:fillRect/>
          </a:stretch>
        </p:blipFill>
        <p:spPr>
          <a:xfrm>
            <a:off x="2634932" y="4958080"/>
            <a:ext cx="2695575" cy="1123950"/>
          </a:xfrm>
          <a:prstGeom prst="rect">
            <a:avLst/>
          </a:prstGeom>
        </p:spPr>
      </p:pic>
    </p:spTree>
    <p:extLst>
      <p:ext uri="{BB962C8B-B14F-4D97-AF65-F5344CB8AC3E}">
        <p14:creationId xmlns:p14="http://schemas.microsoft.com/office/powerpoint/2010/main" val="441909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2630-E174-4E07-B2A7-95D9A1D78C6E}"/>
              </a:ext>
            </a:extLst>
          </p:cNvPr>
          <p:cNvSpPr>
            <a:spLocks noGrp="1"/>
          </p:cNvSpPr>
          <p:nvPr>
            <p:ph type="title"/>
          </p:nvPr>
        </p:nvSpPr>
        <p:spPr/>
        <p:txBody>
          <a:bodyPr/>
          <a:lstStyle/>
          <a:p>
            <a:r>
              <a:rPr lang="en-US" dirty="0"/>
              <a:t>Balanced Tree Vs. Unbalanced Tree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1754E-9A20-482D-A245-398FCA629DC0}"/>
                  </a:ext>
                </a:extLst>
              </p:cNvPr>
              <p:cNvSpPr>
                <a:spLocks noGrp="1"/>
              </p:cNvSpPr>
              <p:nvPr>
                <p:ph idx="1"/>
              </p:nvPr>
            </p:nvSpPr>
            <p:spPr/>
            <p:txBody>
              <a:bodyPr/>
              <a:lstStyle/>
              <a:p>
                <a:r>
                  <a:rPr lang="en-US" dirty="0"/>
                  <a:t>Search, insert, and delete operations have a complexity of </a:t>
                </a:r>
              </a:p>
              <a:p>
                <a:pPr lvl="1"/>
                <a:r>
                  <a:rPr lang="en-US" dirty="0"/>
                  <a:t>O(n) for unbalanced tree</a:t>
                </a:r>
              </a:p>
              <a:p>
                <a:pPr lvl="1"/>
                <a:r>
                  <a:rPr lang="en-US" dirty="0"/>
                  <a:t>O(</a:t>
                </a:r>
                <a14:m>
                  <m:oMath xmlns:m="http://schemas.openxmlformats.org/officeDocument/2006/math">
                    <m:sSub>
                      <m:sSubPr>
                        <m:ctrlPr>
                          <a:rPr lang="en-US" i="1" smtClean="0">
                            <a:latin typeface="Cambria Math" panose="02040503050406030204" pitchFamily="18" charset="0"/>
                          </a:rPr>
                        </m:ctrlPr>
                      </m:sSubPr>
                      <m:e>
                        <m:r>
                          <a:rPr lang="nb-NO" b="0" i="1" smtClean="0">
                            <a:latin typeface="Cambria Math" panose="02040503050406030204" pitchFamily="18" charset="0"/>
                          </a:rPr>
                          <m:t>𝑙𝑜𝑔</m:t>
                        </m:r>
                      </m:e>
                      <m:sub>
                        <m:r>
                          <a:rPr lang="nb-NO" b="0" i="1" smtClean="0">
                            <a:latin typeface="Cambria Math" panose="02040503050406030204" pitchFamily="18" charset="0"/>
                          </a:rPr>
                          <m:t>𝑀</m:t>
                        </m:r>
                      </m:sub>
                    </m:sSub>
                  </m:oMath>
                </a14:m>
                <a:r>
                  <a:rPr lang="en-US" dirty="0"/>
                  <a:t>(n)) for balanced tree</a:t>
                </a:r>
              </a:p>
              <a:p>
                <a:r>
                  <a:rPr lang="en-US" dirty="0"/>
                  <a:t>Complete tree height is O(</a:t>
                </a:r>
                <a14:m>
                  <m:oMath xmlns:m="http://schemas.openxmlformats.org/officeDocument/2006/math">
                    <m:sSub>
                      <m:sSubPr>
                        <m:ctrlPr>
                          <a:rPr lang="en-US" i="1" smtClean="0">
                            <a:latin typeface="Cambria Math" panose="02040503050406030204" pitchFamily="18" charset="0"/>
                          </a:rPr>
                        </m:ctrlPr>
                      </m:sSubPr>
                      <m:e>
                        <m:r>
                          <a:rPr lang="nb-NO" b="0" i="1" smtClean="0">
                            <a:latin typeface="Cambria Math" panose="02040503050406030204" pitchFamily="18" charset="0"/>
                          </a:rPr>
                          <m:t>𝑙𝑜𝑔</m:t>
                        </m:r>
                      </m:e>
                      <m:sub>
                        <m:r>
                          <a:rPr lang="nb-NO" b="0" i="1" smtClean="0">
                            <a:latin typeface="Cambria Math" panose="02040503050406030204" pitchFamily="18" charset="0"/>
                          </a:rPr>
                          <m:t>𝑀</m:t>
                        </m:r>
                      </m:sub>
                    </m:sSub>
                  </m:oMath>
                </a14:m>
                <a:r>
                  <a:rPr lang="en-US" dirty="0"/>
                  <a:t>(n))</a:t>
                </a:r>
              </a:p>
              <a:p>
                <a:r>
                  <a:rPr lang="en-US" dirty="0"/>
                  <a:t>For n=10^3, </a:t>
                </a:r>
                <a14:m>
                  <m:oMath xmlns:m="http://schemas.openxmlformats.org/officeDocument/2006/math">
                    <m:sSub>
                      <m:sSubPr>
                        <m:ctrlPr>
                          <a:rPr lang="en-US" i="1" smtClean="0">
                            <a:latin typeface="Cambria Math" panose="02040503050406030204" pitchFamily="18" charset="0"/>
                          </a:rPr>
                        </m:ctrlPr>
                      </m:sSubPr>
                      <m:e>
                        <m:r>
                          <a:rPr lang="nb-NO" b="0" i="1" smtClean="0">
                            <a:latin typeface="Cambria Math" panose="02040503050406030204" pitchFamily="18" charset="0"/>
                          </a:rPr>
                          <m:t>𝑙𝑜𝑔</m:t>
                        </m:r>
                      </m:e>
                      <m:sub>
                        <m:r>
                          <a:rPr lang="nb-NO" b="0" i="1" smtClean="0">
                            <a:latin typeface="Cambria Math" panose="02040503050406030204" pitchFamily="18" charset="0"/>
                          </a:rPr>
                          <m:t>10</m:t>
                        </m:r>
                      </m:sub>
                    </m:sSub>
                  </m:oMath>
                </a14:m>
                <a:r>
                  <a:rPr lang="en-US" dirty="0"/>
                  <a:t>(10^3)=3, so with a tree of order 10, 3 steps are enough to find an element in a balanced tree, while it takes 1000 steps to find the same element in an unbalanced tree.</a:t>
                </a:r>
              </a:p>
              <a:p>
                <a:r>
                  <a:rPr lang="en-US" dirty="0"/>
                  <a:t>B+-tree are self balancing trees meaning that they remain balanced after insert and delete operations. By balanced we mean that all leaves appear at the same level.</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E361754E-9A20-482D-A245-398FCA629DC0}"/>
                  </a:ext>
                </a:extLst>
              </p:cNvPr>
              <p:cNvSpPr>
                <a:spLocks noGrp="1" noRot="1" noChangeAspect="1" noMove="1" noResize="1" noEditPoints="1" noAdjustHandles="1" noChangeArrowheads="1" noChangeShapeType="1" noTextEdit="1"/>
              </p:cNvSpPr>
              <p:nvPr>
                <p:ph idx="1"/>
              </p:nvPr>
            </p:nvSpPr>
            <p:spPr>
              <a:blipFill>
                <a:blip r:embed="rId2"/>
                <a:stretch>
                  <a:fillRect l="-1043" t="-2241" b="-3501"/>
                </a:stretch>
              </a:blipFill>
            </p:spPr>
            <p:txBody>
              <a:bodyPr/>
              <a:lstStyle/>
              <a:p>
                <a:r>
                  <a:rPr lang="en-US">
                    <a:noFill/>
                  </a:rPr>
                  <a:t> </a:t>
                </a:r>
              </a:p>
            </p:txBody>
          </p:sp>
        </mc:Fallback>
      </mc:AlternateContent>
    </p:spTree>
    <p:extLst>
      <p:ext uri="{BB962C8B-B14F-4D97-AF65-F5344CB8AC3E}">
        <p14:creationId xmlns:p14="http://schemas.microsoft.com/office/powerpoint/2010/main" val="42057277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EF0A4-B080-4EFC-9B7B-FC698846AEBF}"/>
              </a:ext>
            </a:extLst>
          </p:cNvPr>
          <p:cNvSpPr>
            <a:spLocks noGrp="1"/>
          </p:cNvSpPr>
          <p:nvPr>
            <p:ph type="title"/>
          </p:nvPr>
        </p:nvSpPr>
        <p:spPr>
          <a:xfrm>
            <a:off x="838200" y="334645"/>
            <a:ext cx="10515600" cy="1325563"/>
          </a:xfrm>
        </p:spPr>
        <p:txBody>
          <a:bodyPr/>
          <a:lstStyle/>
          <a:p>
            <a:r>
              <a:rPr lang="en-US" dirty="0"/>
              <a:t>B+ Tree Structure 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7C595B-D597-416D-8869-E92AC7D359D8}"/>
                  </a:ext>
                </a:extLst>
              </p:cNvPr>
              <p:cNvSpPr>
                <a:spLocks noGrp="1"/>
              </p:cNvSpPr>
              <p:nvPr>
                <p:ph idx="1"/>
              </p:nvPr>
            </p:nvSpPr>
            <p:spPr/>
            <p:txBody>
              <a:bodyPr>
                <a:normAutofit fontScale="92500" lnSpcReduction="10000"/>
              </a:bodyPr>
              <a:lstStyle/>
              <a:p>
                <a:r>
                  <a:rPr lang="en-US" dirty="0">
                    <a:solidFill>
                      <a:srgbClr val="FF0000"/>
                    </a:solidFill>
                  </a:rPr>
                  <a:t>Root:</a:t>
                </a:r>
              </a:p>
              <a:p>
                <a:pPr lvl="1"/>
                <a:r>
                  <a:rPr lang="en-US" dirty="0">
                    <a:solidFill>
                      <a:srgbClr val="FF0000"/>
                    </a:solidFill>
                  </a:rPr>
                  <a:t>Children: Between 2 and </a:t>
                </a:r>
                <a14:m>
                  <m:oMath xmlns:m="http://schemas.openxmlformats.org/officeDocument/2006/math">
                    <m:r>
                      <a:rPr lang="nb-NO" b="0" i="1" smtClean="0">
                        <a:solidFill>
                          <a:srgbClr val="FF0000"/>
                        </a:solidFill>
                        <a:latin typeface="Cambria Math" panose="02040503050406030204" pitchFamily="18" charset="0"/>
                      </a:rPr>
                      <m:t>𝑀</m:t>
                    </m:r>
                  </m:oMath>
                </a14:m>
                <a:endParaRPr lang="en-US" dirty="0">
                  <a:solidFill>
                    <a:srgbClr val="FF0000"/>
                  </a:solidFill>
                </a:endParaRPr>
              </a:p>
              <a:p>
                <a:pPr lvl="1"/>
                <a:r>
                  <a:rPr lang="en-US" dirty="0">
                    <a:solidFill>
                      <a:srgbClr val="FF0000"/>
                    </a:solidFill>
                  </a:rPr>
                  <a:t>Keys: Between 1 and </a:t>
                </a:r>
                <a14:m>
                  <m:oMath xmlns:m="http://schemas.openxmlformats.org/officeDocument/2006/math">
                    <m:r>
                      <a:rPr lang="nb-NO" b="0" i="1" smtClean="0">
                        <a:solidFill>
                          <a:srgbClr val="FF0000"/>
                        </a:solidFill>
                        <a:latin typeface="Cambria Math" panose="02040503050406030204" pitchFamily="18" charset="0"/>
                      </a:rPr>
                      <m:t>𝑀</m:t>
                    </m:r>
                  </m:oMath>
                </a14:m>
                <a:r>
                  <a:rPr lang="en-US" dirty="0">
                    <a:solidFill>
                      <a:srgbClr val="FF0000"/>
                    </a:solidFill>
                  </a:rPr>
                  <a:t>-1</a:t>
                </a:r>
              </a:p>
              <a:p>
                <a:r>
                  <a:rPr lang="en-US" dirty="0">
                    <a:solidFill>
                      <a:srgbClr val="0070C0"/>
                    </a:solidFill>
                  </a:rPr>
                  <a:t>Internal Nodes</a:t>
                </a:r>
              </a:p>
              <a:p>
                <a:pPr lvl="1"/>
                <a:r>
                  <a:rPr lang="en-US" dirty="0">
                    <a:solidFill>
                      <a:srgbClr val="0070C0"/>
                    </a:solidFill>
                  </a:rPr>
                  <a:t>Children: Between </a:t>
                </a:r>
                <a14:m>
                  <m:oMath xmlns:m="http://schemas.openxmlformats.org/officeDocument/2006/math">
                    <m:d>
                      <m:dPr>
                        <m:begChr m:val="⌈"/>
                        <m:endChr m:val="⌉"/>
                        <m:ctrlPr>
                          <a:rPr lang="en-US" i="1" smtClean="0">
                            <a:solidFill>
                              <a:srgbClr val="0070C0"/>
                            </a:solidFill>
                            <a:latin typeface="Cambria Math" panose="02040503050406030204" pitchFamily="18" charset="0"/>
                          </a:rPr>
                        </m:ctrlPr>
                      </m:dPr>
                      <m:e>
                        <m:r>
                          <a:rPr lang="nb-NO" b="0" i="1" smtClean="0">
                            <a:solidFill>
                              <a:srgbClr val="0070C0"/>
                            </a:solidFill>
                            <a:latin typeface="Cambria Math" panose="02040503050406030204" pitchFamily="18" charset="0"/>
                          </a:rPr>
                          <m:t>𝑀</m:t>
                        </m:r>
                        <m:r>
                          <a:rPr lang="nb-NO" b="0" i="1" smtClean="0">
                            <a:solidFill>
                              <a:srgbClr val="0070C0"/>
                            </a:solidFill>
                            <a:latin typeface="Cambria Math" panose="02040503050406030204" pitchFamily="18" charset="0"/>
                          </a:rPr>
                          <m:t>/2</m:t>
                        </m:r>
                      </m:e>
                    </m:d>
                  </m:oMath>
                </a14:m>
                <a:r>
                  <a:rPr lang="en-US" dirty="0">
                    <a:solidFill>
                      <a:srgbClr val="0070C0"/>
                    </a:solidFill>
                  </a:rPr>
                  <a:t>and </a:t>
                </a:r>
                <a14:m>
                  <m:oMath xmlns:m="http://schemas.openxmlformats.org/officeDocument/2006/math">
                    <m:r>
                      <a:rPr lang="nb-NO" i="1">
                        <a:solidFill>
                          <a:srgbClr val="0070C0"/>
                        </a:solidFill>
                        <a:latin typeface="Cambria Math" panose="02040503050406030204" pitchFamily="18" charset="0"/>
                      </a:rPr>
                      <m:t>𝑀</m:t>
                    </m:r>
                  </m:oMath>
                </a14:m>
                <a:endParaRPr lang="en-US" dirty="0">
                  <a:solidFill>
                    <a:srgbClr val="0070C0"/>
                  </a:solidFill>
                </a:endParaRPr>
              </a:p>
              <a:p>
                <a:pPr lvl="1"/>
                <a:r>
                  <a:rPr lang="en-US" dirty="0">
                    <a:solidFill>
                      <a:srgbClr val="0070C0"/>
                    </a:solidFill>
                  </a:rPr>
                  <a:t>Keys: Between </a:t>
                </a:r>
                <a14:m>
                  <m:oMath xmlns:m="http://schemas.openxmlformats.org/officeDocument/2006/math">
                    <m:d>
                      <m:dPr>
                        <m:begChr m:val="⌈"/>
                        <m:endChr m:val="⌉"/>
                        <m:ctrlPr>
                          <a:rPr lang="en-US" i="1" smtClean="0">
                            <a:solidFill>
                              <a:srgbClr val="0070C0"/>
                            </a:solidFill>
                            <a:latin typeface="Cambria Math" panose="02040503050406030204" pitchFamily="18" charset="0"/>
                          </a:rPr>
                        </m:ctrlPr>
                      </m:dPr>
                      <m:e>
                        <m:r>
                          <a:rPr lang="nb-NO" b="0" i="1" smtClean="0">
                            <a:solidFill>
                              <a:srgbClr val="0070C0"/>
                            </a:solidFill>
                            <a:latin typeface="Cambria Math" panose="02040503050406030204" pitchFamily="18" charset="0"/>
                          </a:rPr>
                          <m:t>𝑀</m:t>
                        </m:r>
                        <m:r>
                          <a:rPr lang="nb-NO" b="0" i="1" smtClean="0">
                            <a:solidFill>
                              <a:srgbClr val="0070C0"/>
                            </a:solidFill>
                            <a:latin typeface="Cambria Math" panose="02040503050406030204" pitchFamily="18" charset="0"/>
                          </a:rPr>
                          <m:t>/2</m:t>
                        </m:r>
                      </m:e>
                    </m:d>
                  </m:oMath>
                </a14:m>
                <a:r>
                  <a:rPr lang="en-US" dirty="0">
                    <a:solidFill>
                      <a:srgbClr val="0070C0"/>
                    </a:solidFill>
                  </a:rPr>
                  <a:t>-1 and </a:t>
                </a:r>
                <a14:m>
                  <m:oMath xmlns:m="http://schemas.openxmlformats.org/officeDocument/2006/math">
                    <m:r>
                      <a:rPr lang="nb-NO" i="1">
                        <a:solidFill>
                          <a:srgbClr val="0070C0"/>
                        </a:solidFill>
                        <a:latin typeface="Cambria Math" panose="02040503050406030204" pitchFamily="18" charset="0"/>
                      </a:rPr>
                      <m:t>𝑀</m:t>
                    </m:r>
                  </m:oMath>
                </a14:m>
                <a:r>
                  <a:rPr lang="en-US" dirty="0">
                    <a:solidFill>
                      <a:srgbClr val="0070C0"/>
                    </a:solidFill>
                  </a:rPr>
                  <a:t>-1</a:t>
                </a:r>
              </a:p>
              <a:p>
                <a:r>
                  <a:rPr lang="en-US" dirty="0">
                    <a:solidFill>
                      <a:schemeClr val="accent6"/>
                    </a:solidFill>
                  </a:rPr>
                  <a:t>Leaf Nodes</a:t>
                </a:r>
              </a:p>
              <a:p>
                <a:pPr lvl="1"/>
                <a:r>
                  <a:rPr lang="en-US" dirty="0">
                    <a:solidFill>
                      <a:schemeClr val="accent6"/>
                    </a:solidFill>
                  </a:rPr>
                  <a:t>Children: 0</a:t>
                </a:r>
              </a:p>
              <a:p>
                <a:pPr lvl="1"/>
                <a:r>
                  <a:rPr lang="en-US" dirty="0">
                    <a:solidFill>
                      <a:schemeClr val="accent6"/>
                    </a:solidFill>
                  </a:rPr>
                  <a:t>Keys: Between ⌈(𝑀-1)/2⌉ and 𝑀-1</a:t>
                </a:r>
              </a:p>
              <a:p>
                <a:r>
                  <a:rPr lang="en-US" dirty="0"/>
                  <a:t>Note that for even values of M (M=2p), </a:t>
                </a:r>
                <a14:m>
                  <m:oMath xmlns:m="http://schemas.openxmlformats.org/officeDocument/2006/math">
                    <m:d>
                      <m:dPr>
                        <m:begChr m:val="⌈"/>
                        <m:endChr m:val="⌉"/>
                        <m:ctrlPr>
                          <a:rPr lang="en-US" i="1" smtClean="0">
                            <a:solidFill>
                              <a:srgbClr val="0070C0"/>
                            </a:solidFill>
                            <a:latin typeface="Cambria Math" panose="02040503050406030204" pitchFamily="18" charset="0"/>
                          </a:rPr>
                        </m:ctrlPr>
                      </m:dPr>
                      <m:e>
                        <m:r>
                          <a:rPr lang="nb-NO" b="0" i="1" smtClean="0">
                            <a:solidFill>
                              <a:srgbClr val="0070C0"/>
                            </a:solidFill>
                            <a:latin typeface="Cambria Math" panose="02040503050406030204" pitchFamily="18" charset="0"/>
                          </a:rPr>
                          <m:t>𝑀</m:t>
                        </m:r>
                        <m:r>
                          <a:rPr lang="nb-NO" b="0" i="1" smtClean="0">
                            <a:solidFill>
                              <a:srgbClr val="0070C0"/>
                            </a:solidFill>
                            <a:latin typeface="Cambria Math" panose="02040503050406030204" pitchFamily="18" charset="0"/>
                          </a:rPr>
                          <m:t>/2</m:t>
                        </m:r>
                      </m:e>
                    </m:d>
                  </m:oMath>
                </a14:m>
                <a:r>
                  <a:rPr lang="en-US" dirty="0">
                    <a:solidFill>
                      <a:srgbClr val="0070C0"/>
                    </a:solidFill>
                  </a:rPr>
                  <a:t>-1 =</a:t>
                </a:r>
                <a:r>
                  <a:rPr lang="en-US" dirty="0">
                    <a:solidFill>
                      <a:srgbClr val="FF0000"/>
                    </a:solidFill>
                  </a:rPr>
                  <a:t>p-1</a:t>
                </a:r>
                <a:r>
                  <a:rPr lang="en-US" dirty="0">
                    <a:solidFill>
                      <a:srgbClr val="0070C0"/>
                    </a:solidFill>
                  </a:rPr>
                  <a:t>, while ⌈(𝑀-1)/2⌉ =</a:t>
                </a:r>
                <a:r>
                  <a:rPr lang="en-US" dirty="0">
                    <a:solidFill>
                      <a:srgbClr val="FF0000"/>
                    </a:solidFill>
                  </a:rPr>
                  <a:t>p</a:t>
                </a:r>
                <a:r>
                  <a:rPr lang="en-US" dirty="0">
                    <a:solidFill>
                      <a:srgbClr val="0070C0"/>
                    </a:solidFill>
                  </a:rPr>
                  <a:t>.</a:t>
                </a:r>
              </a:p>
              <a:p>
                <a:r>
                  <a:rPr lang="en-US" dirty="0"/>
                  <a:t>For odd values of M (M=2p+1), </a:t>
                </a:r>
                <a14:m>
                  <m:oMath xmlns:m="http://schemas.openxmlformats.org/officeDocument/2006/math">
                    <m:d>
                      <m:dPr>
                        <m:begChr m:val="⌈"/>
                        <m:endChr m:val="⌉"/>
                        <m:ctrlPr>
                          <a:rPr lang="en-US" i="1" smtClean="0">
                            <a:solidFill>
                              <a:srgbClr val="0070C0"/>
                            </a:solidFill>
                            <a:latin typeface="Cambria Math" panose="02040503050406030204" pitchFamily="18" charset="0"/>
                          </a:rPr>
                        </m:ctrlPr>
                      </m:dPr>
                      <m:e>
                        <m:r>
                          <a:rPr lang="nb-NO" b="0" i="1" smtClean="0">
                            <a:solidFill>
                              <a:srgbClr val="0070C0"/>
                            </a:solidFill>
                            <a:latin typeface="Cambria Math" panose="02040503050406030204" pitchFamily="18" charset="0"/>
                          </a:rPr>
                          <m:t>𝑀</m:t>
                        </m:r>
                        <m:r>
                          <a:rPr lang="nb-NO" b="0" i="1" smtClean="0">
                            <a:solidFill>
                              <a:srgbClr val="0070C0"/>
                            </a:solidFill>
                            <a:latin typeface="Cambria Math" panose="02040503050406030204" pitchFamily="18" charset="0"/>
                          </a:rPr>
                          <m:t>/2</m:t>
                        </m:r>
                      </m:e>
                    </m:d>
                  </m:oMath>
                </a14:m>
                <a:r>
                  <a:rPr lang="en-US" dirty="0">
                    <a:solidFill>
                      <a:srgbClr val="0070C0"/>
                    </a:solidFill>
                  </a:rPr>
                  <a:t>-1 =⌈(𝑀-1)/2⌉ =</a:t>
                </a:r>
                <a:r>
                  <a:rPr lang="en-US" dirty="0">
                    <a:solidFill>
                      <a:srgbClr val="FF0000"/>
                    </a:solidFill>
                  </a:rPr>
                  <a:t>p</a:t>
                </a:r>
                <a:r>
                  <a:rPr lang="en-US" dirty="0">
                    <a:solidFill>
                      <a:srgbClr val="0070C0"/>
                    </a:solidFill>
                  </a:rPr>
                  <a:t>.</a:t>
                </a:r>
                <a:endParaRPr lang="en-US" dirty="0"/>
              </a:p>
            </p:txBody>
          </p:sp>
        </mc:Choice>
        <mc:Fallback xmlns="">
          <p:sp>
            <p:nvSpPr>
              <p:cNvPr id="3" name="Content Placeholder 2">
                <a:extLst>
                  <a:ext uri="{FF2B5EF4-FFF2-40B4-BE49-F238E27FC236}">
                    <a16:creationId xmlns:a16="http://schemas.microsoft.com/office/drawing/2014/main" id="{A57C595B-D597-416D-8869-E92AC7D359D8}"/>
                  </a:ext>
                </a:extLst>
              </p:cNvPr>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FAB9FFB-6053-4975-8037-DCB4F2274E99}"/>
              </a:ext>
            </a:extLst>
          </p:cNvPr>
          <p:cNvSpPr/>
          <p:nvPr/>
        </p:nvSpPr>
        <p:spPr>
          <a:xfrm>
            <a:off x="7254240" y="1878172"/>
            <a:ext cx="690880" cy="43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K1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28012D-8E96-406D-9E82-781890079475}"/>
              </a:ext>
            </a:extLst>
          </p:cNvPr>
          <p:cNvSpPr/>
          <p:nvPr/>
        </p:nvSpPr>
        <p:spPr>
          <a:xfrm>
            <a:off x="7945120" y="1878172"/>
            <a:ext cx="690880" cy="43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K2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E598F85-2E6B-43F3-8BCF-904688D273DD}"/>
              </a:ext>
            </a:extLst>
          </p:cNvPr>
          <p:cNvSpPr/>
          <p:nvPr/>
        </p:nvSpPr>
        <p:spPr>
          <a:xfrm>
            <a:off x="8636000" y="1878172"/>
            <a:ext cx="690880" cy="43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K3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EF3F6E1-27CB-44F8-B7DD-443650F57DEB}"/>
              </a:ext>
            </a:extLst>
          </p:cNvPr>
          <p:cNvSpPr/>
          <p:nvPr/>
        </p:nvSpPr>
        <p:spPr>
          <a:xfrm>
            <a:off x="6461760" y="2762092"/>
            <a:ext cx="690880" cy="4368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Ch1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3B61887-82A9-44E9-8216-DAB6200C2708}"/>
              </a:ext>
            </a:extLst>
          </p:cNvPr>
          <p:cNvSpPr/>
          <p:nvPr/>
        </p:nvSpPr>
        <p:spPr>
          <a:xfrm>
            <a:off x="7536180" y="2757808"/>
            <a:ext cx="690880" cy="4368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Ch2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379424A-BEBC-4B17-AA4F-D11CCD13892A}"/>
              </a:ext>
            </a:extLst>
          </p:cNvPr>
          <p:cNvSpPr/>
          <p:nvPr/>
        </p:nvSpPr>
        <p:spPr>
          <a:xfrm>
            <a:off x="8437880" y="2767968"/>
            <a:ext cx="690880" cy="4368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Ch3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A7FD427-0C1C-443F-A652-3DC4A1A7563C}"/>
              </a:ext>
            </a:extLst>
          </p:cNvPr>
          <p:cNvSpPr/>
          <p:nvPr/>
        </p:nvSpPr>
        <p:spPr>
          <a:xfrm>
            <a:off x="9550400" y="2767968"/>
            <a:ext cx="690880" cy="4368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Ch4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A6BA80AF-02FB-462B-BF0E-AA307619831C}"/>
              </a:ext>
            </a:extLst>
          </p:cNvPr>
          <p:cNvCxnSpPr>
            <a:cxnSpLocks/>
          </p:cNvCxnSpPr>
          <p:nvPr/>
        </p:nvCxnSpPr>
        <p:spPr>
          <a:xfrm flipH="1">
            <a:off x="6967220" y="2315052"/>
            <a:ext cx="287020" cy="45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3AF7A7-CDB8-41FF-83DC-5A1A231CF0BE}"/>
              </a:ext>
            </a:extLst>
          </p:cNvPr>
          <p:cNvCxnSpPr/>
          <p:nvPr/>
        </p:nvCxnSpPr>
        <p:spPr>
          <a:xfrm flipH="1">
            <a:off x="7763510" y="2315052"/>
            <a:ext cx="181610" cy="442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59D1C0A-EBEB-4C72-8D6F-F76B83F475F0}"/>
              </a:ext>
            </a:extLst>
          </p:cNvPr>
          <p:cNvCxnSpPr>
            <a:endCxn id="9" idx="0"/>
          </p:cNvCxnSpPr>
          <p:nvPr/>
        </p:nvCxnSpPr>
        <p:spPr>
          <a:xfrm>
            <a:off x="8636000" y="2315052"/>
            <a:ext cx="147320" cy="45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2E4287D-FEFF-437F-8F62-3DCB4EF6E1C6}"/>
              </a:ext>
            </a:extLst>
          </p:cNvPr>
          <p:cNvCxnSpPr>
            <a:endCxn id="10" idx="0"/>
          </p:cNvCxnSpPr>
          <p:nvPr/>
        </p:nvCxnSpPr>
        <p:spPr>
          <a:xfrm>
            <a:off x="9296400" y="2309972"/>
            <a:ext cx="599440" cy="457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F86D3FF-FB74-4FB9-9E4B-F6F3A55CBBE1}"/>
                  </a:ext>
                </a:extLst>
              </p:cNvPr>
              <p:cNvSpPr txBox="1"/>
              <p:nvPr/>
            </p:nvSpPr>
            <p:spPr>
              <a:xfrm>
                <a:off x="10400030" y="1459704"/>
                <a:ext cx="1283970"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nb-NO"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𝑀</m:t>
                    </m:r>
                    <m:r>
                      <a:rPr kumimoji="0" lang="nb-NO"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oMath>
                </a14:m>
                <a:r>
                  <a:rPr kumimoji="0" lang="nb-NO" sz="2000" b="0" i="0" u="none" strike="noStrike" kern="1200" cap="none" spc="0" normalizeH="0" baseline="0" noProof="0" dirty="0">
                    <a:ln>
                      <a:noFill/>
                    </a:ln>
                    <a:solidFill>
                      <a:srgbClr val="FF0000"/>
                    </a:solidFill>
                    <a:effectLst/>
                    <a:uLnTx/>
                    <a:uFillTx/>
                    <a:latin typeface="Calibri" panose="020F0502020204030204"/>
                    <a:ea typeface="+mn-ea"/>
                    <a:cs typeface="+mn-cs"/>
                  </a:rPr>
                  <a:t>=4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4472C4"/>
                    </a:solidFill>
                    <a:effectLst/>
                    <a:uLnTx/>
                    <a:uFillTx/>
                    <a:latin typeface="Calibri" panose="020F0502020204030204"/>
                    <a:ea typeface="+mn-ea"/>
                    <a:cs typeface="+mn-cs"/>
                  </a:rPr>
                  <a:t>3 Keys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FF0000"/>
                    </a:solidFill>
                    <a:effectLst/>
                    <a:uLnTx/>
                    <a:uFillTx/>
                    <a:latin typeface="Calibri" panose="020F0502020204030204"/>
                    <a:ea typeface="+mn-ea"/>
                    <a:cs typeface="+mn-cs"/>
                  </a:rPr>
                  <a:t>4 </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Children</a:t>
                </a:r>
              </a:p>
            </p:txBody>
          </p:sp>
        </mc:Choice>
        <mc:Fallback xmlns="">
          <p:sp>
            <p:nvSpPr>
              <p:cNvPr id="20" name="TextBox 19">
                <a:extLst>
                  <a:ext uri="{FF2B5EF4-FFF2-40B4-BE49-F238E27FC236}">
                    <a16:creationId xmlns:a16="http://schemas.microsoft.com/office/drawing/2014/main" id="{3F86D3FF-FB74-4FB9-9E4B-F6F3A55CBBE1}"/>
                  </a:ext>
                </a:extLst>
              </p:cNvPr>
              <p:cNvSpPr txBox="1">
                <a:spLocks noRot="1" noChangeAspect="1" noMove="1" noResize="1" noEditPoints="1" noAdjustHandles="1" noChangeArrowheads="1" noChangeShapeType="1" noTextEdit="1"/>
              </p:cNvSpPr>
              <p:nvPr/>
            </p:nvSpPr>
            <p:spPr>
              <a:xfrm>
                <a:off x="10400030" y="1459704"/>
                <a:ext cx="1283970" cy="1631216"/>
              </a:xfrm>
              <a:prstGeom prst="rect">
                <a:avLst/>
              </a:prstGeom>
              <a:blipFill>
                <a:blip r:embed="rId3"/>
                <a:stretch>
                  <a:fillRect l="-4739" t="-1866" r="-1422" b="-5597"/>
                </a:stretch>
              </a:blipFill>
            </p:spPr>
            <p:txBody>
              <a:bodyPr/>
              <a:lstStyle/>
              <a:p>
                <a:r>
                  <a:rPr lang="en-US">
                    <a:noFill/>
                  </a:rPr>
                  <a:t> </a:t>
                </a:r>
              </a:p>
            </p:txBody>
          </p:sp>
        </mc:Fallback>
      </mc:AlternateContent>
    </p:spTree>
    <p:extLst>
      <p:ext uri="{BB962C8B-B14F-4D97-AF65-F5344CB8AC3E}">
        <p14:creationId xmlns:p14="http://schemas.microsoft.com/office/powerpoint/2010/main" val="1259739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802D-364A-4EE9-8752-EF23B11DBC70}"/>
              </a:ext>
            </a:extLst>
          </p:cNvPr>
          <p:cNvSpPr>
            <a:spLocks noGrp="1"/>
          </p:cNvSpPr>
          <p:nvPr>
            <p:ph type="title"/>
          </p:nvPr>
        </p:nvSpPr>
        <p:spPr/>
        <p:txBody>
          <a:bodyPr/>
          <a:lstStyle/>
          <a:p>
            <a:r>
              <a:rPr lang="en-US" dirty="0"/>
              <a:t>Simple structure of B+ tree</a:t>
            </a:r>
          </a:p>
        </p:txBody>
      </p:sp>
      <p:pic>
        <p:nvPicPr>
          <p:cNvPr id="7" name="Picture 6">
            <a:extLst>
              <a:ext uri="{FF2B5EF4-FFF2-40B4-BE49-F238E27FC236}">
                <a16:creationId xmlns:a16="http://schemas.microsoft.com/office/drawing/2014/main" id="{F423E1A9-A606-402D-938E-7BA351C79857}"/>
              </a:ext>
            </a:extLst>
          </p:cNvPr>
          <p:cNvPicPr>
            <a:picLocks noChangeAspect="1"/>
          </p:cNvPicPr>
          <p:nvPr/>
        </p:nvPicPr>
        <p:blipFill>
          <a:blip r:embed="rId2"/>
          <a:stretch>
            <a:fillRect/>
          </a:stretch>
        </p:blipFill>
        <p:spPr>
          <a:xfrm>
            <a:off x="2326031" y="3167089"/>
            <a:ext cx="6381750" cy="2219325"/>
          </a:xfrm>
          <a:prstGeom prst="rect">
            <a:avLst/>
          </a:prstGeom>
        </p:spPr>
      </p:pic>
      <p:sp>
        <p:nvSpPr>
          <p:cNvPr id="8" name="TextBox 7">
            <a:extLst>
              <a:ext uri="{FF2B5EF4-FFF2-40B4-BE49-F238E27FC236}">
                <a16:creationId xmlns:a16="http://schemas.microsoft.com/office/drawing/2014/main" id="{A6FD032D-1C33-4250-BD5C-B889C118505B}"/>
              </a:ext>
            </a:extLst>
          </p:cNvPr>
          <p:cNvSpPr txBox="1"/>
          <p:nvPr/>
        </p:nvSpPr>
        <p:spPr>
          <a:xfrm>
            <a:off x="8573932" y="4596511"/>
            <a:ext cx="240902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(Leaf nodes): contain the actual key values: the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The data is stored in the leaf nodes.</a:t>
            </a:r>
          </a:p>
        </p:txBody>
      </p:sp>
      <p:sp>
        <p:nvSpPr>
          <p:cNvPr id="9" name="TextBox 8">
            <a:extLst>
              <a:ext uri="{FF2B5EF4-FFF2-40B4-BE49-F238E27FC236}">
                <a16:creationId xmlns:a16="http://schemas.microsoft.com/office/drawing/2014/main" id="{D40CCB5B-5ACC-4130-8A5D-71B54F04C079}"/>
              </a:ext>
            </a:extLst>
          </p:cNvPr>
          <p:cNvSpPr txBox="1"/>
          <p:nvPr/>
        </p:nvSpPr>
        <p:spPr>
          <a:xfrm>
            <a:off x="6218255" y="3445687"/>
            <a:ext cx="41132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(Non leaf node): contains route values that are the same as key values</a:t>
            </a:r>
          </a:p>
        </p:txBody>
      </p:sp>
      <p:cxnSp>
        <p:nvCxnSpPr>
          <p:cNvPr id="10" name="Straight Arrow Connector 9">
            <a:extLst>
              <a:ext uri="{FF2B5EF4-FFF2-40B4-BE49-F238E27FC236}">
                <a16:creationId xmlns:a16="http://schemas.microsoft.com/office/drawing/2014/main" id="{65DDD520-2265-497A-9D76-644B751AD6BD}"/>
              </a:ext>
            </a:extLst>
          </p:cNvPr>
          <p:cNvCxnSpPr/>
          <p:nvPr/>
        </p:nvCxnSpPr>
        <p:spPr>
          <a:xfrm>
            <a:off x="3471414" y="3335723"/>
            <a:ext cx="1243168" cy="2006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6EF6A2-4AA1-4E21-9D65-4604F85A9827}"/>
              </a:ext>
            </a:extLst>
          </p:cNvPr>
          <p:cNvSpPr txBox="1"/>
          <p:nvPr/>
        </p:nvSpPr>
        <p:spPr>
          <a:xfrm>
            <a:off x="2218274" y="2823274"/>
            <a:ext cx="147059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Route values are used to guide the search in the tree</a:t>
            </a:r>
          </a:p>
        </p:txBody>
      </p:sp>
    </p:spTree>
    <p:extLst>
      <p:ext uri="{BB962C8B-B14F-4D97-AF65-F5344CB8AC3E}">
        <p14:creationId xmlns:p14="http://schemas.microsoft.com/office/powerpoint/2010/main" val="19345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randombar(horizontal)">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D31C-E727-4DBA-A234-D115FB12622E}"/>
              </a:ext>
            </a:extLst>
          </p:cNvPr>
          <p:cNvSpPr>
            <a:spLocks noGrp="1"/>
          </p:cNvSpPr>
          <p:nvPr>
            <p:ph type="title"/>
          </p:nvPr>
        </p:nvSpPr>
        <p:spPr/>
        <p:txBody>
          <a:bodyPr/>
          <a:lstStyle/>
          <a:p>
            <a:r>
              <a:rPr lang="en-US" dirty="0"/>
              <a:t>Insertion Algorithm</a:t>
            </a:r>
          </a:p>
        </p:txBody>
      </p:sp>
      <p:sp>
        <p:nvSpPr>
          <p:cNvPr id="3" name="Content Placeholder 2">
            <a:extLst>
              <a:ext uri="{FF2B5EF4-FFF2-40B4-BE49-F238E27FC236}">
                <a16:creationId xmlns:a16="http://schemas.microsoft.com/office/drawing/2014/main" id="{BC02B2A5-6C08-4A83-B00A-D7D78320238E}"/>
              </a:ext>
            </a:extLst>
          </p:cNvPr>
          <p:cNvSpPr>
            <a:spLocks noGrp="1"/>
          </p:cNvSpPr>
          <p:nvPr>
            <p:ph idx="1"/>
          </p:nvPr>
        </p:nvSpPr>
        <p:spPr>
          <a:xfrm>
            <a:off x="838200" y="1825625"/>
            <a:ext cx="10358120" cy="4351338"/>
          </a:xfrm>
        </p:spPr>
        <p:txBody>
          <a:bodyPr/>
          <a:lstStyle/>
          <a:p>
            <a:r>
              <a:rPr lang="en-US" dirty="0"/>
              <a:t>We will focus only on insertion algorithms for B+-Tree.</a:t>
            </a:r>
          </a:p>
          <a:p>
            <a:r>
              <a:rPr lang="en-US" dirty="0"/>
              <a:t>Deletion will not be discussed.</a:t>
            </a:r>
          </a:p>
          <a:p>
            <a:r>
              <a:rPr lang="en-US" dirty="0"/>
              <a:t>For Insertion we need to concentrate only on the maximum number of keys which is M-1 for the root, internal nodes, and leaf nodes.</a:t>
            </a:r>
          </a:p>
          <a:p>
            <a:r>
              <a:rPr lang="en-US" dirty="0"/>
              <a:t>For a tree of order M=5, the maximum number of keys per node is M-1=5-1=4.  </a:t>
            </a:r>
          </a:p>
        </p:txBody>
      </p:sp>
    </p:spTree>
    <p:extLst>
      <p:ext uri="{BB962C8B-B14F-4D97-AF65-F5344CB8AC3E}">
        <p14:creationId xmlns:p14="http://schemas.microsoft.com/office/powerpoint/2010/main" val="3690866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atin typeface="Tahoma" charset="0"/>
                <a:ea typeface="Osaka" charset="0"/>
                <a:cs typeface="Osaka" charset="0"/>
              </a:rPr>
              <a:t>Animation: Insert 8*</a:t>
            </a:r>
          </a:p>
        </p:txBody>
      </p:sp>
      <p:sp>
        <p:nvSpPr>
          <p:cNvPr id="51202" name="Freeform 6"/>
          <p:cNvSpPr>
            <a:spLocks/>
          </p:cNvSpPr>
          <p:nvPr/>
        </p:nvSpPr>
        <p:spPr bwMode="auto">
          <a:xfrm>
            <a:off x="4795838" y="2230439"/>
            <a:ext cx="557212" cy="465137"/>
          </a:xfrm>
          <a:custGeom>
            <a:avLst/>
            <a:gdLst>
              <a:gd name="T0" fmla="*/ 0 w 351"/>
              <a:gd name="T1" fmla="*/ 2147483647 h 293"/>
              <a:gd name="T2" fmla="*/ 0 w 351"/>
              <a:gd name="T3" fmla="*/ 0 h 293"/>
              <a:gd name="T4" fmla="*/ 2147483647 w 351"/>
              <a:gd name="T5" fmla="*/ 0 h 293"/>
              <a:gd name="T6" fmla="*/ 2147483647 w 351"/>
              <a:gd name="T7" fmla="*/ 2147483647 h 293"/>
              <a:gd name="T8" fmla="*/ 0 w 351"/>
              <a:gd name="T9" fmla="*/ 2147483647 h 293"/>
              <a:gd name="T10" fmla="*/ 0 60000 65536"/>
              <a:gd name="T11" fmla="*/ 0 60000 65536"/>
              <a:gd name="T12" fmla="*/ 0 60000 65536"/>
              <a:gd name="T13" fmla="*/ 0 60000 65536"/>
              <a:gd name="T14" fmla="*/ 0 60000 65536"/>
              <a:gd name="T15" fmla="*/ 0 w 351"/>
              <a:gd name="T16" fmla="*/ 0 h 293"/>
              <a:gd name="T17" fmla="*/ 351 w 351"/>
              <a:gd name="T18" fmla="*/ 293 h 293"/>
            </a:gdLst>
            <a:ahLst/>
            <a:cxnLst>
              <a:cxn ang="T10">
                <a:pos x="T0" y="T1"/>
              </a:cxn>
              <a:cxn ang="T11">
                <a:pos x="T2" y="T3"/>
              </a:cxn>
              <a:cxn ang="T12">
                <a:pos x="T4" y="T5"/>
              </a:cxn>
              <a:cxn ang="T13">
                <a:pos x="T6" y="T7"/>
              </a:cxn>
              <a:cxn ang="T14">
                <a:pos x="T8" y="T9"/>
              </a:cxn>
            </a:cxnLst>
            <a:rect l="T15" t="T16" r="T17" b="T18"/>
            <a:pathLst>
              <a:path w="351" h="293">
                <a:moveTo>
                  <a:pt x="0" y="292"/>
                </a:moveTo>
                <a:lnTo>
                  <a:pt x="0" y="0"/>
                </a:lnTo>
                <a:lnTo>
                  <a:pt x="350" y="0"/>
                </a:lnTo>
                <a:lnTo>
                  <a:pt x="350"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03" name="Freeform 7"/>
          <p:cNvSpPr>
            <a:spLocks/>
          </p:cNvSpPr>
          <p:nvPr/>
        </p:nvSpPr>
        <p:spPr bwMode="auto">
          <a:xfrm>
            <a:off x="4889500" y="2230439"/>
            <a:ext cx="1588"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04" name="Freeform 8"/>
          <p:cNvSpPr>
            <a:spLocks/>
          </p:cNvSpPr>
          <p:nvPr/>
        </p:nvSpPr>
        <p:spPr bwMode="auto">
          <a:xfrm>
            <a:off x="5351464" y="2230439"/>
            <a:ext cx="560387" cy="465137"/>
          </a:xfrm>
          <a:custGeom>
            <a:avLst/>
            <a:gdLst>
              <a:gd name="T0" fmla="*/ 0 w 353"/>
              <a:gd name="T1" fmla="*/ 2147483647 h 293"/>
              <a:gd name="T2" fmla="*/ 0 w 353"/>
              <a:gd name="T3" fmla="*/ 0 h 293"/>
              <a:gd name="T4" fmla="*/ 2147483647 w 353"/>
              <a:gd name="T5" fmla="*/ 0 h 293"/>
              <a:gd name="T6" fmla="*/ 2147483647 w 353"/>
              <a:gd name="T7" fmla="*/ 2147483647 h 293"/>
              <a:gd name="T8" fmla="*/ 0 w 353"/>
              <a:gd name="T9" fmla="*/ 2147483647 h 293"/>
              <a:gd name="T10" fmla="*/ 0 60000 65536"/>
              <a:gd name="T11" fmla="*/ 0 60000 65536"/>
              <a:gd name="T12" fmla="*/ 0 60000 65536"/>
              <a:gd name="T13" fmla="*/ 0 60000 65536"/>
              <a:gd name="T14" fmla="*/ 0 60000 65536"/>
              <a:gd name="T15" fmla="*/ 0 w 353"/>
              <a:gd name="T16" fmla="*/ 0 h 293"/>
              <a:gd name="T17" fmla="*/ 353 w 353"/>
              <a:gd name="T18" fmla="*/ 293 h 293"/>
            </a:gdLst>
            <a:ahLst/>
            <a:cxnLst>
              <a:cxn ang="T10">
                <a:pos x="T0" y="T1"/>
              </a:cxn>
              <a:cxn ang="T11">
                <a:pos x="T2" y="T3"/>
              </a:cxn>
              <a:cxn ang="T12">
                <a:pos x="T4" y="T5"/>
              </a:cxn>
              <a:cxn ang="T13">
                <a:pos x="T6" y="T7"/>
              </a:cxn>
              <a:cxn ang="T14">
                <a:pos x="T8" y="T9"/>
              </a:cxn>
            </a:cxnLst>
            <a:rect l="T15" t="T16" r="T17" b="T18"/>
            <a:pathLst>
              <a:path w="353" h="293">
                <a:moveTo>
                  <a:pt x="0" y="292"/>
                </a:moveTo>
                <a:lnTo>
                  <a:pt x="0" y="0"/>
                </a:lnTo>
                <a:lnTo>
                  <a:pt x="352" y="0"/>
                </a:lnTo>
                <a:lnTo>
                  <a:pt x="352"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05" name="Freeform 9"/>
          <p:cNvSpPr>
            <a:spLocks/>
          </p:cNvSpPr>
          <p:nvPr/>
        </p:nvSpPr>
        <p:spPr bwMode="auto">
          <a:xfrm>
            <a:off x="5446714" y="2230439"/>
            <a:ext cx="1587"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06" name="Freeform 10"/>
          <p:cNvSpPr>
            <a:spLocks/>
          </p:cNvSpPr>
          <p:nvPr/>
        </p:nvSpPr>
        <p:spPr bwMode="auto">
          <a:xfrm>
            <a:off x="5910263" y="2230439"/>
            <a:ext cx="558800" cy="465137"/>
          </a:xfrm>
          <a:custGeom>
            <a:avLst/>
            <a:gdLst>
              <a:gd name="T0" fmla="*/ 0 w 352"/>
              <a:gd name="T1" fmla="*/ 2147483647 h 293"/>
              <a:gd name="T2" fmla="*/ 0 w 352"/>
              <a:gd name="T3" fmla="*/ 0 h 293"/>
              <a:gd name="T4" fmla="*/ 2147483647 w 352"/>
              <a:gd name="T5" fmla="*/ 0 h 293"/>
              <a:gd name="T6" fmla="*/ 2147483647 w 352"/>
              <a:gd name="T7" fmla="*/ 2147483647 h 293"/>
              <a:gd name="T8" fmla="*/ 0 w 352"/>
              <a:gd name="T9" fmla="*/ 2147483647 h 293"/>
              <a:gd name="T10" fmla="*/ 0 60000 65536"/>
              <a:gd name="T11" fmla="*/ 0 60000 65536"/>
              <a:gd name="T12" fmla="*/ 0 60000 65536"/>
              <a:gd name="T13" fmla="*/ 0 60000 65536"/>
              <a:gd name="T14" fmla="*/ 0 60000 65536"/>
              <a:gd name="T15" fmla="*/ 0 w 352"/>
              <a:gd name="T16" fmla="*/ 0 h 293"/>
              <a:gd name="T17" fmla="*/ 352 w 352"/>
              <a:gd name="T18" fmla="*/ 293 h 293"/>
            </a:gdLst>
            <a:ahLst/>
            <a:cxnLst>
              <a:cxn ang="T10">
                <a:pos x="T0" y="T1"/>
              </a:cxn>
              <a:cxn ang="T11">
                <a:pos x="T2" y="T3"/>
              </a:cxn>
              <a:cxn ang="T12">
                <a:pos x="T4" y="T5"/>
              </a:cxn>
              <a:cxn ang="T13">
                <a:pos x="T6" y="T7"/>
              </a:cxn>
              <a:cxn ang="T14">
                <a:pos x="T8" y="T9"/>
              </a:cxn>
            </a:cxnLst>
            <a:rect l="T15" t="T16" r="T17" b="T18"/>
            <a:pathLst>
              <a:path w="352" h="293">
                <a:moveTo>
                  <a:pt x="0" y="292"/>
                </a:moveTo>
                <a:lnTo>
                  <a:pt x="0" y="0"/>
                </a:lnTo>
                <a:lnTo>
                  <a:pt x="351" y="0"/>
                </a:lnTo>
                <a:lnTo>
                  <a:pt x="351"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07" name="Freeform 11"/>
          <p:cNvSpPr>
            <a:spLocks/>
          </p:cNvSpPr>
          <p:nvPr/>
        </p:nvSpPr>
        <p:spPr bwMode="auto">
          <a:xfrm>
            <a:off x="6003925" y="2230439"/>
            <a:ext cx="1588"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08" name="Freeform 12"/>
          <p:cNvSpPr>
            <a:spLocks/>
          </p:cNvSpPr>
          <p:nvPr/>
        </p:nvSpPr>
        <p:spPr bwMode="auto">
          <a:xfrm>
            <a:off x="6467475" y="2230439"/>
            <a:ext cx="560388" cy="465137"/>
          </a:xfrm>
          <a:custGeom>
            <a:avLst/>
            <a:gdLst>
              <a:gd name="T0" fmla="*/ 0 w 353"/>
              <a:gd name="T1" fmla="*/ 2147483647 h 293"/>
              <a:gd name="T2" fmla="*/ 0 w 353"/>
              <a:gd name="T3" fmla="*/ 0 h 293"/>
              <a:gd name="T4" fmla="*/ 2147483647 w 353"/>
              <a:gd name="T5" fmla="*/ 0 h 293"/>
              <a:gd name="T6" fmla="*/ 2147483647 w 353"/>
              <a:gd name="T7" fmla="*/ 2147483647 h 293"/>
              <a:gd name="T8" fmla="*/ 0 w 353"/>
              <a:gd name="T9" fmla="*/ 2147483647 h 293"/>
              <a:gd name="T10" fmla="*/ 0 60000 65536"/>
              <a:gd name="T11" fmla="*/ 0 60000 65536"/>
              <a:gd name="T12" fmla="*/ 0 60000 65536"/>
              <a:gd name="T13" fmla="*/ 0 60000 65536"/>
              <a:gd name="T14" fmla="*/ 0 60000 65536"/>
              <a:gd name="T15" fmla="*/ 0 w 353"/>
              <a:gd name="T16" fmla="*/ 0 h 293"/>
              <a:gd name="T17" fmla="*/ 353 w 353"/>
              <a:gd name="T18" fmla="*/ 293 h 293"/>
            </a:gdLst>
            <a:ahLst/>
            <a:cxnLst>
              <a:cxn ang="T10">
                <a:pos x="T0" y="T1"/>
              </a:cxn>
              <a:cxn ang="T11">
                <a:pos x="T2" y="T3"/>
              </a:cxn>
              <a:cxn ang="T12">
                <a:pos x="T4" y="T5"/>
              </a:cxn>
              <a:cxn ang="T13">
                <a:pos x="T6" y="T7"/>
              </a:cxn>
              <a:cxn ang="T14">
                <a:pos x="T8" y="T9"/>
              </a:cxn>
            </a:cxnLst>
            <a:rect l="T15" t="T16" r="T17" b="T18"/>
            <a:pathLst>
              <a:path w="353" h="293">
                <a:moveTo>
                  <a:pt x="0" y="292"/>
                </a:moveTo>
                <a:lnTo>
                  <a:pt x="0" y="0"/>
                </a:lnTo>
                <a:lnTo>
                  <a:pt x="352" y="0"/>
                </a:lnTo>
                <a:lnTo>
                  <a:pt x="352"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09" name="Freeform 13"/>
          <p:cNvSpPr>
            <a:spLocks/>
          </p:cNvSpPr>
          <p:nvPr/>
        </p:nvSpPr>
        <p:spPr bwMode="auto">
          <a:xfrm>
            <a:off x="6559550" y="2230439"/>
            <a:ext cx="1588"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0" name="Freeform 14"/>
          <p:cNvSpPr>
            <a:spLocks/>
          </p:cNvSpPr>
          <p:nvPr/>
        </p:nvSpPr>
        <p:spPr bwMode="auto">
          <a:xfrm>
            <a:off x="7026276" y="2230439"/>
            <a:ext cx="93663" cy="465137"/>
          </a:xfrm>
          <a:custGeom>
            <a:avLst/>
            <a:gdLst>
              <a:gd name="T0" fmla="*/ 0 w 59"/>
              <a:gd name="T1" fmla="*/ 2147483647 h 293"/>
              <a:gd name="T2" fmla="*/ 0 w 59"/>
              <a:gd name="T3" fmla="*/ 0 h 293"/>
              <a:gd name="T4" fmla="*/ 2147483647 w 59"/>
              <a:gd name="T5" fmla="*/ 0 h 293"/>
              <a:gd name="T6" fmla="*/ 2147483647 w 59"/>
              <a:gd name="T7" fmla="*/ 2147483647 h 293"/>
              <a:gd name="T8" fmla="*/ 0 w 59"/>
              <a:gd name="T9" fmla="*/ 2147483647 h 293"/>
              <a:gd name="T10" fmla="*/ 0 60000 65536"/>
              <a:gd name="T11" fmla="*/ 0 60000 65536"/>
              <a:gd name="T12" fmla="*/ 0 60000 65536"/>
              <a:gd name="T13" fmla="*/ 0 60000 65536"/>
              <a:gd name="T14" fmla="*/ 0 60000 65536"/>
              <a:gd name="T15" fmla="*/ 0 w 59"/>
              <a:gd name="T16" fmla="*/ 0 h 293"/>
              <a:gd name="T17" fmla="*/ 59 w 59"/>
              <a:gd name="T18" fmla="*/ 293 h 293"/>
            </a:gdLst>
            <a:ahLst/>
            <a:cxnLst>
              <a:cxn ang="T10">
                <a:pos x="T0" y="T1"/>
              </a:cxn>
              <a:cxn ang="T11">
                <a:pos x="T2" y="T3"/>
              </a:cxn>
              <a:cxn ang="T12">
                <a:pos x="T4" y="T5"/>
              </a:cxn>
              <a:cxn ang="T13">
                <a:pos x="T6" y="T7"/>
              </a:cxn>
              <a:cxn ang="T14">
                <a:pos x="T8" y="T9"/>
              </a:cxn>
            </a:cxnLst>
            <a:rect l="T15" t="T16" r="T17" b="T18"/>
            <a:pathLst>
              <a:path w="59" h="293">
                <a:moveTo>
                  <a:pt x="0" y="292"/>
                </a:moveTo>
                <a:lnTo>
                  <a:pt x="0" y="0"/>
                </a:lnTo>
                <a:lnTo>
                  <a:pt x="58" y="0"/>
                </a:lnTo>
                <a:lnTo>
                  <a:pt x="58"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1" name="Freeform 15"/>
          <p:cNvSpPr>
            <a:spLocks/>
          </p:cNvSpPr>
          <p:nvPr/>
        </p:nvSpPr>
        <p:spPr bwMode="auto">
          <a:xfrm>
            <a:off x="8558213" y="3665538"/>
            <a:ext cx="373062"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2" name="Freeform 16"/>
          <p:cNvSpPr>
            <a:spLocks/>
          </p:cNvSpPr>
          <p:nvPr/>
        </p:nvSpPr>
        <p:spPr bwMode="auto">
          <a:xfrm>
            <a:off x="8929688" y="3665538"/>
            <a:ext cx="373062"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3" name="Freeform 17"/>
          <p:cNvSpPr>
            <a:spLocks/>
          </p:cNvSpPr>
          <p:nvPr/>
        </p:nvSpPr>
        <p:spPr bwMode="auto">
          <a:xfrm>
            <a:off x="9301163" y="3665538"/>
            <a:ext cx="374650" cy="373062"/>
          </a:xfrm>
          <a:custGeom>
            <a:avLst/>
            <a:gdLst>
              <a:gd name="T0" fmla="*/ 0 w 236"/>
              <a:gd name="T1" fmla="*/ 2147483647 h 235"/>
              <a:gd name="T2" fmla="*/ 0 w 236"/>
              <a:gd name="T3" fmla="*/ 0 h 235"/>
              <a:gd name="T4" fmla="*/ 2147483647 w 236"/>
              <a:gd name="T5" fmla="*/ 0 h 235"/>
              <a:gd name="T6" fmla="*/ 2147483647 w 236"/>
              <a:gd name="T7" fmla="*/ 2147483647 h 235"/>
              <a:gd name="T8" fmla="*/ 0 w 236"/>
              <a:gd name="T9" fmla="*/ 2147483647 h 235"/>
              <a:gd name="T10" fmla="*/ 0 60000 65536"/>
              <a:gd name="T11" fmla="*/ 0 60000 65536"/>
              <a:gd name="T12" fmla="*/ 0 60000 65536"/>
              <a:gd name="T13" fmla="*/ 0 60000 65536"/>
              <a:gd name="T14" fmla="*/ 0 60000 65536"/>
              <a:gd name="T15" fmla="*/ 0 w 236"/>
              <a:gd name="T16" fmla="*/ 0 h 235"/>
              <a:gd name="T17" fmla="*/ 236 w 236"/>
              <a:gd name="T18" fmla="*/ 235 h 235"/>
            </a:gdLst>
            <a:ahLst/>
            <a:cxnLst>
              <a:cxn ang="T10">
                <a:pos x="T0" y="T1"/>
              </a:cxn>
              <a:cxn ang="T11">
                <a:pos x="T2" y="T3"/>
              </a:cxn>
              <a:cxn ang="T12">
                <a:pos x="T4" y="T5"/>
              </a:cxn>
              <a:cxn ang="T13">
                <a:pos x="T6" y="T7"/>
              </a:cxn>
              <a:cxn ang="T14">
                <a:pos x="T8" y="T9"/>
              </a:cxn>
            </a:cxnLst>
            <a:rect l="T15" t="T16" r="T17" b="T18"/>
            <a:pathLst>
              <a:path w="236" h="235">
                <a:moveTo>
                  <a:pt x="0" y="234"/>
                </a:moveTo>
                <a:lnTo>
                  <a:pt x="0" y="0"/>
                </a:lnTo>
                <a:lnTo>
                  <a:pt x="235" y="0"/>
                </a:lnTo>
                <a:lnTo>
                  <a:pt x="235"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4" name="Freeform 18"/>
          <p:cNvSpPr>
            <a:spLocks/>
          </p:cNvSpPr>
          <p:nvPr/>
        </p:nvSpPr>
        <p:spPr bwMode="auto">
          <a:xfrm>
            <a:off x="9674226" y="3665538"/>
            <a:ext cx="371475" cy="373062"/>
          </a:xfrm>
          <a:custGeom>
            <a:avLst/>
            <a:gdLst>
              <a:gd name="T0" fmla="*/ 0 w 234"/>
              <a:gd name="T1" fmla="*/ 2147483647 h 235"/>
              <a:gd name="T2" fmla="*/ 0 w 234"/>
              <a:gd name="T3" fmla="*/ 0 h 235"/>
              <a:gd name="T4" fmla="*/ 2147483647 w 234"/>
              <a:gd name="T5" fmla="*/ 0 h 235"/>
              <a:gd name="T6" fmla="*/ 2147483647 w 234"/>
              <a:gd name="T7" fmla="*/ 2147483647 h 235"/>
              <a:gd name="T8" fmla="*/ 0 w 234"/>
              <a:gd name="T9" fmla="*/ 2147483647 h 235"/>
              <a:gd name="T10" fmla="*/ 0 60000 65536"/>
              <a:gd name="T11" fmla="*/ 0 60000 65536"/>
              <a:gd name="T12" fmla="*/ 0 60000 65536"/>
              <a:gd name="T13" fmla="*/ 0 60000 65536"/>
              <a:gd name="T14" fmla="*/ 0 60000 65536"/>
              <a:gd name="T15" fmla="*/ 0 w 234"/>
              <a:gd name="T16" fmla="*/ 0 h 235"/>
              <a:gd name="T17" fmla="*/ 234 w 234"/>
              <a:gd name="T18" fmla="*/ 235 h 235"/>
            </a:gdLst>
            <a:ahLst/>
            <a:cxnLst>
              <a:cxn ang="T10">
                <a:pos x="T0" y="T1"/>
              </a:cxn>
              <a:cxn ang="T11">
                <a:pos x="T2" y="T3"/>
              </a:cxn>
              <a:cxn ang="T12">
                <a:pos x="T4" y="T5"/>
              </a:cxn>
              <a:cxn ang="T13">
                <a:pos x="T6" y="T7"/>
              </a:cxn>
              <a:cxn ang="T14">
                <a:pos x="T8" y="T9"/>
              </a:cxn>
            </a:cxnLst>
            <a:rect l="T15" t="T16" r="T17" b="T18"/>
            <a:pathLst>
              <a:path w="234" h="235">
                <a:moveTo>
                  <a:pt x="0" y="234"/>
                </a:moveTo>
                <a:lnTo>
                  <a:pt x="0" y="0"/>
                </a:lnTo>
                <a:lnTo>
                  <a:pt x="233" y="0"/>
                </a:lnTo>
                <a:lnTo>
                  <a:pt x="233"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5" name="Freeform 19"/>
          <p:cNvSpPr>
            <a:spLocks/>
          </p:cNvSpPr>
          <p:nvPr/>
        </p:nvSpPr>
        <p:spPr bwMode="auto">
          <a:xfrm>
            <a:off x="1870076" y="3665538"/>
            <a:ext cx="373063"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6" name="Freeform 20"/>
          <p:cNvSpPr>
            <a:spLocks/>
          </p:cNvSpPr>
          <p:nvPr/>
        </p:nvSpPr>
        <p:spPr bwMode="auto">
          <a:xfrm>
            <a:off x="2241551" y="3665538"/>
            <a:ext cx="373063"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7" name="Freeform 21"/>
          <p:cNvSpPr>
            <a:spLocks/>
          </p:cNvSpPr>
          <p:nvPr/>
        </p:nvSpPr>
        <p:spPr bwMode="auto">
          <a:xfrm>
            <a:off x="2628901" y="3665538"/>
            <a:ext cx="373063"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8" name="Freeform 22"/>
          <p:cNvSpPr>
            <a:spLocks/>
          </p:cNvSpPr>
          <p:nvPr/>
        </p:nvSpPr>
        <p:spPr bwMode="auto">
          <a:xfrm>
            <a:off x="3000376" y="3665538"/>
            <a:ext cx="373063"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9" name="Freeform 23"/>
          <p:cNvSpPr>
            <a:spLocks/>
          </p:cNvSpPr>
          <p:nvPr/>
        </p:nvSpPr>
        <p:spPr bwMode="auto">
          <a:xfrm>
            <a:off x="3541713" y="3665538"/>
            <a:ext cx="373062"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20" name="Freeform 24"/>
          <p:cNvSpPr>
            <a:spLocks/>
          </p:cNvSpPr>
          <p:nvPr/>
        </p:nvSpPr>
        <p:spPr bwMode="auto">
          <a:xfrm>
            <a:off x="3913188" y="3665538"/>
            <a:ext cx="373062"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21" name="Freeform 25"/>
          <p:cNvSpPr>
            <a:spLocks/>
          </p:cNvSpPr>
          <p:nvPr/>
        </p:nvSpPr>
        <p:spPr bwMode="auto">
          <a:xfrm>
            <a:off x="4284663" y="3665538"/>
            <a:ext cx="373062"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22" name="Freeform 26"/>
          <p:cNvSpPr>
            <a:spLocks/>
          </p:cNvSpPr>
          <p:nvPr/>
        </p:nvSpPr>
        <p:spPr bwMode="auto">
          <a:xfrm>
            <a:off x="4656138" y="3665538"/>
            <a:ext cx="373062"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23" name="Freeform 27"/>
          <p:cNvSpPr>
            <a:spLocks/>
          </p:cNvSpPr>
          <p:nvPr/>
        </p:nvSpPr>
        <p:spPr bwMode="auto">
          <a:xfrm>
            <a:off x="5213351" y="3665538"/>
            <a:ext cx="373063"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24" name="Freeform 28"/>
          <p:cNvSpPr>
            <a:spLocks/>
          </p:cNvSpPr>
          <p:nvPr/>
        </p:nvSpPr>
        <p:spPr bwMode="auto">
          <a:xfrm>
            <a:off x="5584826" y="3665538"/>
            <a:ext cx="373063"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25" name="Freeform 29"/>
          <p:cNvSpPr>
            <a:spLocks/>
          </p:cNvSpPr>
          <p:nvPr/>
        </p:nvSpPr>
        <p:spPr bwMode="auto">
          <a:xfrm>
            <a:off x="5956300" y="3665538"/>
            <a:ext cx="374650" cy="373062"/>
          </a:xfrm>
          <a:custGeom>
            <a:avLst/>
            <a:gdLst>
              <a:gd name="T0" fmla="*/ 0 w 236"/>
              <a:gd name="T1" fmla="*/ 2147483647 h 235"/>
              <a:gd name="T2" fmla="*/ 0 w 236"/>
              <a:gd name="T3" fmla="*/ 0 h 235"/>
              <a:gd name="T4" fmla="*/ 2147483647 w 236"/>
              <a:gd name="T5" fmla="*/ 0 h 235"/>
              <a:gd name="T6" fmla="*/ 2147483647 w 236"/>
              <a:gd name="T7" fmla="*/ 2147483647 h 235"/>
              <a:gd name="T8" fmla="*/ 0 w 236"/>
              <a:gd name="T9" fmla="*/ 2147483647 h 235"/>
              <a:gd name="T10" fmla="*/ 0 60000 65536"/>
              <a:gd name="T11" fmla="*/ 0 60000 65536"/>
              <a:gd name="T12" fmla="*/ 0 60000 65536"/>
              <a:gd name="T13" fmla="*/ 0 60000 65536"/>
              <a:gd name="T14" fmla="*/ 0 60000 65536"/>
              <a:gd name="T15" fmla="*/ 0 w 236"/>
              <a:gd name="T16" fmla="*/ 0 h 235"/>
              <a:gd name="T17" fmla="*/ 236 w 236"/>
              <a:gd name="T18" fmla="*/ 235 h 235"/>
            </a:gdLst>
            <a:ahLst/>
            <a:cxnLst>
              <a:cxn ang="T10">
                <a:pos x="T0" y="T1"/>
              </a:cxn>
              <a:cxn ang="T11">
                <a:pos x="T2" y="T3"/>
              </a:cxn>
              <a:cxn ang="T12">
                <a:pos x="T4" y="T5"/>
              </a:cxn>
              <a:cxn ang="T13">
                <a:pos x="T6" y="T7"/>
              </a:cxn>
              <a:cxn ang="T14">
                <a:pos x="T8" y="T9"/>
              </a:cxn>
            </a:cxnLst>
            <a:rect l="T15" t="T16" r="T17" b="T18"/>
            <a:pathLst>
              <a:path w="236" h="235">
                <a:moveTo>
                  <a:pt x="0" y="234"/>
                </a:moveTo>
                <a:lnTo>
                  <a:pt x="0" y="0"/>
                </a:lnTo>
                <a:lnTo>
                  <a:pt x="235" y="0"/>
                </a:lnTo>
                <a:lnTo>
                  <a:pt x="235"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26" name="Freeform 30"/>
          <p:cNvSpPr>
            <a:spLocks/>
          </p:cNvSpPr>
          <p:nvPr/>
        </p:nvSpPr>
        <p:spPr bwMode="auto">
          <a:xfrm>
            <a:off x="6329363" y="3665538"/>
            <a:ext cx="373062"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27" name="Freeform 31"/>
          <p:cNvSpPr>
            <a:spLocks/>
          </p:cNvSpPr>
          <p:nvPr/>
        </p:nvSpPr>
        <p:spPr bwMode="auto">
          <a:xfrm>
            <a:off x="6884988" y="3665538"/>
            <a:ext cx="374650" cy="373062"/>
          </a:xfrm>
          <a:custGeom>
            <a:avLst/>
            <a:gdLst>
              <a:gd name="T0" fmla="*/ 0 w 236"/>
              <a:gd name="T1" fmla="*/ 2147483647 h 235"/>
              <a:gd name="T2" fmla="*/ 0 w 236"/>
              <a:gd name="T3" fmla="*/ 0 h 235"/>
              <a:gd name="T4" fmla="*/ 2147483647 w 236"/>
              <a:gd name="T5" fmla="*/ 0 h 235"/>
              <a:gd name="T6" fmla="*/ 2147483647 w 236"/>
              <a:gd name="T7" fmla="*/ 2147483647 h 235"/>
              <a:gd name="T8" fmla="*/ 0 w 236"/>
              <a:gd name="T9" fmla="*/ 2147483647 h 235"/>
              <a:gd name="T10" fmla="*/ 0 60000 65536"/>
              <a:gd name="T11" fmla="*/ 0 60000 65536"/>
              <a:gd name="T12" fmla="*/ 0 60000 65536"/>
              <a:gd name="T13" fmla="*/ 0 60000 65536"/>
              <a:gd name="T14" fmla="*/ 0 60000 65536"/>
              <a:gd name="T15" fmla="*/ 0 w 236"/>
              <a:gd name="T16" fmla="*/ 0 h 235"/>
              <a:gd name="T17" fmla="*/ 236 w 236"/>
              <a:gd name="T18" fmla="*/ 235 h 235"/>
            </a:gdLst>
            <a:ahLst/>
            <a:cxnLst>
              <a:cxn ang="T10">
                <a:pos x="T0" y="T1"/>
              </a:cxn>
              <a:cxn ang="T11">
                <a:pos x="T2" y="T3"/>
              </a:cxn>
              <a:cxn ang="T12">
                <a:pos x="T4" y="T5"/>
              </a:cxn>
              <a:cxn ang="T13">
                <a:pos x="T6" y="T7"/>
              </a:cxn>
              <a:cxn ang="T14">
                <a:pos x="T8" y="T9"/>
              </a:cxn>
            </a:cxnLst>
            <a:rect l="T15" t="T16" r="T17" b="T18"/>
            <a:pathLst>
              <a:path w="236" h="235">
                <a:moveTo>
                  <a:pt x="0" y="234"/>
                </a:moveTo>
                <a:lnTo>
                  <a:pt x="0" y="0"/>
                </a:lnTo>
                <a:lnTo>
                  <a:pt x="235" y="0"/>
                </a:lnTo>
                <a:lnTo>
                  <a:pt x="235"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28" name="Freeform 32"/>
          <p:cNvSpPr>
            <a:spLocks/>
          </p:cNvSpPr>
          <p:nvPr/>
        </p:nvSpPr>
        <p:spPr bwMode="auto">
          <a:xfrm>
            <a:off x="7258051" y="3665538"/>
            <a:ext cx="373063"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29" name="Freeform 33"/>
          <p:cNvSpPr>
            <a:spLocks/>
          </p:cNvSpPr>
          <p:nvPr/>
        </p:nvSpPr>
        <p:spPr bwMode="auto">
          <a:xfrm>
            <a:off x="7629526" y="3665538"/>
            <a:ext cx="373063"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30" name="Freeform 34"/>
          <p:cNvSpPr>
            <a:spLocks/>
          </p:cNvSpPr>
          <p:nvPr/>
        </p:nvSpPr>
        <p:spPr bwMode="auto">
          <a:xfrm>
            <a:off x="8001001" y="3665538"/>
            <a:ext cx="373063" cy="373062"/>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31" name="Freeform 35"/>
          <p:cNvSpPr>
            <a:spLocks/>
          </p:cNvSpPr>
          <p:nvPr/>
        </p:nvSpPr>
        <p:spPr bwMode="auto">
          <a:xfrm>
            <a:off x="2624139" y="2635250"/>
            <a:ext cx="2219325" cy="1009650"/>
          </a:xfrm>
          <a:custGeom>
            <a:avLst/>
            <a:gdLst>
              <a:gd name="T0" fmla="*/ 2147483647 w 1398"/>
              <a:gd name="T1" fmla="*/ 0 h 636"/>
              <a:gd name="T2" fmla="*/ 0 w 1398"/>
              <a:gd name="T3" fmla="*/ 2147483647 h 636"/>
              <a:gd name="T4" fmla="*/ 2147483647 w 1398"/>
              <a:gd name="T5" fmla="*/ 0 h 636"/>
              <a:gd name="T6" fmla="*/ 0 60000 65536"/>
              <a:gd name="T7" fmla="*/ 0 60000 65536"/>
              <a:gd name="T8" fmla="*/ 0 60000 65536"/>
              <a:gd name="T9" fmla="*/ 0 w 1398"/>
              <a:gd name="T10" fmla="*/ 0 h 636"/>
              <a:gd name="T11" fmla="*/ 1398 w 1398"/>
              <a:gd name="T12" fmla="*/ 636 h 636"/>
            </a:gdLst>
            <a:ahLst/>
            <a:cxnLst>
              <a:cxn ang="T6">
                <a:pos x="T0" y="T1"/>
              </a:cxn>
              <a:cxn ang="T7">
                <a:pos x="T2" y="T3"/>
              </a:cxn>
              <a:cxn ang="T8">
                <a:pos x="T4" y="T5"/>
              </a:cxn>
            </a:cxnLst>
            <a:rect l="T9" t="T10" r="T11" b="T12"/>
            <a:pathLst>
              <a:path w="1398" h="636">
                <a:moveTo>
                  <a:pt x="1397" y="0"/>
                </a:moveTo>
                <a:lnTo>
                  <a:pt x="0" y="635"/>
                </a:lnTo>
                <a:lnTo>
                  <a:pt x="1397"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32" name="Freeform 36"/>
          <p:cNvSpPr>
            <a:spLocks/>
          </p:cNvSpPr>
          <p:nvPr/>
        </p:nvSpPr>
        <p:spPr bwMode="auto">
          <a:xfrm>
            <a:off x="2624138" y="3568700"/>
            <a:ext cx="119062" cy="76200"/>
          </a:xfrm>
          <a:custGeom>
            <a:avLst/>
            <a:gdLst>
              <a:gd name="T0" fmla="*/ 2147483647 w 75"/>
              <a:gd name="T1" fmla="*/ 2147483647 h 48"/>
              <a:gd name="T2" fmla="*/ 0 w 75"/>
              <a:gd name="T3" fmla="*/ 2147483647 h 48"/>
              <a:gd name="T4" fmla="*/ 2147483647 w 75"/>
              <a:gd name="T5" fmla="*/ 0 h 48"/>
              <a:gd name="T6" fmla="*/ 2147483647 w 75"/>
              <a:gd name="T7" fmla="*/ 2147483647 h 48"/>
              <a:gd name="T8" fmla="*/ 0 60000 65536"/>
              <a:gd name="T9" fmla="*/ 0 60000 65536"/>
              <a:gd name="T10" fmla="*/ 0 60000 65536"/>
              <a:gd name="T11" fmla="*/ 0 60000 65536"/>
              <a:gd name="T12" fmla="*/ 0 w 75"/>
              <a:gd name="T13" fmla="*/ 0 h 48"/>
              <a:gd name="T14" fmla="*/ 75 w 75"/>
              <a:gd name="T15" fmla="*/ 48 h 48"/>
            </a:gdLst>
            <a:ahLst/>
            <a:cxnLst>
              <a:cxn ang="T8">
                <a:pos x="T0" y="T1"/>
              </a:cxn>
              <a:cxn ang="T9">
                <a:pos x="T2" y="T3"/>
              </a:cxn>
              <a:cxn ang="T10">
                <a:pos x="T4" y="T5"/>
              </a:cxn>
              <a:cxn ang="T11">
                <a:pos x="T6" y="T7"/>
              </a:cxn>
            </a:cxnLst>
            <a:rect l="T12" t="T13" r="T14" b="T15"/>
            <a:pathLst>
              <a:path w="75" h="48">
                <a:moveTo>
                  <a:pt x="74" y="33"/>
                </a:moveTo>
                <a:lnTo>
                  <a:pt x="0" y="47"/>
                </a:lnTo>
                <a:lnTo>
                  <a:pt x="59" y="0"/>
                </a:lnTo>
                <a:lnTo>
                  <a:pt x="74" y="33"/>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90" name="Freeform 39"/>
          <p:cNvSpPr>
            <a:spLocks/>
          </p:cNvSpPr>
          <p:nvPr/>
        </p:nvSpPr>
        <p:spPr bwMode="auto">
          <a:xfrm>
            <a:off x="5945189" y="2647950"/>
            <a:ext cx="1587" cy="985838"/>
          </a:xfrm>
          <a:custGeom>
            <a:avLst/>
            <a:gdLst>
              <a:gd name="T0" fmla="*/ 0 w 1"/>
              <a:gd name="T1" fmla="*/ 0 h 621"/>
              <a:gd name="T2" fmla="*/ 0 w 1"/>
              <a:gd name="T3" fmla="*/ 2147483647 h 621"/>
              <a:gd name="T4" fmla="*/ 0 w 1"/>
              <a:gd name="T5" fmla="*/ 0 h 621"/>
              <a:gd name="T6" fmla="*/ 0 60000 65536"/>
              <a:gd name="T7" fmla="*/ 0 60000 65536"/>
              <a:gd name="T8" fmla="*/ 0 60000 65536"/>
              <a:gd name="T9" fmla="*/ 0 w 1"/>
              <a:gd name="T10" fmla="*/ 0 h 621"/>
              <a:gd name="T11" fmla="*/ 1 w 1"/>
              <a:gd name="T12" fmla="*/ 621 h 621"/>
            </a:gdLst>
            <a:ahLst/>
            <a:cxnLst>
              <a:cxn ang="T6">
                <a:pos x="T0" y="T1"/>
              </a:cxn>
              <a:cxn ang="T7">
                <a:pos x="T2" y="T3"/>
              </a:cxn>
              <a:cxn ang="T8">
                <a:pos x="T4" y="T5"/>
              </a:cxn>
            </a:cxnLst>
            <a:rect l="T9" t="T10" r="T11" b="T12"/>
            <a:pathLst>
              <a:path w="1" h="621">
                <a:moveTo>
                  <a:pt x="0" y="0"/>
                </a:moveTo>
                <a:lnTo>
                  <a:pt x="0" y="620"/>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34" name="Freeform 40"/>
          <p:cNvSpPr>
            <a:spLocks/>
          </p:cNvSpPr>
          <p:nvPr/>
        </p:nvSpPr>
        <p:spPr bwMode="auto">
          <a:xfrm>
            <a:off x="5915026" y="3514726"/>
            <a:ext cx="60325" cy="119063"/>
          </a:xfrm>
          <a:custGeom>
            <a:avLst/>
            <a:gdLst>
              <a:gd name="T0" fmla="*/ 2147483647 w 38"/>
              <a:gd name="T1" fmla="*/ 0 h 75"/>
              <a:gd name="T2" fmla="*/ 2147483647 w 38"/>
              <a:gd name="T3" fmla="*/ 2147483647 h 75"/>
              <a:gd name="T4" fmla="*/ 0 w 38"/>
              <a:gd name="T5" fmla="*/ 0 h 75"/>
              <a:gd name="T6" fmla="*/ 2147483647 w 38"/>
              <a:gd name="T7" fmla="*/ 0 h 75"/>
              <a:gd name="T8" fmla="*/ 0 60000 65536"/>
              <a:gd name="T9" fmla="*/ 0 60000 65536"/>
              <a:gd name="T10" fmla="*/ 0 60000 65536"/>
              <a:gd name="T11" fmla="*/ 0 60000 65536"/>
              <a:gd name="T12" fmla="*/ 0 w 38"/>
              <a:gd name="T13" fmla="*/ 0 h 75"/>
              <a:gd name="T14" fmla="*/ 38 w 38"/>
              <a:gd name="T15" fmla="*/ 75 h 75"/>
            </a:gdLst>
            <a:ahLst/>
            <a:cxnLst>
              <a:cxn ang="T8">
                <a:pos x="T0" y="T1"/>
              </a:cxn>
              <a:cxn ang="T9">
                <a:pos x="T2" y="T3"/>
              </a:cxn>
              <a:cxn ang="T10">
                <a:pos x="T4" y="T5"/>
              </a:cxn>
              <a:cxn ang="T11">
                <a:pos x="T6" y="T7"/>
              </a:cxn>
            </a:cxnLst>
            <a:rect l="T12" t="T13" r="T14" b="T15"/>
            <a:pathLst>
              <a:path w="38" h="75">
                <a:moveTo>
                  <a:pt x="37" y="0"/>
                </a:moveTo>
                <a:lnTo>
                  <a:pt x="19" y="74"/>
                </a:lnTo>
                <a:lnTo>
                  <a:pt x="0" y="0"/>
                </a:lnTo>
                <a:lnTo>
                  <a:pt x="37"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188" name="Freeform 41"/>
          <p:cNvSpPr>
            <a:spLocks/>
          </p:cNvSpPr>
          <p:nvPr/>
        </p:nvSpPr>
        <p:spPr bwMode="auto">
          <a:xfrm>
            <a:off x="6513514" y="2635250"/>
            <a:ext cx="1093787" cy="998538"/>
          </a:xfrm>
          <a:custGeom>
            <a:avLst/>
            <a:gdLst>
              <a:gd name="T0" fmla="*/ 0 w 689"/>
              <a:gd name="T1" fmla="*/ 0 h 629"/>
              <a:gd name="T2" fmla="*/ 2147483647 w 689"/>
              <a:gd name="T3" fmla="*/ 2147483647 h 629"/>
              <a:gd name="T4" fmla="*/ 0 w 689"/>
              <a:gd name="T5" fmla="*/ 0 h 629"/>
              <a:gd name="T6" fmla="*/ 0 60000 65536"/>
              <a:gd name="T7" fmla="*/ 0 60000 65536"/>
              <a:gd name="T8" fmla="*/ 0 60000 65536"/>
              <a:gd name="T9" fmla="*/ 0 w 689"/>
              <a:gd name="T10" fmla="*/ 0 h 629"/>
              <a:gd name="T11" fmla="*/ 689 w 689"/>
              <a:gd name="T12" fmla="*/ 629 h 629"/>
            </a:gdLst>
            <a:ahLst/>
            <a:cxnLst>
              <a:cxn ang="T6">
                <a:pos x="T0" y="T1"/>
              </a:cxn>
              <a:cxn ang="T7">
                <a:pos x="T2" y="T3"/>
              </a:cxn>
              <a:cxn ang="T8">
                <a:pos x="T4" y="T5"/>
              </a:cxn>
            </a:cxnLst>
            <a:rect l="T9" t="T10" r="T11" b="T12"/>
            <a:pathLst>
              <a:path w="689" h="629">
                <a:moveTo>
                  <a:pt x="0" y="0"/>
                </a:moveTo>
                <a:lnTo>
                  <a:pt x="688" y="628"/>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36" name="Freeform 42"/>
          <p:cNvSpPr>
            <a:spLocks/>
          </p:cNvSpPr>
          <p:nvPr/>
        </p:nvSpPr>
        <p:spPr bwMode="auto">
          <a:xfrm>
            <a:off x="7500938" y="3532188"/>
            <a:ext cx="106362" cy="101600"/>
          </a:xfrm>
          <a:custGeom>
            <a:avLst/>
            <a:gdLst>
              <a:gd name="T0" fmla="*/ 2147483647 w 67"/>
              <a:gd name="T1" fmla="*/ 0 h 64"/>
              <a:gd name="T2" fmla="*/ 2147483647 w 67"/>
              <a:gd name="T3" fmla="*/ 2147483647 h 64"/>
              <a:gd name="T4" fmla="*/ 0 w 67"/>
              <a:gd name="T5" fmla="*/ 2147483647 h 64"/>
              <a:gd name="T6" fmla="*/ 2147483647 w 67"/>
              <a:gd name="T7" fmla="*/ 0 h 64"/>
              <a:gd name="T8" fmla="*/ 0 60000 65536"/>
              <a:gd name="T9" fmla="*/ 0 60000 65536"/>
              <a:gd name="T10" fmla="*/ 0 60000 65536"/>
              <a:gd name="T11" fmla="*/ 0 60000 65536"/>
              <a:gd name="T12" fmla="*/ 0 w 67"/>
              <a:gd name="T13" fmla="*/ 0 h 64"/>
              <a:gd name="T14" fmla="*/ 67 w 67"/>
              <a:gd name="T15" fmla="*/ 64 h 64"/>
            </a:gdLst>
            <a:ahLst/>
            <a:cxnLst>
              <a:cxn ang="T8">
                <a:pos x="T0" y="T1"/>
              </a:cxn>
              <a:cxn ang="T9">
                <a:pos x="T2" y="T3"/>
              </a:cxn>
              <a:cxn ang="T10">
                <a:pos x="T4" y="T5"/>
              </a:cxn>
              <a:cxn ang="T11">
                <a:pos x="T6" y="T7"/>
              </a:cxn>
            </a:cxnLst>
            <a:rect l="T12" t="T13" r="T14" b="T15"/>
            <a:pathLst>
              <a:path w="67" h="64">
                <a:moveTo>
                  <a:pt x="25" y="0"/>
                </a:moveTo>
                <a:lnTo>
                  <a:pt x="66" y="63"/>
                </a:lnTo>
                <a:lnTo>
                  <a:pt x="0" y="27"/>
                </a:lnTo>
                <a:lnTo>
                  <a:pt x="25"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190" name="Freeform 43"/>
          <p:cNvSpPr>
            <a:spLocks/>
          </p:cNvSpPr>
          <p:nvPr/>
        </p:nvSpPr>
        <p:spPr bwMode="auto">
          <a:xfrm>
            <a:off x="7072314" y="2622550"/>
            <a:ext cx="2219325" cy="1011238"/>
          </a:xfrm>
          <a:custGeom>
            <a:avLst/>
            <a:gdLst>
              <a:gd name="T0" fmla="*/ 0 w 1398"/>
              <a:gd name="T1" fmla="*/ 0 h 637"/>
              <a:gd name="T2" fmla="*/ 2147483647 w 1398"/>
              <a:gd name="T3" fmla="*/ 2147483647 h 637"/>
              <a:gd name="T4" fmla="*/ 0 w 1398"/>
              <a:gd name="T5" fmla="*/ 0 h 637"/>
              <a:gd name="T6" fmla="*/ 0 60000 65536"/>
              <a:gd name="T7" fmla="*/ 0 60000 65536"/>
              <a:gd name="T8" fmla="*/ 0 60000 65536"/>
              <a:gd name="T9" fmla="*/ 0 w 1398"/>
              <a:gd name="T10" fmla="*/ 0 h 637"/>
              <a:gd name="T11" fmla="*/ 1398 w 1398"/>
              <a:gd name="T12" fmla="*/ 637 h 637"/>
            </a:gdLst>
            <a:ahLst/>
            <a:cxnLst>
              <a:cxn ang="T6">
                <a:pos x="T0" y="T1"/>
              </a:cxn>
              <a:cxn ang="T7">
                <a:pos x="T2" y="T3"/>
              </a:cxn>
              <a:cxn ang="T8">
                <a:pos x="T4" y="T5"/>
              </a:cxn>
            </a:cxnLst>
            <a:rect l="T9" t="T10" r="T11" b="T12"/>
            <a:pathLst>
              <a:path w="1398" h="637">
                <a:moveTo>
                  <a:pt x="0" y="0"/>
                </a:moveTo>
                <a:lnTo>
                  <a:pt x="1397" y="636"/>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38" name="Freeform 44"/>
          <p:cNvSpPr>
            <a:spLocks/>
          </p:cNvSpPr>
          <p:nvPr/>
        </p:nvSpPr>
        <p:spPr bwMode="auto">
          <a:xfrm>
            <a:off x="9172576" y="3556000"/>
            <a:ext cx="119063" cy="77788"/>
          </a:xfrm>
          <a:custGeom>
            <a:avLst/>
            <a:gdLst>
              <a:gd name="T0" fmla="*/ 2147483647 w 75"/>
              <a:gd name="T1" fmla="*/ 0 h 49"/>
              <a:gd name="T2" fmla="*/ 2147483647 w 75"/>
              <a:gd name="T3" fmla="*/ 2147483647 h 49"/>
              <a:gd name="T4" fmla="*/ 0 w 75"/>
              <a:gd name="T5" fmla="*/ 2147483647 h 49"/>
              <a:gd name="T6" fmla="*/ 2147483647 w 75"/>
              <a:gd name="T7" fmla="*/ 0 h 49"/>
              <a:gd name="T8" fmla="*/ 0 60000 65536"/>
              <a:gd name="T9" fmla="*/ 0 60000 65536"/>
              <a:gd name="T10" fmla="*/ 0 60000 65536"/>
              <a:gd name="T11" fmla="*/ 0 60000 65536"/>
              <a:gd name="T12" fmla="*/ 0 w 75"/>
              <a:gd name="T13" fmla="*/ 0 h 49"/>
              <a:gd name="T14" fmla="*/ 75 w 75"/>
              <a:gd name="T15" fmla="*/ 49 h 49"/>
            </a:gdLst>
            <a:ahLst/>
            <a:cxnLst>
              <a:cxn ang="T8">
                <a:pos x="T0" y="T1"/>
              </a:cxn>
              <a:cxn ang="T9">
                <a:pos x="T2" y="T3"/>
              </a:cxn>
              <a:cxn ang="T10">
                <a:pos x="T4" y="T5"/>
              </a:cxn>
              <a:cxn ang="T11">
                <a:pos x="T6" y="T7"/>
              </a:cxn>
            </a:cxnLst>
            <a:rect l="T12" t="T13" r="T14" b="T15"/>
            <a:pathLst>
              <a:path w="75" h="49">
                <a:moveTo>
                  <a:pt x="15" y="0"/>
                </a:moveTo>
                <a:lnTo>
                  <a:pt x="74" y="48"/>
                </a:lnTo>
                <a:lnTo>
                  <a:pt x="0" y="34"/>
                </a:lnTo>
                <a:lnTo>
                  <a:pt x="15"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39" name="Rectangle 45"/>
          <p:cNvSpPr>
            <a:spLocks noChangeArrowheads="1"/>
          </p:cNvSpPr>
          <p:nvPr/>
        </p:nvSpPr>
        <p:spPr bwMode="auto">
          <a:xfrm>
            <a:off x="4321175" y="1755776"/>
            <a:ext cx="538674" cy="3084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Root</a:t>
            </a:r>
          </a:p>
        </p:txBody>
      </p:sp>
      <p:sp>
        <p:nvSpPr>
          <p:cNvPr id="49193" name="Rectangle 46"/>
          <p:cNvSpPr>
            <a:spLocks noChangeArrowheads="1"/>
          </p:cNvSpPr>
          <p:nvPr/>
        </p:nvSpPr>
        <p:spPr bwMode="auto">
          <a:xfrm>
            <a:off x="5472113" y="2320926"/>
            <a:ext cx="368300" cy="290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49194" name="Rectangle 47"/>
          <p:cNvSpPr>
            <a:spLocks noChangeArrowheads="1"/>
          </p:cNvSpPr>
          <p:nvPr/>
        </p:nvSpPr>
        <p:spPr bwMode="auto">
          <a:xfrm>
            <a:off x="6038850" y="2300288"/>
            <a:ext cx="368300" cy="290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24</a:t>
            </a:r>
          </a:p>
        </p:txBody>
      </p:sp>
      <p:sp>
        <p:nvSpPr>
          <p:cNvPr id="49195" name="Rectangle 48"/>
          <p:cNvSpPr>
            <a:spLocks noChangeArrowheads="1"/>
          </p:cNvSpPr>
          <p:nvPr/>
        </p:nvSpPr>
        <p:spPr bwMode="auto">
          <a:xfrm>
            <a:off x="6608763" y="2289176"/>
            <a:ext cx="368300" cy="290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30</a:t>
            </a:r>
          </a:p>
        </p:txBody>
      </p:sp>
      <p:sp>
        <p:nvSpPr>
          <p:cNvPr id="51243" name="Rectangle 49"/>
          <p:cNvSpPr>
            <a:spLocks noChangeArrowheads="1"/>
          </p:cNvSpPr>
          <p:nvPr/>
        </p:nvSpPr>
        <p:spPr bwMode="auto">
          <a:xfrm>
            <a:off x="1870075" y="3679825"/>
            <a:ext cx="354264"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51244" name="Rectangle 50"/>
          <p:cNvSpPr>
            <a:spLocks noChangeArrowheads="1"/>
          </p:cNvSpPr>
          <p:nvPr/>
        </p:nvSpPr>
        <p:spPr bwMode="auto">
          <a:xfrm>
            <a:off x="2251075" y="3668713"/>
            <a:ext cx="354264"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47153" name="Rectangle 51"/>
          <p:cNvSpPr>
            <a:spLocks noChangeArrowheads="1"/>
          </p:cNvSpPr>
          <p:nvPr/>
        </p:nvSpPr>
        <p:spPr bwMode="auto">
          <a:xfrm>
            <a:off x="2624138" y="3668713"/>
            <a:ext cx="354264"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47154" name="Rectangle 52"/>
          <p:cNvSpPr>
            <a:spLocks noChangeArrowheads="1"/>
          </p:cNvSpPr>
          <p:nvPr/>
        </p:nvSpPr>
        <p:spPr bwMode="auto">
          <a:xfrm>
            <a:off x="2995613" y="3679825"/>
            <a:ext cx="354264"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7*</a:t>
            </a:r>
          </a:p>
        </p:txBody>
      </p:sp>
      <p:sp>
        <p:nvSpPr>
          <p:cNvPr id="51247" name="Rectangle 53"/>
          <p:cNvSpPr>
            <a:spLocks noChangeArrowheads="1"/>
          </p:cNvSpPr>
          <p:nvPr/>
        </p:nvSpPr>
        <p:spPr bwMode="auto">
          <a:xfrm>
            <a:off x="3530601" y="3679825"/>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14*</a:t>
            </a:r>
          </a:p>
        </p:txBody>
      </p:sp>
      <p:sp>
        <p:nvSpPr>
          <p:cNvPr id="51248" name="Rectangle 54"/>
          <p:cNvSpPr>
            <a:spLocks noChangeArrowheads="1"/>
          </p:cNvSpPr>
          <p:nvPr/>
        </p:nvSpPr>
        <p:spPr bwMode="auto">
          <a:xfrm>
            <a:off x="3890964" y="3679825"/>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16*</a:t>
            </a:r>
          </a:p>
        </p:txBody>
      </p:sp>
      <p:sp>
        <p:nvSpPr>
          <p:cNvPr id="51249" name="Rectangle 55"/>
          <p:cNvSpPr>
            <a:spLocks noChangeArrowheads="1"/>
          </p:cNvSpPr>
          <p:nvPr/>
        </p:nvSpPr>
        <p:spPr bwMode="auto">
          <a:xfrm>
            <a:off x="5226051" y="3668713"/>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19*</a:t>
            </a:r>
          </a:p>
        </p:txBody>
      </p:sp>
      <p:sp>
        <p:nvSpPr>
          <p:cNvPr id="51250" name="Rectangle 56"/>
          <p:cNvSpPr>
            <a:spLocks noChangeArrowheads="1"/>
          </p:cNvSpPr>
          <p:nvPr/>
        </p:nvSpPr>
        <p:spPr bwMode="auto">
          <a:xfrm>
            <a:off x="5573714" y="3668713"/>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20*</a:t>
            </a:r>
          </a:p>
        </p:txBody>
      </p:sp>
      <p:sp>
        <p:nvSpPr>
          <p:cNvPr id="51251" name="Rectangle 57"/>
          <p:cNvSpPr>
            <a:spLocks noChangeArrowheads="1"/>
          </p:cNvSpPr>
          <p:nvPr/>
        </p:nvSpPr>
        <p:spPr bwMode="auto">
          <a:xfrm>
            <a:off x="5935664" y="3667125"/>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22*</a:t>
            </a:r>
          </a:p>
        </p:txBody>
      </p:sp>
      <p:sp>
        <p:nvSpPr>
          <p:cNvPr id="51252" name="Rectangle 58"/>
          <p:cNvSpPr>
            <a:spLocks noChangeArrowheads="1"/>
          </p:cNvSpPr>
          <p:nvPr/>
        </p:nvSpPr>
        <p:spPr bwMode="auto">
          <a:xfrm>
            <a:off x="6862764" y="3667125"/>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24*</a:t>
            </a:r>
          </a:p>
        </p:txBody>
      </p:sp>
      <p:sp>
        <p:nvSpPr>
          <p:cNvPr id="51253" name="Rectangle 59"/>
          <p:cNvSpPr>
            <a:spLocks noChangeArrowheads="1"/>
          </p:cNvSpPr>
          <p:nvPr/>
        </p:nvSpPr>
        <p:spPr bwMode="auto">
          <a:xfrm>
            <a:off x="7246939" y="3667125"/>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27*</a:t>
            </a:r>
          </a:p>
        </p:txBody>
      </p:sp>
      <p:sp>
        <p:nvSpPr>
          <p:cNvPr id="51254" name="Rectangle 60"/>
          <p:cNvSpPr>
            <a:spLocks noChangeArrowheads="1"/>
          </p:cNvSpPr>
          <p:nvPr/>
        </p:nvSpPr>
        <p:spPr bwMode="auto">
          <a:xfrm>
            <a:off x="7594601" y="3678238"/>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29*</a:t>
            </a:r>
          </a:p>
        </p:txBody>
      </p:sp>
      <p:sp>
        <p:nvSpPr>
          <p:cNvPr id="51255" name="Rectangle 61"/>
          <p:cNvSpPr>
            <a:spLocks noChangeArrowheads="1"/>
          </p:cNvSpPr>
          <p:nvPr/>
        </p:nvSpPr>
        <p:spPr bwMode="auto">
          <a:xfrm>
            <a:off x="8535989" y="3678238"/>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33*</a:t>
            </a:r>
          </a:p>
        </p:txBody>
      </p:sp>
      <p:sp>
        <p:nvSpPr>
          <p:cNvPr id="51256" name="Rectangle 62"/>
          <p:cNvSpPr>
            <a:spLocks noChangeArrowheads="1"/>
          </p:cNvSpPr>
          <p:nvPr/>
        </p:nvSpPr>
        <p:spPr bwMode="auto">
          <a:xfrm>
            <a:off x="8909051" y="3678238"/>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34*</a:t>
            </a:r>
          </a:p>
        </p:txBody>
      </p:sp>
      <p:sp>
        <p:nvSpPr>
          <p:cNvPr id="51257" name="Rectangle 63"/>
          <p:cNvSpPr>
            <a:spLocks noChangeArrowheads="1"/>
          </p:cNvSpPr>
          <p:nvPr/>
        </p:nvSpPr>
        <p:spPr bwMode="auto">
          <a:xfrm>
            <a:off x="9267826" y="3667125"/>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38*</a:t>
            </a:r>
          </a:p>
        </p:txBody>
      </p:sp>
      <p:sp>
        <p:nvSpPr>
          <p:cNvPr id="51258" name="Rectangle 64"/>
          <p:cNvSpPr>
            <a:spLocks noChangeArrowheads="1"/>
          </p:cNvSpPr>
          <p:nvPr/>
        </p:nvSpPr>
        <p:spPr bwMode="auto">
          <a:xfrm>
            <a:off x="9639301" y="3656013"/>
            <a:ext cx="43922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39*</a:t>
            </a:r>
          </a:p>
        </p:txBody>
      </p:sp>
      <p:sp>
        <p:nvSpPr>
          <p:cNvPr id="49212" name="Rectangle 65"/>
          <p:cNvSpPr>
            <a:spLocks noChangeArrowheads="1"/>
          </p:cNvSpPr>
          <p:nvPr/>
        </p:nvSpPr>
        <p:spPr bwMode="auto">
          <a:xfrm>
            <a:off x="4948238" y="2301876"/>
            <a:ext cx="368300" cy="290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13</a:t>
            </a:r>
          </a:p>
        </p:txBody>
      </p:sp>
      <p:sp>
        <p:nvSpPr>
          <p:cNvPr id="49213" name="Line 66"/>
          <p:cNvSpPr>
            <a:spLocks noChangeShapeType="1"/>
          </p:cNvSpPr>
          <p:nvPr/>
        </p:nvSpPr>
        <p:spPr bwMode="auto">
          <a:xfrm>
            <a:off x="5181600" y="1757363"/>
            <a:ext cx="381000" cy="4572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61" name="Arc 67"/>
          <p:cNvSpPr>
            <a:spLocks/>
          </p:cNvSpPr>
          <p:nvPr/>
        </p:nvSpPr>
        <p:spPr bwMode="auto">
          <a:xfrm rot="-2580000">
            <a:off x="4953000" y="3435350"/>
            <a:ext cx="381000" cy="3810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62" name="Arc 68"/>
          <p:cNvSpPr>
            <a:spLocks/>
          </p:cNvSpPr>
          <p:nvPr/>
        </p:nvSpPr>
        <p:spPr bwMode="auto">
          <a:xfrm rot="-2580000">
            <a:off x="3200400" y="3435350"/>
            <a:ext cx="381000" cy="3810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63" name="Arc 69"/>
          <p:cNvSpPr>
            <a:spLocks/>
          </p:cNvSpPr>
          <p:nvPr/>
        </p:nvSpPr>
        <p:spPr bwMode="auto">
          <a:xfrm rot="-2580000">
            <a:off x="6553200" y="3435350"/>
            <a:ext cx="381000" cy="3810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64" name="Arc 70"/>
          <p:cNvSpPr>
            <a:spLocks/>
          </p:cNvSpPr>
          <p:nvPr/>
        </p:nvSpPr>
        <p:spPr bwMode="auto">
          <a:xfrm rot="-2580000">
            <a:off x="8229600" y="3435350"/>
            <a:ext cx="381000" cy="3810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65"/>
          <p:cNvSpPr>
            <a:spLocks noChangeArrowheads="1"/>
          </p:cNvSpPr>
          <p:nvPr/>
        </p:nvSpPr>
        <p:spPr bwMode="auto">
          <a:xfrm>
            <a:off x="5024438" y="1493838"/>
            <a:ext cx="354264"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8*</a:t>
            </a:r>
          </a:p>
        </p:txBody>
      </p:sp>
      <p:grpSp>
        <p:nvGrpSpPr>
          <p:cNvPr id="2" name="Group 79"/>
          <p:cNvGrpSpPr>
            <a:grpSpLocks/>
          </p:cNvGrpSpPr>
          <p:nvPr/>
        </p:nvGrpSpPr>
        <p:grpSpPr bwMode="auto">
          <a:xfrm>
            <a:off x="1854201" y="4397376"/>
            <a:ext cx="1503363" cy="373063"/>
            <a:chOff x="422275" y="4397058"/>
            <a:chExt cx="1502728" cy="373063"/>
          </a:xfrm>
        </p:grpSpPr>
        <p:sp>
          <p:nvSpPr>
            <p:cNvPr id="51312" name="Freeform 19"/>
            <p:cNvSpPr>
              <a:spLocks/>
            </p:cNvSpPr>
            <p:nvPr/>
          </p:nvSpPr>
          <p:spPr bwMode="auto">
            <a:xfrm>
              <a:off x="422275" y="4397058"/>
              <a:ext cx="373063" cy="373063"/>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13" name="Freeform 20"/>
            <p:cNvSpPr>
              <a:spLocks/>
            </p:cNvSpPr>
            <p:nvPr/>
          </p:nvSpPr>
          <p:spPr bwMode="auto">
            <a:xfrm>
              <a:off x="793750" y="4397058"/>
              <a:ext cx="373063" cy="373063"/>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14" name="Freeform 21"/>
            <p:cNvSpPr>
              <a:spLocks/>
            </p:cNvSpPr>
            <p:nvPr/>
          </p:nvSpPr>
          <p:spPr bwMode="auto">
            <a:xfrm>
              <a:off x="1180465" y="4397058"/>
              <a:ext cx="373063" cy="373063"/>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15" name="Freeform 22"/>
            <p:cNvSpPr>
              <a:spLocks/>
            </p:cNvSpPr>
            <p:nvPr/>
          </p:nvSpPr>
          <p:spPr bwMode="auto">
            <a:xfrm>
              <a:off x="1551940" y="4397058"/>
              <a:ext cx="373063" cy="373063"/>
            </a:xfrm>
            <a:custGeom>
              <a:avLst/>
              <a:gdLst>
                <a:gd name="T0" fmla="*/ 0 w 235"/>
                <a:gd name="T1" fmla="*/ 2147483647 h 235"/>
                <a:gd name="T2" fmla="*/ 0 w 235"/>
                <a:gd name="T3" fmla="*/ 0 h 235"/>
                <a:gd name="T4" fmla="*/ 2147483647 w 235"/>
                <a:gd name="T5" fmla="*/ 0 h 235"/>
                <a:gd name="T6" fmla="*/ 2147483647 w 235"/>
                <a:gd name="T7" fmla="*/ 2147483647 h 235"/>
                <a:gd name="T8" fmla="*/ 0 w 235"/>
                <a:gd name="T9" fmla="*/ 2147483647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1267" name="Rectangle 53"/>
          <p:cNvSpPr>
            <a:spLocks noChangeArrowheads="1"/>
          </p:cNvSpPr>
          <p:nvPr/>
        </p:nvSpPr>
        <p:spPr bwMode="auto">
          <a:xfrm>
            <a:off x="3530601" y="3679825"/>
            <a:ext cx="355867"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14</a:t>
            </a:r>
          </a:p>
        </p:txBody>
      </p:sp>
      <p:cxnSp>
        <p:nvCxnSpPr>
          <p:cNvPr id="49221" name="Straight Arrow Connector 74"/>
          <p:cNvCxnSpPr>
            <a:cxnSpLocks noChangeShapeType="1"/>
            <a:endCxn id="51314" idx="1"/>
          </p:cNvCxnSpPr>
          <p:nvPr/>
        </p:nvCxnSpPr>
        <p:spPr bwMode="auto">
          <a:xfrm rot="10800000" flipV="1">
            <a:off x="2613026" y="2636839"/>
            <a:ext cx="2797175" cy="176053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grpSp>
        <p:nvGrpSpPr>
          <p:cNvPr id="3" name="Group 93"/>
          <p:cNvGrpSpPr>
            <a:grpSpLocks/>
          </p:cNvGrpSpPr>
          <p:nvPr/>
        </p:nvGrpSpPr>
        <p:grpSpPr bwMode="auto">
          <a:xfrm>
            <a:off x="7280275" y="2230439"/>
            <a:ext cx="2324100" cy="465137"/>
            <a:chOff x="3698558" y="5354638"/>
            <a:chExt cx="2324100" cy="465137"/>
          </a:xfrm>
        </p:grpSpPr>
        <p:sp>
          <p:nvSpPr>
            <p:cNvPr id="51299" name="Freeform 6"/>
            <p:cNvSpPr>
              <a:spLocks/>
            </p:cNvSpPr>
            <p:nvPr/>
          </p:nvSpPr>
          <p:spPr bwMode="auto">
            <a:xfrm>
              <a:off x="3698558" y="5354638"/>
              <a:ext cx="557212" cy="465137"/>
            </a:xfrm>
            <a:custGeom>
              <a:avLst/>
              <a:gdLst>
                <a:gd name="T0" fmla="*/ 0 w 351"/>
                <a:gd name="T1" fmla="*/ 2147483647 h 293"/>
                <a:gd name="T2" fmla="*/ 0 w 351"/>
                <a:gd name="T3" fmla="*/ 0 h 293"/>
                <a:gd name="T4" fmla="*/ 2147483647 w 351"/>
                <a:gd name="T5" fmla="*/ 0 h 293"/>
                <a:gd name="T6" fmla="*/ 2147483647 w 351"/>
                <a:gd name="T7" fmla="*/ 2147483647 h 293"/>
                <a:gd name="T8" fmla="*/ 0 w 351"/>
                <a:gd name="T9" fmla="*/ 2147483647 h 293"/>
                <a:gd name="T10" fmla="*/ 0 60000 65536"/>
                <a:gd name="T11" fmla="*/ 0 60000 65536"/>
                <a:gd name="T12" fmla="*/ 0 60000 65536"/>
                <a:gd name="T13" fmla="*/ 0 60000 65536"/>
                <a:gd name="T14" fmla="*/ 0 60000 65536"/>
                <a:gd name="T15" fmla="*/ 0 w 351"/>
                <a:gd name="T16" fmla="*/ 0 h 293"/>
                <a:gd name="T17" fmla="*/ 351 w 351"/>
                <a:gd name="T18" fmla="*/ 293 h 293"/>
              </a:gdLst>
              <a:ahLst/>
              <a:cxnLst>
                <a:cxn ang="T10">
                  <a:pos x="T0" y="T1"/>
                </a:cxn>
                <a:cxn ang="T11">
                  <a:pos x="T2" y="T3"/>
                </a:cxn>
                <a:cxn ang="T12">
                  <a:pos x="T4" y="T5"/>
                </a:cxn>
                <a:cxn ang="T13">
                  <a:pos x="T6" y="T7"/>
                </a:cxn>
                <a:cxn ang="T14">
                  <a:pos x="T8" y="T9"/>
                </a:cxn>
              </a:cxnLst>
              <a:rect l="T15" t="T16" r="T17" b="T18"/>
              <a:pathLst>
                <a:path w="351" h="293">
                  <a:moveTo>
                    <a:pt x="0" y="292"/>
                  </a:moveTo>
                  <a:lnTo>
                    <a:pt x="0" y="0"/>
                  </a:lnTo>
                  <a:lnTo>
                    <a:pt x="350" y="0"/>
                  </a:lnTo>
                  <a:lnTo>
                    <a:pt x="350"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00" name="Freeform 7"/>
            <p:cNvSpPr>
              <a:spLocks/>
            </p:cNvSpPr>
            <p:nvPr/>
          </p:nvSpPr>
          <p:spPr bwMode="auto">
            <a:xfrm>
              <a:off x="3792220" y="5354638"/>
              <a:ext cx="1588"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01" name="Freeform 8"/>
            <p:cNvSpPr>
              <a:spLocks/>
            </p:cNvSpPr>
            <p:nvPr/>
          </p:nvSpPr>
          <p:spPr bwMode="auto">
            <a:xfrm>
              <a:off x="4254183" y="5354638"/>
              <a:ext cx="560387" cy="465137"/>
            </a:xfrm>
            <a:custGeom>
              <a:avLst/>
              <a:gdLst>
                <a:gd name="T0" fmla="*/ 0 w 353"/>
                <a:gd name="T1" fmla="*/ 2147483647 h 293"/>
                <a:gd name="T2" fmla="*/ 0 w 353"/>
                <a:gd name="T3" fmla="*/ 0 h 293"/>
                <a:gd name="T4" fmla="*/ 2147483647 w 353"/>
                <a:gd name="T5" fmla="*/ 0 h 293"/>
                <a:gd name="T6" fmla="*/ 2147483647 w 353"/>
                <a:gd name="T7" fmla="*/ 2147483647 h 293"/>
                <a:gd name="T8" fmla="*/ 0 w 353"/>
                <a:gd name="T9" fmla="*/ 2147483647 h 293"/>
                <a:gd name="T10" fmla="*/ 0 60000 65536"/>
                <a:gd name="T11" fmla="*/ 0 60000 65536"/>
                <a:gd name="T12" fmla="*/ 0 60000 65536"/>
                <a:gd name="T13" fmla="*/ 0 60000 65536"/>
                <a:gd name="T14" fmla="*/ 0 60000 65536"/>
                <a:gd name="T15" fmla="*/ 0 w 353"/>
                <a:gd name="T16" fmla="*/ 0 h 293"/>
                <a:gd name="T17" fmla="*/ 353 w 353"/>
                <a:gd name="T18" fmla="*/ 293 h 293"/>
              </a:gdLst>
              <a:ahLst/>
              <a:cxnLst>
                <a:cxn ang="T10">
                  <a:pos x="T0" y="T1"/>
                </a:cxn>
                <a:cxn ang="T11">
                  <a:pos x="T2" y="T3"/>
                </a:cxn>
                <a:cxn ang="T12">
                  <a:pos x="T4" y="T5"/>
                </a:cxn>
                <a:cxn ang="T13">
                  <a:pos x="T6" y="T7"/>
                </a:cxn>
                <a:cxn ang="T14">
                  <a:pos x="T8" y="T9"/>
                </a:cxn>
              </a:cxnLst>
              <a:rect l="T15" t="T16" r="T17" b="T18"/>
              <a:pathLst>
                <a:path w="353" h="293">
                  <a:moveTo>
                    <a:pt x="0" y="292"/>
                  </a:moveTo>
                  <a:lnTo>
                    <a:pt x="0" y="0"/>
                  </a:lnTo>
                  <a:lnTo>
                    <a:pt x="352" y="0"/>
                  </a:lnTo>
                  <a:lnTo>
                    <a:pt x="352"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02" name="Freeform 9"/>
            <p:cNvSpPr>
              <a:spLocks/>
            </p:cNvSpPr>
            <p:nvPr/>
          </p:nvSpPr>
          <p:spPr bwMode="auto">
            <a:xfrm>
              <a:off x="4349433" y="5354638"/>
              <a:ext cx="1587"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03" name="Freeform 10"/>
            <p:cNvSpPr>
              <a:spLocks/>
            </p:cNvSpPr>
            <p:nvPr/>
          </p:nvSpPr>
          <p:spPr bwMode="auto">
            <a:xfrm>
              <a:off x="4812983" y="5354638"/>
              <a:ext cx="558800" cy="465137"/>
            </a:xfrm>
            <a:custGeom>
              <a:avLst/>
              <a:gdLst>
                <a:gd name="T0" fmla="*/ 0 w 352"/>
                <a:gd name="T1" fmla="*/ 2147483647 h 293"/>
                <a:gd name="T2" fmla="*/ 0 w 352"/>
                <a:gd name="T3" fmla="*/ 0 h 293"/>
                <a:gd name="T4" fmla="*/ 2147483647 w 352"/>
                <a:gd name="T5" fmla="*/ 0 h 293"/>
                <a:gd name="T6" fmla="*/ 2147483647 w 352"/>
                <a:gd name="T7" fmla="*/ 2147483647 h 293"/>
                <a:gd name="T8" fmla="*/ 0 w 352"/>
                <a:gd name="T9" fmla="*/ 2147483647 h 293"/>
                <a:gd name="T10" fmla="*/ 0 60000 65536"/>
                <a:gd name="T11" fmla="*/ 0 60000 65536"/>
                <a:gd name="T12" fmla="*/ 0 60000 65536"/>
                <a:gd name="T13" fmla="*/ 0 60000 65536"/>
                <a:gd name="T14" fmla="*/ 0 60000 65536"/>
                <a:gd name="T15" fmla="*/ 0 w 352"/>
                <a:gd name="T16" fmla="*/ 0 h 293"/>
                <a:gd name="T17" fmla="*/ 352 w 352"/>
                <a:gd name="T18" fmla="*/ 293 h 293"/>
              </a:gdLst>
              <a:ahLst/>
              <a:cxnLst>
                <a:cxn ang="T10">
                  <a:pos x="T0" y="T1"/>
                </a:cxn>
                <a:cxn ang="T11">
                  <a:pos x="T2" y="T3"/>
                </a:cxn>
                <a:cxn ang="T12">
                  <a:pos x="T4" y="T5"/>
                </a:cxn>
                <a:cxn ang="T13">
                  <a:pos x="T6" y="T7"/>
                </a:cxn>
                <a:cxn ang="T14">
                  <a:pos x="T8" y="T9"/>
                </a:cxn>
              </a:cxnLst>
              <a:rect l="T15" t="T16" r="T17" b="T18"/>
              <a:pathLst>
                <a:path w="352" h="293">
                  <a:moveTo>
                    <a:pt x="0" y="292"/>
                  </a:moveTo>
                  <a:lnTo>
                    <a:pt x="0" y="0"/>
                  </a:lnTo>
                  <a:lnTo>
                    <a:pt x="351" y="0"/>
                  </a:lnTo>
                  <a:lnTo>
                    <a:pt x="351"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04" name="Freeform 11"/>
            <p:cNvSpPr>
              <a:spLocks/>
            </p:cNvSpPr>
            <p:nvPr/>
          </p:nvSpPr>
          <p:spPr bwMode="auto">
            <a:xfrm>
              <a:off x="4906645" y="5354638"/>
              <a:ext cx="1588"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05" name="Freeform 12"/>
            <p:cNvSpPr>
              <a:spLocks/>
            </p:cNvSpPr>
            <p:nvPr/>
          </p:nvSpPr>
          <p:spPr bwMode="auto">
            <a:xfrm>
              <a:off x="5370195" y="5354638"/>
              <a:ext cx="560388" cy="465137"/>
            </a:xfrm>
            <a:custGeom>
              <a:avLst/>
              <a:gdLst>
                <a:gd name="T0" fmla="*/ 0 w 353"/>
                <a:gd name="T1" fmla="*/ 2147483647 h 293"/>
                <a:gd name="T2" fmla="*/ 0 w 353"/>
                <a:gd name="T3" fmla="*/ 0 h 293"/>
                <a:gd name="T4" fmla="*/ 2147483647 w 353"/>
                <a:gd name="T5" fmla="*/ 0 h 293"/>
                <a:gd name="T6" fmla="*/ 2147483647 w 353"/>
                <a:gd name="T7" fmla="*/ 2147483647 h 293"/>
                <a:gd name="T8" fmla="*/ 0 w 353"/>
                <a:gd name="T9" fmla="*/ 2147483647 h 293"/>
                <a:gd name="T10" fmla="*/ 0 60000 65536"/>
                <a:gd name="T11" fmla="*/ 0 60000 65536"/>
                <a:gd name="T12" fmla="*/ 0 60000 65536"/>
                <a:gd name="T13" fmla="*/ 0 60000 65536"/>
                <a:gd name="T14" fmla="*/ 0 60000 65536"/>
                <a:gd name="T15" fmla="*/ 0 w 353"/>
                <a:gd name="T16" fmla="*/ 0 h 293"/>
                <a:gd name="T17" fmla="*/ 353 w 353"/>
                <a:gd name="T18" fmla="*/ 293 h 293"/>
              </a:gdLst>
              <a:ahLst/>
              <a:cxnLst>
                <a:cxn ang="T10">
                  <a:pos x="T0" y="T1"/>
                </a:cxn>
                <a:cxn ang="T11">
                  <a:pos x="T2" y="T3"/>
                </a:cxn>
                <a:cxn ang="T12">
                  <a:pos x="T4" y="T5"/>
                </a:cxn>
                <a:cxn ang="T13">
                  <a:pos x="T6" y="T7"/>
                </a:cxn>
                <a:cxn ang="T14">
                  <a:pos x="T8" y="T9"/>
                </a:cxn>
              </a:cxnLst>
              <a:rect l="T15" t="T16" r="T17" b="T18"/>
              <a:pathLst>
                <a:path w="353" h="293">
                  <a:moveTo>
                    <a:pt x="0" y="292"/>
                  </a:moveTo>
                  <a:lnTo>
                    <a:pt x="0" y="0"/>
                  </a:lnTo>
                  <a:lnTo>
                    <a:pt x="352" y="0"/>
                  </a:lnTo>
                  <a:lnTo>
                    <a:pt x="352"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06" name="Freeform 13"/>
            <p:cNvSpPr>
              <a:spLocks/>
            </p:cNvSpPr>
            <p:nvPr/>
          </p:nvSpPr>
          <p:spPr bwMode="auto">
            <a:xfrm>
              <a:off x="5462270" y="5354638"/>
              <a:ext cx="1588"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07" name="Freeform 14"/>
            <p:cNvSpPr>
              <a:spLocks/>
            </p:cNvSpPr>
            <p:nvPr/>
          </p:nvSpPr>
          <p:spPr bwMode="auto">
            <a:xfrm>
              <a:off x="5928995" y="5354638"/>
              <a:ext cx="93663" cy="465137"/>
            </a:xfrm>
            <a:custGeom>
              <a:avLst/>
              <a:gdLst>
                <a:gd name="T0" fmla="*/ 0 w 59"/>
                <a:gd name="T1" fmla="*/ 2147483647 h 293"/>
                <a:gd name="T2" fmla="*/ 0 w 59"/>
                <a:gd name="T3" fmla="*/ 0 h 293"/>
                <a:gd name="T4" fmla="*/ 2147483647 w 59"/>
                <a:gd name="T5" fmla="*/ 0 h 293"/>
                <a:gd name="T6" fmla="*/ 2147483647 w 59"/>
                <a:gd name="T7" fmla="*/ 2147483647 h 293"/>
                <a:gd name="T8" fmla="*/ 0 w 59"/>
                <a:gd name="T9" fmla="*/ 2147483647 h 293"/>
                <a:gd name="T10" fmla="*/ 0 60000 65536"/>
                <a:gd name="T11" fmla="*/ 0 60000 65536"/>
                <a:gd name="T12" fmla="*/ 0 60000 65536"/>
                <a:gd name="T13" fmla="*/ 0 60000 65536"/>
                <a:gd name="T14" fmla="*/ 0 60000 65536"/>
                <a:gd name="T15" fmla="*/ 0 w 59"/>
                <a:gd name="T16" fmla="*/ 0 h 293"/>
                <a:gd name="T17" fmla="*/ 59 w 59"/>
                <a:gd name="T18" fmla="*/ 293 h 293"/>
              </a:gdLst>
              <a:ahLst/>
              <a:cxnLst>
                <a:cxn ang="T10">
                  <a:pos x="T0" y="T1"/>
                </a:cxn>
                <a:cxn ang="T11">
                  <a:pos x="T2" y="T3"/>
                </a:cxn>
                <a:cxn ang="T12">
                  <a:pos x="T4" y="T5"/>
                </a:cxn>
                <a:cxn ang="T13">
                  <a:pos x="T6" y="T7"/>
                </a:cxn>
                <a:cxn ang="T14">
                  <a:pos x="T8" y="T9"/>
                </a:cxn>
              </a:cxnLst>
              <a:rect l="T15" t="T16" r="T17" b="T18"/>
              <a:pathLst>
                <a:path w="59" h="293">
                  <a:moveTo>
                    <a:pt x="0" y="292"/>
                  </a:moveTo>
                  <a:lnTo>
                    <a:pt x="0" y="0"/>
                  </a:lnTo>
                  <a:lnTo>
                    <a:pt x="58" y="0"/>
                  </a:lnTo>
                  <a:lnTo>
                    <a:pt x="58"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08" name="Rectangle 46"/>
            <p:cNvSpPr>
              <a:spLocks noChangeArrowheads="1"/>
            </p:cNvSpPr>
            <p:nvPr/>
          </p:nvSpPr>
          <p:spPr bwMode="auto">
            <a:xfrm>
              <a:off x="4384358" y="5426075"/>
              <a:ext cx="18601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09" name="Rectangle 47"/>
            <p:cNvSpPr>
              <a:spLocks noChangeArrowheads="1"/>
            </p:cNvSpPr>
            <p:nvPr/>
          </p:nvSpPr>
          <p:spPr bwMode="auto">
            <a:xfrm>
              <a:off x="4941570" y="5424488"/>
              <a:ext cx="18601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10" name="Rectangle 48"/>
            <p:cNvSpPr>
              <a:spLocks noChangeArrowheads="1"/>
            </p:cNvSpPr>
            <p:nvPr/>
          </p:nvSpPr>
          <p:spPr bwMode="auto">
            <a:xfrm>
              <a:off x="5511483" y="5413375"/>
              <a:ext cx="18601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11" name="Rectangle 65"/>
            <p:cNvSpPr>
              <a:spLocks noChangeArrowheads="1"/>
            </p:cNvSpPr>
            <p:nvPr/>
          </p:nvSpPr>
          <p:spPr bwMode="auto">
            <a:xfrm>
              <a:off x="3850958" y="5426075"/>
              <a:ext cx="18601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 name="Group 99"/>
          <p:cNvGrpSpPr>
            <a:grpSpLocks/>
          </p:cNvGrpSpPr>
          <p:nvPr/>
        </p:nvGrpSpPr>
        <p:grpSpPr bwMode="auto">
          <a:xfrm>
            <a:off x="6121400" y="1452564"/>
            <a:ext cx="2324100" cy="465137"/>
            <a:chOff x="3698558" y="5354638"/>
            <a:chExt cx="2324100" cy="465137"/>
          </a:xfrm>
        </p:grpSpPr>
        <p:sp>
          <p:nvSpPr>
            <p:cNvPr id="51286" name="Freeform 6"/>
            <p:cNvSpPr>
              <a:spLocks/>
            </p:cNvSpPr>
            <p:nvPr/>
          </p:nvSpPr>
          <p:spPr bwMode="auto">
            <a:xfrm>
              <a:off x="3698558" y="5354638"/>
              <a:ext cx="557212" cy="465137"/>
            </a:xfrm>
            <a:custGeom>
              <a:avLst/>
              <a:gdLst>
                <a:gd name="T0" fmla="*/ 0 w 351"/>
                <a:gd name="T1" fmla="*/ 2147483647 h 293"/>
                <a:gd name="T2" fmla="*/ 0 w 351"/>
                <a:gd name="T3" fmla="*/ 0 h 293"/>
                <a:gd name="T4" fmla="*/ 2147483647 w 351"/>
                <a:gd name="T5" fmla="*/ 0 h 293"/>
                <a:gd name="T6" fmla="*/ 2147483647 w 351"/>
                <a:gd name="T7" fmla="*/ 2147483647 h 293"/>
                <a:gd name="T8" fmla="*/ 0 w 351"/>
                <a:gd name="T9" fmla="*/ 2147483647 h 293"/>
                <a:gd name="T10" fmla="*/ 0 60000 65536"/>
                <a:gd name="T11" fmla="*/ 0 60000 65536"/>
                <a:gd name="T12" fmla="*/ 0 60000 65536"/>
                <a:gd name="T13" fmla="*/ 0 60000 65536"/>
                <a:gd name="T14" fmla="*/ 0 60000 65536"/>
                <a:gd name="T15" fmla="*/ 0 w 351"/>
                <a:gd name="T16" fmla="*/ 0 h 293"/>
                <a:gd name="T17" fmla="*/ 351 w 351"/>
                <a:gd name="T18" fmla="*/ 293 h 293"/>
              </a:gdLst>
              <a:ahLst/>
              <a:cxnLst>
                <a:cxn ang="T10">
                  <a:pos x="T0" y="T1"/>
                </a:cxn>
                <a:cxn ang="T11">
                  <a:pos x="T2" y="T3"/>
                </a:cxn>
                <a:cxn ang="T12">
                  <a:pos x="T4" y="T5"/>
                </a:cxn>
                <a:cxn ang="T13">
                  <a:pos x="T6" y="T7"/>
                </a:cxn>
                <a:cxn ang="T14">
                  <a:pos x="T8" y="T9"/>
                </a:cxn>
              </a:cxnLst>
              <a:rect l="T15" t="T16" r="T17" b="T18"/>
              <a:pathLst>
                <a:path w="351" h="293">
                  <a:moveTo>
                    <a:pt x="0" y="292"/>
                  </a:moveTo>
                  <a:lnTo>
                    <a:pt x="0" y="0"/>
                  </a:lnTo>
                  <a:lnTo>
                    <a:pt x="350" y="0"/>
                  </a:lnTo>
                  <a:lnTo>
                    <a:pt x="350"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87" name="Freeform 7"/>
            <p:cNvSpPr>
              <a:spLocks/>
            </p:cNvSpPr>
            <p:nvPr/>
          </p:nvSpPr>
          <p:spPr bwMode="auto">
            <a:xfrm>
              <a:off x="3792220" y="5354638"/>
              <a:ext cx="1588"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88" name="Freeform 8"/>
            <p:cNvSpPr>
              <a:spLocks/>
            </p:cNvSpPr>
            <p:nvPr/>
          </p:nvSpPr>
          <p:spPr bwMode="auto">
            <a:xfrm>
              <a:off x="4254183" y="5354638"/>
              <a:ext cx="560387" cy="465137"/>
            </a:xfrm>
            <a:custGeom>
              <a:avLst/>
              <a:gdLst>
                <a:gd name="T0" fmla="*/ 0 w 353"/>
                <a:gd name="T1" fmla="*/ 2147483647 h 293"/>
                <a:gd name="T2" fmla="*/ 0 w 353"/>
                <a:gd name="T3" fmla="*/ 0 h 293"/>
                <a:gd name="T4" fmla="*/ 2147483647 w 353"/>
                <a:gd name="T5" fmla="*/ 0 h 293"/>
                <a:gd name="T6" fmla="*/ 2147483647 w 353"/>
                <a:gd name="T7" fmla="*/ 2147483647 h 293"/>
                <a:gd name="T8" fmla="*/ 0 w 353"/>
                <a:gd name="T9" fmla="*/ 2147483647 h 293"/>
                <a:gd name="T10" fmla="*/ 0 60000 65536"/>
                <a:gd name="T11" fmla="*/ 0 60000 65536"/>
                <a:gd name="T12" fmla="*/ 0 60000 65536"/>
                <a:gd name="T13" fmla="*/ 0 60000 65536"/>
                <a:gd name="T14" fmla="*/ 0 60000 65536"/>
                <a:gd name="T15" fmla="*/ 0 w 353"/>
                <a:gd name="T16" fmla="*/ 0 h 293"/>
                <a:gd name="T17" fmla="*/ 353 w 353"/>
                <a:gd name="T18" fmla="*/ 293 h 293"/>
              </a:gdLst>
              <a:ahLst/>
              <a:cxnLst>
                <a:cxn ang="T10">
                  <a:pos x="T0" y="T1"/>
                </a:cxn>
                <a:cxn ang="T11">
                  <a:pos x="T2" y="T3"/>
                </a:cxn>
                <a:cxn ang="T12">
                  <a:pos x="T4" y="T5"/>
                </a:cxn>
                <a:cxn ang="T13">
                  <a:pos x="T6" y="T7"/>
                </a:cxn>
                <a:cxn ang="T14">
                  <a:pos x="T8" y="T9"/>
                </a:cxn>
              </a:cxnLst>
              <a:rect l="T15" t="T16" r="T17" b="T18"/>
              <a:pathLst>
                <a:path w="353" h="293">
                  <a:moveTo>
                    <a:pt x="0" y="292"/>
                  </a:moveTo>
                  <a:lnTo>
                    <a:pt x="0" y="0"/>
                  </a:lnTo>
                  <a:lnTo>
                    <a:pt x="352" y="0"/>
                  </a:lnTo>
                  <a:lnTo>
                    <a:pt x="352"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89" name="Freeform 9"/>
            <p:cNvSpPr>
              <a:spLocks/>
            </p:cNvSpPr>
            <p:nvPr/>
          </p:nvSpPr>
          <p:spPr bwMode="auto">
            <a:xfrm>
              <a:off x="4349433" y="5354638"/>
              <a:ext cx="1587"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90" name="Freeform 10"/>
            <p:cNvSpPr>
              <a:spLocks/>
            </p:cNvSpPr>
            <p:nvPr/>
          </p:nvSpPr>
          <p:spPr bwMode="auto">
            <a:xfrm>
              <a:off x="4812983" y="5354638"/>
              <a:ext cx="558800" cy="465137"/>
            </a:xfrm>
            <a:custGeom>
              <a:avLst/>
              <a:gdLst>
                <a:gd name="T0" fmla="*/ 0 w 352"/>
                <a:gd name="T1" fmla="*/ 2147483647 h 293"/>
                <a:gd name="T2" fmla="*/ 0 w 352"/>
                <a:gd name="T3" fmla="*/ 0 h 293"/>
                <a:gd name="T4" fmla="*/ 2147483647 w 352"/>
                <a:gd name="T5" fmla="*/ 0 h 293"/>
                <a:gd name="T6" fmla="*/ 2147483647 w 352"/>
                <a:gd name="T7" fmla="*/ 2147483647 h 293"/>
                <a:gd name="T8" fmla="*/ 0 w 352"/>
                <a:gd name="T9" fmla="*/ 2147483647 h 293"/>
                <a:gd name="T10" fmla="*/ 0 60000 65536"/>
                <a:gd name="T11" fmla="*/ 0 60000 65536"/>
                <a:gd name="T12" fmla="*/ 0 60000 65536"/>
                <a:gd name="T13" fmla="*/ 0 60000 65536"/>
                <a:gd name="T14" fmla="*/ 0 60000 65536"/>
                <a:gd name="T15" fmla="*/ 0 w 352"/>
                <a:gd name="T16" fmla="*/ 0 h 293"/>
                <a:gd name="T17" fmla="*/ 352 w 352"/>
                <a:gd name="T18" fmla="*/ 293 h 293"/>
              </a:gdLst>
              <a:ahLst/>
              <a:cxnLst>
                <a:cxn ang="T10">
                  <a:pos x="T0" y="T1"/>
                </a:cxn>
                <a:cxn ang="T11">
                  <a:pos x="T2" y="T3"/>
                </a:cxn>
                <a:cxn ang="T12">
                  <a:pos x="T4" y="T5"/>
                </a:cxn>
                <a:cxn ang="T13">
                  <a:pos x="T6" y="T7"/>
                </a:cxn>
                <a:cxn ang="T14">
                  <a:pos x="T8" y="T9"/>
                </a:cxn>
              </a:cxnLst>
              <a:rect l="T15" t="T16" r="T17" b="T18"/>
              <a:pathLst>
                <a:path w="352" h="293">
                  <a:moveTo>
                    <a:pt x="0" y="292"/>
                  </a:moveTo>
                  <a:lnTo>
                    <a:pt x="0" y="0"/>
                  </a:lnTo>
                  <a:lnTo>
                    <a:pt x="351" y="0"/>
                  </a:lnTo>
                  <a:lnTo>
                    <a:pt x="351"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91" name="Freeform 11"/>
            <p:cNvSpPr>
              <a:spLocks/>
            </p:cNvSpPr>
            <p:nvPr/>
          </p:nvSpPr>
          <p:spPr bwMode="auto">
            <a:xfrm>
              <a:off x="4906645" y="5354638"/>
              <a:ext cx="1588"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92" name="Freeform 12"/>
            <p:cNvSpPr>
              <a:spLocks/>
            </p:cNvSpPr>
            <p:nvPr/>
          </p:nvSpPr>
          <p:spPr bwMode="auto">
            <a:xfrm>
              <a:off x="5370195" y="5354638"/>
              <a:ext cx="560388" cy="465137"/>
            </a:xfrm>
            <a:custGeom>
              <a:avLst/>
              <a:gdLst>
                <a:gd name="T0" fmla="*/ 0 w 353"/>
                <a:gd name="T1" fmla="*/ 2147483647 h 293"/>
                <a:gd name="T2" fmla="*/ 0 w 353"/>
                <a:gd name="T3" fmla="*/ 0 h 293"/>
                <a:gd name="T4" fmla="*/ 2147483647 w 353"/>
                <a:gd name="T5" fmla="*/ 0 h 293"/>
                <a:gd name="T6" fmla="*/ 2147483647 w 353"/>
                <a:gd name="T7" fmla="*/ 2147483647 h 293"/>
                <a:gd name="T8" fmla="*/ 0 w 353"/>
                <a:gd name="T9" fmla="*/ 2147483647 h 293"/>
                <a:gd name="T10" fmla="*/ 0 60000 65536"/>
                <a:gd name="T11" fmla="*/ 0 60000 65536"/>
                <a:gd name="T12" fmla="*/ 0 60000 65536"/>
                <a:gd name="T13" fmla="*/ 0 60000 65536"/>
                <a:gd name="T14" fmla="*/ 0 60000 65536"/>
                <a:gd name="T15" fmla="*/ 0 w 353"/>
                <a:gd name="T16" fmla="*/ 0 h 293"/>
                <a:gd name="T17" fmla="*/ 353 w 353"/>
                <a:gd name="T18" fmla="*/ 293 h 293"/>
              </a:gdLst>
              <a:ahLst/>
              <a:cxnLst>
                <a:cxn ang="T10">
                  <a:pos x="T0" y="T1"/>
                </a:cxn>
                <a:cxn ang="T11">
                  <a:pos x="T2" y="T3"/>
                </a:cxn>
                <a:cxn ang="T12">
                  <a:pos x="T4" y="T5"/>
                </a:cxn>
                <a:cxn ang="T13">
                  <a:pos x="T6" y="T7"/>
                </a:cxn>
                <a:cxn ang="T14">
                  <a:pos x="T8" y="T9"/>
                </a:cxn>
              </a:cxnLst>
              <a:rect l="T15" t="T16" r="T17" b="T18"/>
              <a:pathLst>
                <a:path w="353" h="293">
                  <a:moveTo>
                    <a:pt x="0" y="292"/>
                  </a:moveTo>
                  <a:lnTo>
                    <a:pt x="0" y="0"/>
                  </a:lnTo>
                  <a:lnTo>
                    <a:pt x="352" y="0"/>
                  </a:lnTo>
                  <a:lnTo>
                    <a:pt x="352"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93" name="Freeform 13"/>
            <p:cNvSpPr>
              <a:spLocks/>
            </p:cNvSpPr>
            <p:nvPr/>
          </p:nvSpPr>
          <p:spPr bwMode="auto">
            <a:xfrm>
              <a:off x="5462270" y="5354638"/>
              <a:ext cx="1588" cy="465137"/>
            </a:xfrm>
            <a:custGeom>
              <a:avLst/>
              <a:gdLst>
                <a:gd name="T0" fmla="*/ 0 w 1"/>
                <a:gd name="T1" fmla="*/ 0 h 293"/>
                <a:gd name="T2" fmla="*/ 0 w 1"/>
                <a:gd name="T3" fmla="*/ 2147483647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94" name="Freeform 14"/>
            <p:cNvSpPr>
              <a:spLocks/>
            </p:cNvSpPr>
            <p:nvPr/>
          </p:nvSpPr>
          <p:spPr bwMode="auto">
            <a:xfrm>
              <a:off x="5928995" y="5354638"/>
              <a:ext cx="93663" cy="465137"/>
            </a:xfrm>
            <a:custGeom>
              <a:avLst/>
              <a:gdLst>
                <a:gd name="T0" fmla="*/ 0 w 59"/>
                <a:gd name="T1" fmla="*/ 2147483647 h 293"/>
                <a:gd name="T2" fmla="*/ 0 w 59"/>
                <a:gd name="T3" fmla="*/ 0 h 293"/>
                <a:gd name="T4" fmla="*/ 2147483647 w 59"/>
                <a:gd name="T5" fmla="*/ 0 h 293"/>
                <a:gd name="T6" fmla="*/ 2147483647 w 59"/>
                <a:gd name="T7" fmla="*/ 2147483647 h 293"/>
                <a:gd name="T8" fmla="*/ 0 w 59"/>
                <a:gd name="T9" fmla="*/ 2147483647 h 293"/>
                <a:gd name="T10" fmla="*/ 0 60000 65536"/>
                <a:gd name="T11" fmla="*/ 0 60000 65536"/>
                <a:gd name="T12" fmla="*/ 0 60000 65536"/>
                <a:gd name="T13" fmla="*/ 0 60000 65536"/>
                <a:gd name="T14" fmla="*/ 0 60000 65536"/>
                <a:gd name="T15" fmla="*/ 0 w 59"/>
                <a:gd name="T16" fmla="*/ 0 h 293"/>
                <a:gd name="T17" fmla="*/ 59 w 59"/>
                <a:gd name="T18" fmla="*/ 293 h 293"/>
              </a:gdLst>
              <a:ahLst/>
              <a:cxnLst>
                <a:cxn ang="T10">
                  <a:pos x="T0" y="T1"/>
                </a:cxn>
                <a:cxn ang="T11">
                  <a:pos x="T2" y="T3"/>
                </a:cxn>
                <a:cxn ang="T12">
                  <a:pos x="T4" y="T5"/>
                </a:cxn>
                <a:cxn ang="T13">
                  <a:pos x="T6" y="T7"/>
                </a:cxn>
                <a:cxn ang="T14">
                  <a:pos x="T8" y="T9"/>
                </a:cxn>
              </a:cxnLst>
              <a:rect l="T15" t="T16" r="T17" b="T18"/>
              <a:pathLst>
                <a:path w="59" h="293">
                  <a:moveTo>
                    <a:pt x="0" y="292"/>
                  </a:moveTo>
                  <a:lnTo>
                    <a:pt x="0" y="0"/>
                  </a:lnTo>
                  <a:lnTo>
                    <a:pt x="58" y="0"/>
                  </a:lnTo>
                  <a:lnTo>
                    <a:pt x="58"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95" name="Rectangle 46"/>
            <p:cNvSpPr>
              <a:spLocks noChangeArrowheads="1"/>
            </p:cNvSpPr>
            <p:nvPr/>
          </p:nvSpPr>
          <p:spPr bwMode="auto">
            <a:xfrm>
              <a:off x="4384358" y="5426075"/>
              <a:ext cx="18601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96" name="Rectangle 47"/>
            <p:cNvSpPr>
              <a:spLocks noChangeArrowheads="1"/>
            </p:cNvSpPr>
            <p:nvPr/>
          </p:nvSpPr>
          <p:spPr bwMode="auto">
            <a:xfrm>
              <a:off x="4941570" y="5424488"/>
              <a:ext cx="18601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97" name="Rectangle 48"/>
            <p:cNvSpPr>
              <a:spLocks noChangeArrowheads="1"/>
            </p:cNvSpPr>
            <p:nvPr/>
          </p:nvSpPr>
          <p:spPr bwMode="auto">
            <a:xfrm>
              <a:off x="5511483" y="5413375"/>
              <a:ext cx="18601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98" name="Rectangle 65"/>
            <p:cNvSpPr>
              <a:spLocks noChangeArrowheads="1"/>
            </p:cNvSpPr>
            <p:nvPr/>
          </p:nvSpPr>
          <p:spPr bwMode="auto">
            <a:xfrm>
              <a:off x="3850958" y="5426075"/>
              <a:ext cx="186013" cy="293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14" name="Straight Arrow Connector 74"/>
          <p:cNvCxnSpPr>
            <a:cxnSpLocks noChangeShapeType="1"/>
          </p:cNvCxnSpPr>
          <p:nvPr/>
        </p:nvCxnSpPr>
        <p:spPr bwMode="auto">
          <a:xfrm rot="5400000">
            <a:off x="5798344" y="1851819"/>
            <a:ext cx="381000" cy="334962"/>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cxnSp>
        <p:nvCxnSpPr>
          <p:cNvPr id="118" name="Straight Arrow Connector 74"/>
          <p:cNvCxnSpPr>
            <a:cxnSpLocks noChangeShapeType="1"/>
          </p:cNvCxnSpPr>
          <p:nvPr/>
        </p:nvCxnSpPr>
        <p:spPr bwMode="auto">
          <a:xfrm>
            <a:off x="6721475" y="1782764"/>
            <a:ext cx="838200" cy="42703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cxnSp>
        <p:nvCxnSpPr>
          <p:cNvPr id="120" name="Straight Arrow Connector 74"/>
          <p:cNvCxnSpPr>
            <a:cxnSpLocks noChangeShapeType="1"/>
            <a:endCxn id="51253" idx="0"/>
          </p:cNvCxnSpPr>
          <p:nvPr/>
        </p:nvCxnSpPr>
        <p:spPr bwMode="auto">
          <a:xfrm flipH="1">
            <a:off x="7466550" y="2578101"/>
            <a:ext cx="407450" cy="1089025"/>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cxnSp>
        <p:nvCxnSpPr>
          <p:cNvPr id="123" name="Straight Arrow Connector 74"/>
          <p:cNvCxnSpPr>
            <a:cxnSpLocks noChangeShapeType="1"/>
          </p:cNvCxnSpPr>
          <p:nvPr/>
        </p:nvCxnSpPr>
        <p:spPr bwMode="auto">
          <a:xfrm rot="16200000" flipH="1">
            <a:off x="8306594" y="2683669"/>
            <a:ext cx="1068388" cy="819150"/>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125" name="Rectangle 51"/>
          <p:cNvSpPr>
            <a:spLocks noChangeArrowheads="1"/>
          </p:cNvSpPr>
          <p:nvPr/>
        </p:nvSpPr>
        <p:spPr bwMode="auto">
          <a:xfrm>
            <a:off x="1968500" y="4427538"/>
            <a:ext cx="279400"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127" name="Line 66"/>
          <p:cNvSpPr>
            <a:spLocks noChangeShapeType="1"/>
          </p:cNvSpPr>
          <p:nvPr/>
        </p:nvSpPr>
        <p:spPr bwMode="auto">
          <a:xfrm flipV="1">
            <a:off x="5195889" y="1716089"/>
            <a:ext cx="904875" cy="4603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74"/>
          <p:cNvCxnSpPr>
            <a:cxnSpLocks noChangeShapeType="1"/>
          </p:cNvCxnSpPr>
          <p:nvPr/>
        </p:nvCxnSpPr>
        <p:spPr bwMode="auto">
          <a:xfrm rot="10800000" flipV="1">
            <a:off x="5910264" y="2481263"/>
            <a:ext cx="1481137" cy="1174750"/>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cxnSp>
        <p:nvCxnSpPr>
          <p:cNvPr id="115" name="Straight Arrow Connector 74"/>
          <p:cNvCxnSpPr>
            <a:cxnSpLocks noChangeShapeType="1"/>
            <a:endCxn id="51221" idx="1"/>
          </p:cNvCxnSpPr>
          <p:nvPr/>
        </p:nvCxnSpPr>
        <p:spPr bwMode="auto">
          <a:xfrm rot="10800000" flipV="1">
            <a:off x="4284664" y="2674938"/>
            <a:ext cx="1125537" cy="990600"/>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cxnSp>
        <p:nvCxnSpPr>
          <p:cNvPr id="119" name="Straight Arrow Connector 74"/>
          <p:cNvCxnSpPr>
            <a:cxnSpLocks noChangeShapeType="1"/>
            <a:stCxn id="19490" idx="0"/>
          </p:cNvCxnSpPr>
          <p:nvPr/>
        </p:nvCxnSpPr>
        <p:spPr bwMode="auto">
          <a:xfrm flipH="1">
            <a:off x="4371976" y="2647951"/>
            <a:ext cx="1573213" cy="969963"/>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124" name="TextBox 123"/>
          <p:cNvSpPr txBox="1">
            <a:spLocks noChangeArrowheads="1"/>
          </p:cNvSpPr>
          <p:nvPr/>
        </p:nvSpPr>
        <p:spPr bwMode="auto">
          <a:xfrm>
            <a:off x="8566151" y="4448175"/>
            <a:ext cx="17875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rPr>
              <a:t>Traverse to leaf</a:t>
            </a:r>
          </a:p>
        </p:txBody>
      </p:sp>
      <p:sp>
        <p:nvSpPr>
          <p:cNvPr id="126" name="TextBox 125"/>
          <p:cNvSpPr txBox="1">
            <a:spLocks noChangeArrowheads="1"/>
          </p:cNvSpPr>
          <p:nvPr/>
        </p:nvSpPr>
        <p:spPr bwMode="auto">
          <a:xfrm>
            <a:off x="9194801" y="4856164"/>
            <a:ext cx="11588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rPr>
              <a:t>Split Leaf</a:t>
            </a:r>
          </a:p>
        </p:txBody>
      </p:sp>
      <p:sp>
        <p:nvSpPr>
          <p:cNvPr id="128" name="TextBox 127"/>
          <p:cNvSpPr txBox="1">
            <a:spLocks noChangeArrowheads="1"/>
          </p:cNvSpPr>
          <p:nvPr/>
        </p:nvSpPr>
        <p:spPr bwMode="auto">
          <a:xfrm>
            <a:off x="8078789" y="5264150"/>
            <a:ext cx="22748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Arial" charset="0"/>
              </a:rPr>
              <a:t>Copy up </a:t>
            </a:r>
            <a:r>
              <a:rPr kumimoji="0" lang="en-US" sz="1800" b="0" i="0" u="none" strike="noStrike" kern="1200" cap="none" spc="0" normalizeH="0" baseline="0" noProof="0">
                <a:ln>
                  <a:noFill/>
                </a:ln>
                <a:solidFill>
                  <a:srgbClr val="000000"/>
                </a:solidFill>
                <a:effectLst/>
                <a:uLnTx/>
                <a:uFillTx/>
                <a:latin typeface="Arial" charset="0"/>
              </a:rPr>
              <a:t>middle key</a:t>
            </a:r>
          </a:p>
        </p:txBody>
      </p:sp>
      <p:sp>
        <p:nvSpPr>
          <p:cNvPr id="129" name="TextBox 128"/>
          <p:cNvSpPr txBox="1">
            <a:spLocks noChangeArrowheads="1"/>
          </p:cNvSpPr>
          <p:nvPr/>
        </p:nvSpPr>
        <p:spPr bwMode="auto">
          <a:xfrm>
            <a:off x="8975725" y="5672139"/>
            <a:ext cx="13779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rPr>
              <a:t>Split Parent</a:t>
            </a:r>
          </a:p>
        </p:txBody>
      </p:sp>
      <p:sp>
        <p:nvSpPr>
          <p:cNvPr id="130" name="TextBox 129"/>
          <p:cNvSpPr txBox="1">
            <a:spLocks noChangeArrowheads="1"/>
          </p:cNvSpPr>
          <p:nvPr/>
        </p:nvSpPr>
        <p:spPr bwMode="auto">
          <a:xfrm>
            <a:off x="9155113" y="6080125"/>
            <a:ext cx="11985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rPr>
              <a:t>New Root</a:t>
            </a:r>
          </a:p>
        </p:txBody>
      </p:sp>
      <p:sp>
        <p:nvSpPr>
          <p:cNvPr id="131" name="TextBox 130"/>
          <p:cNvSpPr txBox="1">
            <a:spLocks noChangeArrowheads="1"/>
          </p:cNvSpPr>
          <p:nvPr/>
        </p:nvSpPr>
        <p:spPr bwMode="auto">
          <a:xfrm>
            <a:off x="8091489" y="6488114"/>
            <a:ext cx="22621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Arial" charset="0"/>
              </a:rPr>
              <a:t>Push up </a:t>
            </a:r>
            <a:r>
              <a:rPr kumimoji="0" lang="en-US" sz="1800" b="0" i="0" u="none" strike="noStrike" kern="1200" cap="none" spc="0" normalizeH="0" baseline="0" noProof="0">
                <a:ln>
                  <a:noFill/>
                </a:ln>
                <a:solidFill>
                  <a:srgbClr val="000000"/>
                </a:solidFill>
                <a:effectLst/>
                <a:uLnTx/>
                <a:uFillTx/>
                <a:latin typeface="Arial" charset="0"/>
              </a:rPr>
              <a:t>middle key</a:t>
            </a:r>
            <a:endParaRPr kumimoji="0" lang="en-US" sz="1800" b="1" i="0" u="none" strike="noStrike" kern="1200" cap="none" spc="0" normalizeH="0" baseline="0" noProof="0">
              <a:ln>
                <a:noFill/>
              </a:ln>
              <a:solidFill>
                <a:srgbClr val="000000"/>
              </a:solidFill>
              <a:effectLst/>
              <a:uLnTx/>
              <a:uFillTx/>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0" presetClass="path" presetSubtype="0" accel="50000" decel="50000" fill="hold" grpId="1" nodeType="clickEffect">
                                  <p:stCondLst>
                                    <p:cond delay="0"/>
                                  </p:stCondLst>
                                  <p:childTnLst>
                                    <p:animMotion origin="layout" path="M -2.5E-6 -3.7037E-7 L -0.02343 0.1294 L -0.21718 0.26181 " pathEditMode="relative" rAng="0" ptsTypes="AAA">
                                      <p:cBhvr>
                                        <p:cTn id="16" dur="1000" fill="hold"/>
                                        <p:tgtEl>
                                          <p:spTgt spid="70"/>
                                        </p:tgtEl>
                                        <p:attrNameLst>
                                          <p:attrName>ppt_x</p:attrName>
                                          <p:attrName>ppt_y</p:attrName>
                                        </p:attrNameLst>
                                      </p:cBhvr>
                                      <p:rCtr x="-10859" y="13079"/>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mph" presetSubtype="0" grpId="1" nodeType="clickEffect">
                                  <p:stCondLst>
                                    <p:cond delay="0"/>
                                  </p:stCondLst>
                                  <p:childTnLst>
                                    <p:set>
                                      <p:cBhvr rctx="PPT">
                                        <p:cTn id="20" dur="indefinite"/>
                                        <p:tgtEl>
                                          <p:spTgt spid="124"/>
                                        </p:tgtEl>
                                        <p:attrNameLst>
                                          <p:attrName>style.opacity</p:attrName>
                                        </p:attrNameLst>
                                      </p:cBhvr>
                                      <p:to>
                                        <p:strVal val="0.5"/>
                                      </p:to>
                                    </p:set>
                                    <p:animEffect filter="image" prLst="opacity: 0.5">
                                      <p:cBhvr rctx="IE">
                                        <p:cTn id="21" dur="indefinite"/>
                                        <p:tgtEl>
                                          <p:spTgt spid="124"/>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2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path" presetSubtype="0" accel="50000" decel="50000" fill="hold" grpId="0" nodeType="clickEffect">
                                  <p:stCondLst>
                                    <p:cond delay="0"/>
                                  </p:stCondLst>
                                  <p:childTnLst>
                                    <p:animMotion origin="layout" path="M 2.5E-6 0 L -0.05677 0.11065 " pathEditMode="relative" rAng="0" ptsTypes="AA">
                                      <p:cBhvr>
                                        <p:cTn id="31" dur="1000" fill="hold"/>
                                        <p:tgtEl>
                                          <p:spTgt spid="47153"/>
                                        </p:tgtEl>
                                        <p:attrNameLst>
                                          <p:attrName>ppt_x</p:attrName>
                                          <p:attrName>ppt_y</p:attrName>
                                        </p:attrNameLst>
                                      </p:cBhvr>
                                      <p:rCtr x="-3034" y="5556"/>
                                    </p:animMotion>
                                  </p:childTnLst>
                                </p:cTn>
                              </p:par>
                              <p:par>
                                <p:cTn id="32" presetID="0" presetClass="path" presetSubtype="0" accel="50000" decel="50000" fill="hold" grpId="0" nodeType="withEffect">
                                  <p:stCondLst>
                                    <p:cond delay="0"/>
                                  </p:stCondLst>
                                  <p:childTnLst>
                                    <p:animMotion origin="layout" path="M 3.75E-6 -3.7037E-7 L -0.06146 0.10949 " pathEditMode="relative" rAng="0" ptsTypes="AA">
                                      <p:cBhvr>
                                        <p:cTn id="33" dur="1000" fill="hold"/>
                                        <p:tgtEl>
                                          <p:spTgt spid="47154"/>
                                        </p:tgtEl>
                                        <p:attrNameLst>
                                          <p:attrName>ppt_x</p:attrName>
                                          <p:attrName>ppt_y</p:attrName>
                                        </p:attrNameLst>
                                      </p:cBhvr>
                                      <p:rCtr x="-3073" y="5463"/>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path" presetSubtype="0" accel="50000" decel="50000" fill="hold" grpId="2" nodeType="clickEffect">
                                  <p:stCondLst>
                                    <p:cond delay="0"/>
                                  </p:stCondLst>
                                  <p:childTnLst>
                                    <p:animMotion origin="layout" path="M -0.21718 0.26181 L -0.19648 0.43009 " pathEditMode="relative" rAng="0" ptsTypes="AA">
                                      <p:cBhvr>
                                        <p:cTn id="37" dur="1000" fill="hold"/>
                                        <p:tgtEl>
                                          <p:spTgt spid="70"/>
                                        </p:tgtEl>
                                        <p:attrNameLst>
                                          <p:attrName>ppt_x</p:attrName>
                                          <p:attrName>ppt_y</p:attrName>
                                        </p:attrNameLst>
                                      </p:cBhvr>
                                      <p:rCtr x="1029" y="8403"/>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8"/>
                                        </p:tgtEl>
                                        <p:attrNameLst>
                                          <p:attrName>style.visibility</p:attrName>
                                        </p:attrNameLst>
                                      </p:cBhvr>
                                      <p:to>
                                        <p:strVal val="visible"/>
                                      </p:to>
                                    </p:set>
                                  </p:childTnLst>
                                </p:cTn>
                              </p:par>
                              <p:par>
                                <p:cTn id="42" presetID="9" presetClass="emph" presetSubtype="0" grpId="1" nodeType="withEffect">
                                  <p:stCondLst>
                                    <p:cond delay="0"/>
                                  </p:stCondLst>
                                  <p:childTnLst>
                                    <p:set>
                                      <p:cBhvr rctx="PPT">
                                        <p:cTn id="43" dur="indefinite"/>
                                        <p:tgtEl>
                                          <p:spTgt spid="126"/>
                                        </p:tgtEl>
                                        <p:attrNameLst>
                                          <p:attrName>style.opacity</p:attrName>
                                        </p:attrNameLst>
                                      </p:cBhvr>
                                      <p:to>
                                        <p:strVal val="0.5"/>
                                      </p:to>
                                    </p:set>
                                    <p:animEffect filter="image" prLst="opacity: 0.5">
                                      <p:cBhvr rctx="IE">
                                        <p:cTn id="44" dur="indefinite"/>
                                        <p:tgtEl>
                                          <p:spTgt spid="12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5"/>
                                        </p:tgtEl>
                                        <p:attrNameLst>
                                          <p:attrName>style.visibility</p:attrName>
                                        </p:attrNameLst>
                                      </p:cBhvr>
                                      <p:to>
                                        <p:strVal val="visible"/>
                                      </p:to>
                                    </p:set>
                                  </p:childTnLst>
                                </p:cTn>
                              </p:par>
                              <p:par>
                                <p:cTn id="49" presetID="0" presetClass="path" presetSubtype="0" accel="50000" decel="50000" fill="hold" grpId="1" nodeType="withEffect">
                                  <p:stCondLst>
                                    <p:cond delay="0"/>
                                  </p:stCondLst>
                                  <p:childTnLst>
                                    <p:animMotion origin="layout" path="M 3.33333E-6 1.85185E-6 L 0.22526 -0.25671 " pathEditMode="relative" rAng="0" ptsTypes="AA">
                                      <p:cBhvr>
                                        <p:cTn id="50" dur="1000" fill="hold"/>
                                        <p:tgtEl>
                                          <p:spTgt spid="125"/>
                                        </p:tgtEl>
                                        <p:attrNameLst>
                                          <p:attrName>ppt_x</p:attrName>
                                          <p:attrName>ppt_y</p:attrName>
                                        </p:attrNameLst>
                                      </p:cBhvr>
                                      <p:rCtr x="11263" y="-12847"/>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9"/>
                                        </p:tgtEl>
                                        <p:attrNameLst>
                                          <p:attrName>style.visibility</p:attrName>
                                        </p:attrNameLst>
                                      </p:cBhvr>
                                      <p:to>
                                        <p:strVal val="visible"/>
                                      </p:to>
                                    </p:set>
                                  </p:childTnLst>
                                </p:cTn>
                              </p:par>
                              <p:par>
                                <p:cTn id="55" presetID="9" presetClass="emph" presetSubtype="0" grpId="1" nodeType="withEffect">
                                  <p:stCondLst>
                                    <p:cond delay="0"/>
                                  </p:stCondLst>
                                  <p:childTnLst>
                                    <p:set>
                                      <p:cBhvr rctx="PPT">
                                        <p:cTn id="56" dur="indefinite"/>
                                        <p:tgtEl>
                                          <p:spTgt spid="128"/>
                                        </p:tgtEl>
                                        <p:attrNameLst>
                                          <p:attrName>style.opacity</p:attrName>
                                        </p:attrNameLst>
                                      </p:cBhvr>
                                      <p:to>
                                        <p:strVal val="0.5"/>
                                      </p:to>
                                    </p:set>
                                    <p:animEffect filter="image" prLst="opacity: 0.5">
                                      <p:cBhvr rctx="IE">
                                        <p:cTn id="57" dur="indefinite"/>
                                        <p:tgtEl>
                                          <p:spTgt spid="12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0-#ppt_w/2"/>
                                          </p:val>
                                        </p:tav>
                                        <p:tav tm="100000">
                                          <p:val>
                                            <p:strVal val="#ppt_x"/>
                                          </p:val>
                                        </p:tav>
                                      </p:tavLst>
                                    </p:anim>
                                    <p:anim calcmode="lin" valueType="num">
                                      <p:cBhvr additive="base">
                                        <p:cTn id="6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63" presetClass="path" presetSubtype="0" accel="50000" decel="50000" fill="hold" grpId="0" nodeType="clickEffect">
                                  <p:stCondLst>
                                    <p:cond delay="0"/>
                                  </p:stCondLst>
                                  <p:childTnLst>
                                    <p:animMotion origin="layout" path="M -0.05482 0.00185 L 0.11237 0.00023 " pathEditMode="relative" rAng="0" ptsTypes="AA">
                                      <p:cBhvr>
                                        <p:cTn id="67" dur="2000" fill="hold"/>
                                        <p:tgtEl>
                                          <p:spTgt spid="49195"/>
                                        </p:tgtEl>
                                        <p:attrNameLst>
                                          <p:attrName>ppt_x</p:attrName>
                                          <p:attrName>ppt_y</p:attrName>
                                        </p:attrNameLst>
                                      </p:cBhvr>
                                      <p:rCtr x="8359" y="-93"/>
                                    </p:animMotion>
                                  </p:childTnLst>
                                </p:cTn>
                              </p:par>
                              <p:par>
                                <p:cTn id="68" presetID="63" presetClass="path" presetSubtype="0" accel="50000" decel="50000" fill="hold" nodeType="withEffect">
                                  <p:stCondLst>
                                    <p:cond delay="0"/>
                                  </p:stCondLst>
                                  <p:iterate type="lt">
                                    <p:tmPct val="0"/>
                                  </p:iterate>
                                  <p:childTnLst>
                                    <p:animMotion origin="layout" path="M 3.33333E-6 -1.48148E-6 L 0.1151 -0.00278 " pathEditMode="relative" rAng="0" ptsTypes="AA">
                                      <p:cBhvr>
                                        <p:cTn id="69" dur="2000" fill="hold"/>
                                        <p:tgtEl>
                                          <p:spTgt spid="49194"/>
                                        </p:tgtEl>
                                        <p:attrNameLst>
                                          <p:attrName>ppt_x</p:attrName>
                                          <p:attrName>ppt_y</p:attrName>
                                        </p:attrNameLst>
                                      </p:cBhvr>
                                      <p:rCtr x="5755" y="-139"/>
                                    </p:animMotion>
                                  </p:childTnLst>
                                </p:cTn>
                              </p:par>
                              <p:par>
                                <p:cTn id="70" presetID="9" presetClass="exit" presetSubtype="0" fill="hold" grpId="0" nodeType="withEffect">
                                  <p:stCondLst>
                                    <p:cond delay="0"/>
                                  </p:stCondLst>
                                  <p:childTnLst>
                                    <p:animEffect transition="out" filter="dissolve">
                                      <p:cBhvr>
                                        <p:cTn id="71" dur="500"/>
                                        <p:tgtEl>
                                          <p:spTgt spid="49188"/>
                                        </p:tgtEl>
                                      </p:cBhvr>
                                    </p:animEffect>
                                    <p:set>
                                      <p:cBhvr>
                                        <p:cTn id="72" dur="1" fill="hold">
                                          <p:stCondLst>
                                            <p:cond delay="499"/>
                                          </p:stCondLst>
                                        </p:cTn>
                                        <p:tgtEl>
                                          <p:spTgt spid="49188"/>
                                        </p:tgtEl>
                                        <p:attrNameLst>
                                          <p:attrName>style.visibility</p:attrName>
                                        </p:attrNameLst>
                                      </p:cBhvr>
                                      <p:to>
                                        <p:strVal val="hidden"/>
                                      </p:to>
                                    </p:set>
                                  </p:childTnLst>
                                </p:cTn>
                              </p:par>
                              <p:par>
                                <p:cTn id="73" presetID="9" presetClass="exit" presetSubtype="0" fill="hold" grpId="0" nodeType="withEffect">
                                  <p:stCondLst>
                                    <p:cond delay="0"/>
                                  </p:stCondLst>
                                  <p:childTnLst>
                                    <p:animEffect transition="out" filter="dissolve">
                                      <p:cBhvr>
                                        <p:cTn id="74" dur="500"/>
                                        <p:tgtEl>
                                          <p:spTgt spid="19490"/>
                                        </p:tgtEl>
                                      </p:cBhvr>
                                    </p:animEffect>
                                    <p:set>
                                      <p:cBhvr>
                                        <p:cTn id="75" dur="1" fill="hold">
                                          <p:stCondLst>
                                            <p:cond delay="499"/>
                                          </p:stCondLst>
                                        </p:cTn>
                                        <p:tgtEl>
                                          <p:spTgt spid="19490"/>
                                        </p:tgtEl>
                                        <p:attrNameLst>
                                          <p:attrName>style.visibility</p:attrName>
                                        </p:attrNameLst>
                                      </p:cBhvr>
                                      <p:to>
                                        <p:strVal val="hidden"/>
                                      </p:to>
                                    </p:set>
                                  </p:childTnLst>
                                </p:cTn>
                              </p:par>
                              <p:par>
                                <p:cTn id="76" presetID="9" presetClass="exit" presetSubtype="0" fill="hold" grpId="0" nodeType="withEffect">
                                  <p:stCondLst>
                                    <p:cond delay="0"/>
                                  </p:stCondLst>
                                  <p:childTnLst>
                                    <p:animEffect transition="out" filter="dissolve">
                                      <p:cBhvr>
                                        <p:cTn id="77" dur="500"/>
                                        <p:tgtEl>
                                          <p:spTgt spid="49190"/>
                                        </p:tgtEl>
                                      </p:cBhvr>
                                    </p:animEffect>
                                    <p:set>
                                      <p:cBhvr>
                                        <p:cTn id="78" dur="1" fill="hold">
                                          <p:stCondLst>
                                            <p:cond delay="499"/>
                                          </p:stCondLst>
                                        </p:cTn>
                                        <p:tgtEl>
                                          <p:spTgt spid="49190"/>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1" fill="hold" nodeType="clickEffect">
                                  <p:stCondLst>
                                    <p:cond delay="0"/>
                                  </p:stCondLst>
                                  <p:childTnLst>
                                    <p:set>
                                      <p:cBhvr>
                                        <p:cTn id="82" dur="1" fill="hold">
                                          <p:stCondLst>
                                            <p:cond delay="0"/>
                                          </p:stCondLst>
                                        </p:cTn>
                                        <p:tgtEl>
                                          <p:spTgt spid="110"/>
                                        </p:tgtEl>
                                        <p:attrNameLst>
                                          <p:attrName>style.visibility</p:attrName>
                                        </p:attrNameLst>
                                      </p:cBhvr>
                                      <p:to>
                                        <p:strVal val="visible"/>
                                      </p:to>
                                    </p:set>
                                    <p:animEffect transition="in" filter="wipe(up)">
                                      <p:cBhvr>
                                        <p:cTn id="83" dur="500"/>
                                        <p:tgtEl>
                                          <p:spTgt spid="110"/>
                                        </p:tgtEl>
                                      </p:cBhvr>
                                    </p:animEffect>
                                  </p:childTnLst>
                                </p:cTn>
                              </p:par>
                              <p:par>
                                <p:cTn id="84" presetID="22" presetClass="entr" presetSubtype="1" fill="hold" nodeType="withEffect">
                                  <p:stCondLst>
                                    <p:cond delay="0"/>
                                  </p:stCondLst>
                                  <p:childTnLst>
                                    <p:set>
                                      <p:cBhvr>
                                        <p:cTn id="85" dur="1" fill="hold">
                                          <p:stCondLst>
                                            <p:cond delay="0"/>
                                          </p:stCondLst>
                                        </p:cTn>
                                        <p:tgtEl>
                                          <p:spTgt spid="123"/>
                                        </p:tgtEl>
                                        <p:attrNameLst>
                                          <p:attrName>style.visibility</p:attrName>
                                        </p:attrNameLst>
                                      </p:cBhvr>
                                      <p:to>
                                        <p:strVal val="visible"/>
                                      </p:to>
                                    </p:set>
                                    <p:animEffect transition="in" filter="wipe(up)">
                                      <p:cBhvr>
                                        <p:cTn id="86" dur="500"/>
                                        <p:tgtEl>
                                          <p:spTgt spid="123"/>
                                        </p:tgtEl>
                                      </p:cBhvr>
                                    </p:animEffect>
                                  </p:childTnLst>
                                </p:cTn>
                              </p:par>
                              <p:par>
                                <p:cTn id="87" presetID="22" presetClass="entr" presetSubtype="1" fill="hold" nodeType="withEffect">
                                  <p:stCondLst>
                                    <p:cond delay="0"/>
                                  </p:stCondLst>
                                  <p:childTnLst>
                                    <p:set>
                                      <p:cBhvr>
                                        <p:cTn id="88" dur="1" fill="hold">
                                          <p:stCondLst>
                                            <p:cond delay="0"/>
                                          </p:stCondLst>
                                        </p:cTn>
                                        <p:tgtEl>
                                          <p:spTgt spid="120"/>
                                        </p:tgtEl>
                                        <p:attrNameLst>
                                          <p:attrName>style.visibility</p:attrName>
                                        </p:attrNameLst>
                                      </p:cBhvr>
                                      <p:to>
                                        <p:strVal val="visible"/>
                                      </p:to>
                                    </p:set>
                                    <p:animEffect transition="in" filter="wipe(up)">
                                      <p:cBhvr>
                                        <p:cTn id="89" dur="500"/>
                                        <p:tgtEl>
                                          <p:spTgt spid="120"/>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30"/>
                                        </p:tgtEl>
                                        <p:attrNameLst>
                                          <p:attrName>style.visibility</p:attrName>
                                        </p:attrNameLst>
                                      </p:cBhvr>
                                      <p:to>
                                        <p:strVal val="visible"/>
                                      </p:to>
                                    </p:set>
                                  </p:childTnLst>
                                </p:cTn>
                              </p:par>
                              <p:par>
                                <p:cTn id="94" presetID="9" presetClass="emph" presetSubtype="0" grpId="1" nodeType="withEffect">
                                  <p:stCondLst>
                                    <p:cond delay="0"/>
                                  </p:stCondLst>
                                  <p:childTnLst>
                                    <p:set>
                                      <p:cBhvr rctx="PPT">
                                        <p:cTn id="95" dur="indefinite"/>
                                        <p:tgtEl>
                                          <p:spTgt spid="129"/>
                                        </p:tgtEl>
                                        <p:attrNameLst>
                                          <p:attrName>style.opacity</p:attrName>
                                        </p:attrNameLst>
                                      </p:cBhvr>
                                      <p:to>
                                        <p:strVal val="0.5"/>
                                      </p:to>
                                    </p:set>
                                    <p:animEffect filter="image" prLst="opacity: 0.5">
                                      <p:cBhvr rctx="IE">
                                        <p:cTn id="96" dur="indefinite"/>
                                        <p:tgtEl>
                                          <p:spTgt spid="12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8" fill="hold" nodeType="clickEffect">
                                  <p:stCondLst>
                                    <p:cond delay="0"/>
                                  </p:stCondLst>
                                  <p:childTnLst>
                                    <p:set>
                                      <p:cBhvr>
                                        <p:cTn id="100" dur="1" fill="hold">
                                          <p:stCondLst>
                                            <p:cond delay="0"/>
                                          </p:stCondLst>
                                        </p:cTn>
                                        <p:tgtEl>
                                          <p:spTgt spid="4"/>
                                        </p:tgtEl>
                                        <p:attrNameLst>
                                          <p:attrName>style.visibility</p:attrName>
                                        </p:attrNameLst>
                                      </p:cBhvr>
                                      <p:to>
                                        <p:strVal val="visible"/>
                                      </p:to>
                                    </p:set>
                                    <p:anim calcmode="lin" valueType="num">
                                      <p:cBhvr additive="base">
                                        <p:cTn id="101" dur="500" fill="hold"/>
                                        <p:tgtEl>
                                          <p:spTgt spid="4"/>
                                        </p:tgtEl>
                                        <p:attrNameLst>
                                          <p:attrName>ppt_x</p:attrName>
                                        </p:attrNameLst>
                                      </p:cBhvr>
                                      <p:tavLst>
                                        <p:tav tm="0">
                                          <p:val>
                                            <p:strVal val="0-#ppt_w/2"/>
                                          </p:val>
                                        </p:tav>
                                        <p:tav tm="100000">
                                          <p:val>
                                            <p:strVal val="#ppt_x"/>
                                          </p:val>
                                        </p:tav>
                                      </p:tavLst>
                                    </p:anim>
                                    <p:anim calcmode="lin" valueType="num">
                                      <p:cBhvr additive="base">
                                        <p:cTn id="102" dur="500" fill="hold"/>
                                        <p:tgtEl>
                                          <p:spTgt spid="4"/>
                                        </p:tgtEl>
                                        <p:attrNameLst>
                                          <p:attrName>ppt_y</p:attrName>
                                        </p:attrNameLst>
                                      </p:cBhvr>
                                      <p:tavLst>
                                        <p:tav tm="0">
                                          <p:val>
                                            <p:strVal val="#ppt_y"/>
                                          </p:val>
                                        </p:tav>
                                        <p:tav tm="100000">
                                          <p:val>
                                            <p:strVal val="#ppt_y"/>
                                          </p:val>
                                        </p:tav>
                                      </p:tavLst>
                                    </p:anim>
                                  </p:childTnLst>
                                </p:cTn>
                              </p:par>
                              <p:par>
                                <p:cTn id="103" presetID="22" presetClass="entr" presetSubtype="8" fill="hold" grpId="0" nodeType="withEffect">
                                  <p:stCondLst>
                                    <p:cond delay="0"/>
                                  </p:stCondLst>
                                  <p:childTnLst>
                                    <p:set>
                                      <p:cBhvr>
                                        <p:cTn id="104" dur="1" fill="hold">
                                          <p:stCondLst>
                                            <p:cond delay="0"/>
                                          </p:stCondLst>
                                        </p:cTn>
                                        <p:tgtEl>
                                          <p:spTgt spid="127"/>
                                        </p:tgtEl>
                                        <p:attrNameLst>
                                          <p:attrName>style.visibility</p:attrName>
                                        </p:attrNameLst>
                                      </p:cBhvr>
                                      <p:to>
                                        <p:strVal val="visible"/>
                                      </p:to>
                                    </p:set>
                                    <p:animEffect transition="in" filter="wipe(left)">
                                      <p:cBhvr>
                                        <p:cTn id="105" dur="500"/>
                                        <p:tgtEl>
                                          <p:spTgt spid="127"/>
                                        </p:tgtEl>
                                      </p:cBhvr>
                                    </p:animEffect>
                                  </p:childTnLst>
                                </p:cTn>
                              </p:par>
                              <p:par>
                                <p:cTn id="106" presetID="9" presetClass="exit" presetSubtype="0" fill="hold" grpId="0" nodeType="withEffect">
                                  <p:stCondLst>
                                    <p:cond delay="0"/>
                                  </p:stCondLst>
                                  <p:childTnLst>
                                    <p:animEffect transition="out" filter="dissolve">
                                      <p:cBhvr>
                                        <p:cTn id="107" dur="500"/>
                                        <p:tgtEl>
                                          <p:spTgt spid="49213"/>
                                        </p:tgtEl>
                                      </p:cBhvr>
                                    </p:animEffect>
                                    <p:set>
                                      <p:cBhvr>
                                        <p:cTn id="108" dur="1" fill="hold">
                                          <p:stCondLst>
                                            <p:cond delay="499"/>
                                          </p:stCondLst>
                                        </p:cTn>
                                        <p:tgtEl>
                                          <p:spTgt spid="49213"/>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31"/>
                                        </p:tgtEl>
                                        <p:attrNameLst>
                                          <p:attrName>style.visibility</p:attrName>
                                        </p:attrNameLst>
                                      </p:cBhvr>
                                      <p:to>
                                        <p:strVal val="visible"/>
                                      </p:to>
                                    </p:set>
                                  </p:childTnLst>
                                </p:cTn>
                              </p:par>
                              <p:par>
                                <p:cTn id="113" presetID="9" presetClass="emph" presetSubtype="0" grpId="1" nodeType="withEffect">
                                  <p:stCondLst>
                                    <p:cond delay="0"/>
                                  </p:stCondLst>
                                  <p:childTnLst>
                                    <p:set>
                                      <p:cBhvr rctx="PPT">
                                        <p:cTn id="114" dur="indefinite"/>
                                        <p:tgtEl>
                                          <p:spTgt spid="130"/>
                                        </p:tgtEl>
                                        <p:attrNameLst>
                                          <p:attrName>style.opacity</p:attrName>
                                        </p:attrNameLst>
                                      </p:cBhvr>
                                      <p:to>
                                        <p:strVal val="0.5"/>
                                      </p:to>
                                    </p:set>
                                    <p:animEffect filter="image" prLst="opacity: 0.5">
                                      <p:cBhvr rctx="IE">
                                        <p:cTn id="115" dur="indefinite"/>
                                        <p:tgtEl>
                                          <p:spTgt spid="13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0" presetClass="path" presetSubtype="0" accel="50000" decel="50000" fill="hold" grpId="0" nodeType="clickEffect">
                                  <p:stCondLst>
                                    <p:cond delay="0"/>
                                  </p:stCondLst>
                                  <p:childTnLst>
                                    <p:animMotion origin="layout" path="M -0.00468 0.00023 L 0.04297 0.00278 " pathEditMode="relative" rAng="0" ptsTypes="AA">
                                      <p:cBhvr>
                                        <p:cTn id="119" dur="2000" fill="hold"/>
                                        <p:tgtEl>
                                          <p:spTgt spid="49212"/>
                                        </p:tgtEl>
                                        <p:attrNameLst>
                                          <p:attrName>ppt_x</p:attrName>
                                          <p:attrName>ppt_y</p:attrName>
                                        </p:attrNameLst>
                                      </p:cBhvr>
                                      <p:rCtr x="2643" y="-23"/>
                                    </p:animMotion>
                                  </p:childTnLst>
                                </p:cTn>
                              </p:par>
                              <p:par>
                                <p:cTn id="120" presetID="0" presetClass="path" presetSubtype="0" accel="50000" decel="50000" fill="hold" nodeType="withEffect">
                                  <p:stCondLst>
                                    <p:cond delay="0"/>
                                  </p:stCondLst>
                                  <p:childTnLst>
                                    <p:animMotion origin="layout" path="M -2.29167E-6 -7.40741E-7 L 0.06641 -0.11343 " pathEditMode="relative" rAng="0" ptsTypes="AA">
                                      <p:cBhvr>
                                        <p:cTn id="121" dur="1000" fill="hold"/>
                                        <p:tgtEl>
                                          <p:spTgt spid="49193"/>
                                        </p:tgtEl>
                                        <p:attrNameLst>
                                          <p:attrName>ppt_x</p:attrName>
                                          <p:attrName>ppt_y</p:attrName>
                                        </p:attrNameLst>
                                      </p:cBhvr>
                                      <p:rCtr x="3320" y="-5671"/>
                                    </p:animMotion>
                                  </p:childTnLst>
                                </p:cTn>
                              </p:par>
                            </p:childTnLst>
                          </p:cTn>
                        </p:par>
                      </p:childTnLst>
                    </p:cTn>
                  </p:par>
                  <p:par>
                    <p:cTn id="122" fill="hold" nodeType="clickPar">
                      <p:stCondLst>
                        <p:cond delay="indefinite"/>
                      </p:stCondLst>
                      <p:childTnLst>
                        <p:par>
                          <p:cTn id="123" fill="hold" nodeType="withGroup">
                            <p:stCondLst>
                              <p:cond delay="0"/>
                            </p:stCondLst>
                            <p:childTnLst>
                              <p:par>
                                <p:cTn id="124" presetID="0" presetClass="path" presetSubtype="0" accel="50000" decel="50000" fill="hold" grpId="2" nodeType="clickEffect">
                                  <p:stCondLst>
                                    <p:cond delay="0"/>
                                  </p:stCondLst>
                                  <p:childTnLst>
                                    <p:animMotion origin="layout" path="M 0.22526 -0.25671 L 0.24336 -0.30996 " pathEditMode="relative" rAng="0" ptsTypes="AA">
                                      <p:cBhvr>
                                        <p:cTn id="125" dur="1000" fill="hold"/>
                                        <p:tgtEl>
                                          <p:spTgt spid="125"/>
                                        </p:tgtEl>
                                        <p:attrNameLst>
                                          <p:attrName>ppt_x</p:attrName>
                                          <p:attrName>ppt_y</p:attrName>
                                        </p:attrNameLst>
                                      </p:cBhvr>
                                      <p:rCtr x="1198" y="-2685"/>
                                    </p:animMotion>
                                  </p:childTnLst>
                                </p:cTn>
                              </p:par>
                              <p:par>
                                <p:cTn id="126" presetID="9" presetClass="exit" presetSubtype="0" fill="hold" nodeType="withEffect">
                                  <p:stCondLst>
                                    <p:cond delay="0"/>
                                  </p:stCondLst>
                                  <p:childTnLst>
                                    <p:animEffect transition="out" filter="dissolve">
                                      <p:cBhvr>
                                        <p:cTn id="127" dur="500"/>
                                        <p:tgtEl>
                                          <p:spTgt spid="115"/>
                                        </p:tgtEl>
                                      </p:cBhvr>
                                    </p:animEffect>
                                    <p:set>
                                      <p:cBhvr>
                                        <p:cTn id="128" dur="1" fill="hold">
                                          <p:stCondLst>
                                            <p:cond delay="499"/>
                                          </p:stCondLst>
                                        </p:cTn>
                                        <p:tgtEl>
                                          <p:spTgt spid="115"/>
                                        </p:tgtEl>
                                        <p:attrNameLst>
                                          <p:attrName>style.visibility</p:attrName>
                                        </p:attrNameLst>
                                      </p:cBhvr>
                                      <p:to>
                                        <p:strVal val="hidden"/>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1" fill="hold" nodeType="clickEffect">
                                  <p:stCondLst>
                                    <p:cond delay="0"/>
                                  </p:stCondLst>
                                  <p:childTnLst>
                                    <p:set>
                                      <p:cBhvr>
                                        <p:cTn id="132" dur="1" fill="hold">
                                          <p:stCondLst>
                                            <p:cond delay="0"/>
                                          </p:stCondLst>
                                        </p:cTn>
                                        <p:tgtEl>
                                          <p:spTgt spid="49221"/>
                                        </p:tgtEl>
                                        <p:attrNameLst>
                                          <p:attrName>style.visibility</p:attrName>
                                        </p:attrNameLst>
                                      </p:cBhvr>
                                      <p:to>
                                        <p:strVal val="visible"/>
                                      </p:to>
                                    </p:set>
                                    <p:animEffect transition="in" filter="wipe(up)">
                                      <p:cBhvr>
                                        <p:cTn id="133" dur="500"/>
                                        <p:tgtEl>
                                          <p:spTgt spid="49221"/>
                                        </p:tgtEl>
                                      </p:cBhvr>
                                    </p:animEffect>
                                  </p:childTnLst>
                                </p:cTn>
                              </p:par>
                              <p:par>
                                <p:cTn id="134" presetID="22" presetClass="entr" presetSubtype="1" fill="hold" nodeType="withEffect">
                                  <p:stCondLst>
                                    <p:cond delay="0"/>
                                  </p:stCondLst>
                                  <p:childTnLst>
                                    <p:set>
                                      <p:cBhvr>
                                        <p:cTn id="135" dur="1" fill="hold">
                                          <p:stCondLst>
                                            <p:cond delay="0"/>
                                          </p:stCondLst>
                                        </p:cTn>
                                        <p:tgtEl>
                                          <p:spTgt spid="119"/>
                                        </p:tgtEl>
                                        <p:attrNameLst>
                                          <p:attrName>style.visibility</p:attrName>
                                        </p:attrNameLst>
                                      </p:cBhvr>
                                      <p:to>
                                        <p:strVal val="visible"/>
                                      </p:to>
                                    </p:set>
                                    <p:animEffect transition="in" filter="wipe(up)">
                                      <p:cBhvr>
                                        <p:cTn id="136" dur="500"/>
                                        <p:tgtEl>
                                          <p:spTgt spid="119"/>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1" fill="hold" nodeType="clickEffect">
                                  <p:stCondLst>
                                    <p:cond delay="0"/>
                                  </p:stCondLst>
                                  <p:childTnLst>
                                    <p:set>
                                      <p:cBhvr>
                                        <p:cTn id="140" dur="1" fill="hold">
                                          <p:stCondLst>
                                            <p:cond delay="0"/>
                                          </p:stCondLst>
                                        </p:cTn>
                                        <p:tgtEl>
                                          <p:spTgt spid="114"/>
                                        </p:tgtEl>
                                        <p:attrNameLst>
                                          <p:attrName>style.visibility</p:attrName>
                                        </p:attrNameLst>
                                      </p:cBhvr>
                                      <p:to>
                                        <p:strVal val="visible"/>
                                      </p:to>
                                    </p:set>
                                    <p:animEffect transition="in" filter="wipe(up)">
                                      <p:cBhvr>
                                        <p:cTn id="141" dur="500"/>
                                        <p:tgtEl>
                                          <p:spTgt spid="114"/>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1" fill="hold" nodeType="clickEffect">
                                  <p:stCondLst>
                                    <p:cond delay="0"/>
                                  </p:stCondLst>
                                  <p:childTnLst>
                                    <p:set>
                                      <p:cBhvr>
                                        <p:cTn id="145" dur="1" fill="hold">
                                          <p:stCondLst>
                                            <p:cond delay="0"/>
                                          </p:stCondLst>
                                        </p:cTn>
                                        <p:tgtEl>
                                          <p:spTgt spid="118"/>
                                        </p:tgtEl>
                                        <p:attrNameLst>
                                          <p:attrName>style.visibility</p:attrName>
                                        </p:attrNameLst>
                                      </p:cBhvr>
                                      <p:to>
                                        <p:strVal val="visible"/>
                                      </p:to>
                                    </p:set>
                                    <p:animEffect transition="in" filter="wipe(up)">
                                      <p:cBhvr>
                                        <p:cTn id="146"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90" grpId="0" animBg="1"/>
      <p:bldP spid="49188" grpId="0" animBg="1"/>
      <p:bldP spid="49190" grpId="0" animBg="1"/>
      <p:bldP spid="49195" grpId="0"/>
      <p:bldP spid="47153" grpId="0"/>
      <p:bldP spid="47154" grpId="0"/>
      <p:bldP spid="49212" grpId="0"/>
      <p:bldP spid="49213" grpId="0" animBg="1"/>
      <p:bldP spid="70" grpId="0"/>
      <p:bldP spid="70" grpId="1"/>
      <p:bldP spid="70" grpId="2"/>
      <p:bldP spid="125" grpId="0"/>
      <p:bldP spid="125" grpId="1"/>
      <p:bldP spid="125" grpId="2"/>
      <p:bldP spid="127" grpId="0" animBg="1"/>
      <p:bldP spid="124" grpId="0"/>
      <p:bldP spid="124" grpId="1"/>
      <p:bldP spid="126" grpId="0"/>
      <p:bldP spid="126" grpId="1"/>
      <p:bldP spid="128" grpId="0"/>
      <p:bldP spid="128" grpId="1"/>
      <p:bldP spid="129" grpId="0"/>
      <p:bldP spid="129" grpId="1"/>
      <p:bldP spid="130" grpId="0"/>
      <p:bldP spid="130" grpId="1"/>
      <p:bldP spid="13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50"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51" name="Rectangle 4"/>
          <p:cNvSpPr>
            <a:spLocks noGrp="1" noChangeArrowheads="1"/>
          </p:cNvSpPr>
          <p:nvPr>
            <p:ph type="title"/>
          </p:nvPr>
        </p:nvSpPr>
        <p:spPr>
          <a:xfrm>
            <a:off x="2743200" y="0"/>
            <a:ext cx="7772400" cy="1143000"/>
          </a:xfrm>
          <a:noFill/>
        </p:spPr>
        <p:txBody>
          <a:bodyPr vert="horz" lIns="92075" tIns="46038" rIns="92075" bIns="46038" rtlCol="0" anchor="ctr">
            <a:normAutofit/>
          </a:bodyPr>
          <a:lstStyle/>
          <a:p>
            <a:pPr marL="342900" indent="-342900"/>
            <a:r>
              <a:rPr lang="en-US">
                <a:latin typeface="Tahoma" charset="0"/>
                <a:ea typeface="Osaka" charset="0"/>
                <a:cs typeface="Osaka" charset="0"/>
              </a:rPr>
              <a:t>Final B+ Tree - Inserting 8*</a:t>
            </a:r>
          </a:p>
        </p:txBody>
      </p:sp>
      <p:sp>
        <p:nvSpPr>
          <p:cNvPr id="130053" name="Rectangle 5"/>
          <p:cNvSpPr>
            <a:spLocks noChangeArrowheads="1"/>
          </p:cNvSpPr>
          <p:nvPr/>
        </p:nvSpPr>
        <p:spPr bwMode="auto">
          <a:xfrm>
            <a:off x="2043114" y="4938714"/>
            <a:ext cx="7411901" cy="4623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Notice that root was split, leading to increase in height.</a:t>
            </a:r>
          </a:p>
        </p:txBody>
      </p:sp>
      <p:grpSp>
        <p:nvGrpSpPr>
          <p:cNvPr id="53254" name="Group 7"/>
          <p:cNvGrpSpPr>
            <a:grpSpLocks/>
          </p:cNvGrpSpPr>
          <p:nvPr/>
        </p:nvGrpSpPr>
        <p:grpSpPr bwMode="auto">
          <a:xfrm>
            <a:off x="1981201" y="2057401"/>
            <a:ext cx="8208963" cy="2282825"/>
            <a:chOff x="218" y="2207"/>
            <a:chExt cx="5171" cy="1438"/>
          </a:xfrm>
        </p:grpSpPr>
        <p:sp>
          <p:nvSpPr>
            <p:cNvPr id="53353" name="Freeform 8"/>
            <p:cNvSpPr>
              <a:spLocks/>
            </p:cNvSpPr>
            <p:nvPr/>
          </p:nvSpPr>
          <p:spPr bwMode="auto">
            <a:xfrm>
              <a:off x="2061" y="2506"/>
              <a:ext cx="351" cy="293"/>
            </a:xfrm>
            <a:custGeom>
              <a:avLst/>
              <a:gdLst>
                <a:gd name="T0" fmla="*/ 0 w 351"/>
                <a:gd name="T1" fmla="*/ 292 h 293"/>
                <a:gd name="T2" fmla="*/ 0 w 351"/>
                <a:gd name="T3" fmla="*/ 0 h 293"/>
                <a:gd name="T4" fmla="*/ 350 w 351"/>
                <a:gd name="T5" fmla="*/ 0 h 293"/>
                <a:gd name="T6" fmla="*/ 350 w 351"/>
                <a:gd name="T7" fmla="*/ 292 h 293"/>
                <a:gd name="T8" fmla="*/ 0 w 351"/>
                <a:gd name="T9" fmla="*/ 292 h 293"/>
                <a:gd name="T10" fmla="*/ 0 60000 65536"/>
                <a:gd name="T11" fmla="*/ 0 60000 65536"/>
                <a:gd name="T12" fmla="*/ 0 60000 65536"/>
                <a:gd name="T13" fmla="*/ 0 60000 65536"/>
                <a:gd name="T14" fmla="*/ 0 60000 65536"/>
                <a:gd name="T15" fmla="*/ 0 w 351"/>
                <a:gd name="T16" fmla="*/ 0 h 293"/>
                <a:gd name="T17" fmla="*/ 351 w 351"/>
                <a:gd name="T18" fmla="*/ 293 h 293"/>
              </a:gdLst>
              <a:ahLst/>
              <a:cxnLst>
                <a:cxn ang="T10">
                  <a:pos x="T0" y="T1"/>
                </a:cxn>
                <a:cxn ang="T11">
                  <a:pos x="T2" y="T3"/>
                </a:cxn>
                <a:cxn ang="T12">
                  <a:pos x="T4" y="T5"/>
                </a:cxn>
                <a:cxn ang="T13">
                  <a:pos x="T6" y="T7"/>
                </a:cxn>
                <a:cxn ang="T14">
                  <a:pos x="T8" y="T9"/>
                </a:cxn>
              </a:cxnLst>
              <a:rect l="T15" t="T16" r="T17" b="T18"/>
              <a:pathLst>
                <a:path w="351" h="293">
                  <a:moveTo>
                    <a:pt x="0" y="292"/>
                  </a:moveTo>
                  <a:lnTo>
                    <a:pt x="0" y="0"/>
                  </a:lnTo>
                  <a:lnTo>
                    <a:pt x="350" y="0"/>
                  </a:lnTo>
                  <a:lnTo>
                    <a:pt x="350"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54" name="Freeform 9"/>
            <p:cNvSpPr>
              <a:spLocks/>
            </p:cNvSpPr>
            <p:nvPr/>
          </p:nvSpPr>
          <p:spPr bwMode="auto">
            <a:xfrm>
              <a:off x="2120" y="2506"/>
              <a:ext cx="1" cy="293"/>
            </a:xfrm>
            <a:custGeom>
              <a:avLst/>
              <a:gdLst>
                <a:gd name="T0" fmla="*/ 0 w 1"/>
                <a:gd name="T1" fmla="*/ 0 h 293"/>
                <a:gd name="T2" fmla="*/ 0 w 1"/>
                <a:gd name="T3" fmla="*/ 292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55" name="Freeform 10"/>
            <p:cNvSpPr>
              <a:spLocks/>
            </p:cNvSpPr>
            <p:nvPr/>
          </p:nvSpPr>
          <p:spPr bwMode="auto">
            <a:xfrm>
              <a:off x="2411" y="2506"/>
              <a:ext cx="353" cy="293"/>
            </a:xfrm>
            <a:custGeom>
              <a:avLst/>
              <a:gdLst>
                <a:gd name="T0" fmla="*/ 0 w 353"/>
                <a:gd name="T1" fmla="*/ 292 h 293"/>
                <a:gd name="T2" fmla="*/ 0 w 353"/>
                <a:gd name="T3" fmla="*/ 0 h 293"/>
                <a:gd name="T4" fmla="*/ 352 w 353"/>
                <a:gd name="T5" fmla="*/ 0 h 293"/>
                <a:gd name="T6" fmla="*/ 352 w 353"/>
                <a:gd name="T7" fmla="*/ 292 h 293"/>
                <a:gd name="T8" fmla="*/ 0 w 353"/>
                <a:gd name="T9" fmla="*/ 292 h 293"/>
                <a:gd name="T10" fmla="*/ 0 60000 65536"/>
                <a:gd name="T11" fmla="*/ 0 60000 65536"/>
                <a:gd name="T12" fmla="*/ 0 60000 65536"/>
                <a:gd name="T13" fmla="*/ 0 60000 65536"/>
                <a:gd name="T14" fmla="*/ 0 60000 65536"/>
                <a:gd name="T15" fmla="*/ 0 w 353"/>
                <a:gd name="T16" fmla="*/ 0 h 293"/>
                <a:gd name="T17" fmla="*/ 353 w 353"/>
                <a:gd name="T18" fmla="*/ 293 h 293"/>
              </a:gdLst>
              <a:ahLst/>
              <a:cxnLst>
                <a:cxn ang="T10">
                  <a:pos x="T0" y="T1"/>
                </a:cxn>
                <a:cxn ang="T11">
                  <a:pos x="T2" y="T3"/>
                </a:cxn>
                <a:cxn ang="T12">
                  <a:pos x="T4" y="T5"/>
                </a:cxn>
                <a:cxn ang="T13">
                  <a:pos x="T6" y="T7"/>
                </a:cxn>
                <a:cxn ang="T14">
                  <a:pos x="T8" y="T9"/>
                </a:cxn>
              </a:cxnLst>
              <a:rect l="T15" t="T16" r="T17" b="T18"/>
              <a:pathLst>
                <a:path w="353" h="293">
                  <a:moveTo>
                    <a:pt x="0" y="292"/>
                  </a:moveTo>
                  <a:lnTo>
                    <a:pt x="0" y="0"/>
                  </a:lnTo>
                  <a:lnTo>
                    <a:pt x="352" y="0"/>
                  </a:lnTo>
                  <a:lnTo>
                    <a:pt x="352"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56" name="Freeform 11"/>
            <p:cNvSpPr>
              <a:spLocks/>
            </p:cNvSpPr>
            <p:nvPr/>
          </p:nvSpPr>
          <p:spPr bwMode="auto">
            <a:xfrm>
              <a:off x="2471" y="2506"/>
              <a:ext cx="1" cy="293"/>
            </a:xfrm>
            <a:custGeom>
              <a:avLst/>
              <a:gdLst>
                <a:gd name="T0" fmla="*/ 0 w 1"/>
                <a:gd name="T1" fmla="*/ 0 h 293"/>
                <a:gd name="T2" fmla="*/ 0 w 1"/>
                <a:gd name="T3" fmla="*/ 292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57" name="Freeform 12"/>
            <p:cNvSpPr>
              <a:spLocks/>
            </p:cNvSpPr>
            <p:nvPr/>
          </p:nvSpPr>
          <p:spPr bwMode="auto">
            <a:xfrm>
              <a:off x="2763" y="2506"/>
              <a:ext cx="352" cy="293"/>
            </a:xfrm>
            <a:custGeom>
              <a:avLst/>
              <a:gdLst>
                <a:gd name="T0" fmla="*/ 0 w 352"/>
                <a:gd name="T1" fmla="*/ 292 h 293"/>
                <a:gd name="T2" fmla="*/ 0 w 352"/>
                <a:gd name="T3" fmla="*/ 0 h 293"/>
                <a:gd name="T4" fmla="*/ 351 w 352"/>
                <a:gd name="T5" fmla="*/ 0 h 293"/>
                <a:gd name="T6" fmla="*/ 351 w 352"/>
                <a:gd name="T7" fmla="*/ 292 h 293"/>
                <a:gd name="T8" fmla="*/ 0 w 352"/>
                <a:gd name="T9" fmla="*/ 292 h 293"/>
                <a:gd name="T10" fmla="*/ 0 60000 65536"/>
                <a:gd name="T11" fmla="*/ 0 60000 65536"/>
                <a:gd name="T12" fmla="*/ 0 60000 65536"/>
                <a:gd name="T13" fmla="*/ 0 60000 65536"/>
                <a:gd name="T14" fmla="*/ 0 60000 65536"/>
                <a:gd name="T15" fmla="*/ 0 w 352"/>
                <a:gd name="T16" fmla="*/ 0 h 293"/>
                <a:gd name="T17" fmla="*/ 352 w 352"/>
                <a:gd name="T18" fmla="*/ 293 h 293"/>
              </a:gdLst>
              <a:ahLst/>
              <a:cxnLst>
                <a:cxn ang="T10">
                  <a:pos x="T0" y="T1"/>
                </a:cxn>
                <a:cxn ang="T11">
                  <a:pos x="T2" y="T3"/>
                </a:cxn>
                <a:cxn ang="T12">
                  <a:pos x="T4" y="T5"/>
                </a:cxn>
                <a:cxn ang="T13">
                  <a:pos x="T6" y="T7"/>
                </a:cxn>
                <a:cxn ang="T14">
                  <a:pos x="T8" y="T9"/>
                </a:cxn>
              </a:cxnLst>
              <a:rect l="T15" t="T16" r="T17" b="T18"/>
              <a:pathLst>
                <a:path w="352" h="293">
                  <a:moveTo>
                    <a:pt x="0" y="292"/>
                  </a:moveTo>
                  <a:lnTo>
                    <a:pt x="0" y="0"/>
                  </a:lnTo>
                  <a:lnTo>
                    <a:pt x="351" y="0"/>
                  </a:lnTo>
                  <a:lnTo>
                    <a:pt x="351"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58" name="Freeform 13"/>
            <p:cNvSpPr>
              <a:spLocks/>
            </p:cNvSpPr>
            <p:nvPr/>
          </p:nvSpPr>
          <p:spPr bwMode="auto">
            <a:xfrm>
              <a:off x="2822" y="2506"/>
              <a:ext cx="1" cy="293"/>
            </a:xfrm>
            <a:custGeom>
              <a:avLst/>
              <a:gdLst>
                <a:gd name="T0" fmla="*/ 0 w 1"/>
                <a:gd name="T1" fmla="*/ 0 h 293"/>
                <a:gd name="T2" fmla="*/ 0 w 1"/>
                <a:gd name="T3" fmla="*/ 292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59" name="Freeform 14"/>
            <p:cNvSpPr>
              <a:spLocks/>
            </p:cNvSpPr>
            <p:nvPr/>
          </p:nvSpPr>
          <p:spPr bwMode="auto">
            <a:xfrm>
              <a:off x="3114" y="2506"/>
              <a:ext cx="353" cy="293"/>
            </a:xfrm>
            <a:custGeom>
              <a:avLst/>
              <a:gdLst>
                <a:gd name="T0" fmla="*/ 0 w 353"/>
                <a:gd name="T1" fmla="*/ 292 h 293"/>
                <a:gd name="T2" fmla="*/ 0 w 353"/>
                <a:gd name="T3" fmla="*/ 0 h 293"/>
                <a:gd name="T4" fmla="*/ 352 w 353"/>
                <a:gd name="T5" fmla="*/ 0 h 293"/>
                <a:gd name="T6" fmla="*/ 352 w 353"/>
                <a:gd name="T7" fmla="*/ 292 h 293"/>
                <a:gd name="T8" fmla="*/ 0 w 353"/>
                <a:gd name="T9" fmla="*/ 292 h 293"/>
                <a:gd name="T10" fmla="*/ 0 60000 65536"/>
                <a:gd name="T11" fmla="*/ 0 60000 65536"/>
                <a:gd name="T12" fmla="*/ 0 60000 65536"/>
                <a:gd name="T13" fmla="*/ 0 60000 65536"/>
                <a:gd name="T14" fmla="*/ 0 60000 65536"/>
                <a:gd name="T15" fmla="*/ 0 w 353"/>
                <a:gd name="T16" fmla="*/ 0 h 293"/>
                <a:gd name="T17" fmla="*/ 353 w 353"/>
                <a:gd name="T18" fmla="*/ 293 h 293"/>
              </a:gdLst>
              <a:ahLst/>
              <a:cxnLst>
                <a:cxn ang="T10">
                  <a:pos x="T0" y="T1"/>
                </a:cxn>
                <a:cxn ang="T11">
                  <a:pos x="T2" y="T3"/>
                </a:cxn>
                <a:cxn ang="T12">
                  <a:pos x="T4" y="T5"/>
                </a:cxn>
                <a:cxn ang="T13">
                  <a:pos x="T6" y="T7"/>
                </a:cxn>
                <a:cxn ang="T14">
                  <a:pos x="T8" y="T9"/>
                </a:cxn>
              </a:cxnLst>
              <a:rect l="T15" t="T16" r="T17" b="T18"/>
              <a:pathLst>
                <a:path w="353" h="293">
                  <a:moveTo>
                    <a:pt x="0" y="292"/>
                  </a:moveTo>
                  <a:lnTo>
                    <a:pt x="0" y="0"/>
                  </a:lnTo>
                  <a:lnTo>
                    <a:pt x="352" y="0"/>
                  </a:lnTo>
                  <a:lnTo>
                    <a:pt x="352"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60" name="Freeform 15"/>
            <p:cNvSpPr>
              <a:spLocks/>
            </p:cNvSpPr>
            <p:nvPr/>
          </p:nvSpPr>
          <p:spPr bwMode="auto">
            <a:xfrm>
              <a:off x="3172" y="2506"/>
              <a:ext cx="1" cy="293"/>
            </a:xfrm>
            <a:custGeom>
              <a:avLst/>
              <a:gdLst>
                <a:gd name="T0" fmla="*/ 0 w 1"/>
                <a:gd name="T1" fmla="*/ 0 h 293"/>
                <a:gd name="T2" fmla="*/ 0 w 1"/>
                <a:gd name="T3" fmla="*/ 292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61" name="Freeform 16"/>
            <p:cNvSpPr>
              <a:spLocks/>
            </p:cNvSpPr>
            <p:nvPr/>
          </p:nvSpPr>
          <p:spPr bwMode="auto">
            <a:xfrm>
              <a:off x="3466" y="2506"/>
              <a:ext cx="59" cy="293"/>
            </a:xfrm>
            <a:custGeom>
              <a:avLst/>
              <a:gdLst>
                <a:gd name="T0" fmla="*/ 0 w 59"/>
                <a:gd name="T1" fmla="*/ 292 h 293"/>
                <a:gd name="T2" fmla="*/ 0 w 59"/>
                <a:gd name="T3" fmla="*/ 0 h 293"/>
                <a:gd name="T4" fmla="*/ 58 w 59"/>
                <a:gd name="T5" fmla="*/ 0 h 293"/>
                <a:gd name="T6" fmla="*/ 58 w 59"/>
                <a:gd name="T7" fmla="*/ 292 h 293"/>
                <a:gd name="T8" fmla="*/ 0 w 59"/>
                <a:gd name="T9" fmla="*/ 292 h 293"/>
                <a:gd name="T10" fmla="*/ 0 60000 65536"/>
                <a:gd name="T11" fmla="*/ 0 60000 65536"/>
                <a:gd name="T12" fmla="*/ 0 60000 65536"/>
                <a:gd name="T13" fmla="*/ 0 60000 65536"/>
                <a:gd name="T14" fmla="*/ 0 60000 65536"/>
                <a:gd name="T15" fmla="*/ 0 w 59"/>
                <a:gd name="T16" fmla="*/ 0 h 293"/>
                <a:gd name="T17" fmla="*/ 59 w 59"/>
                <a:gd name="T18" fmla="*/ 293 h 293"/>
              </a:gdLst>
              <a:ahLst/>
              <a:cxnLst>
                <a:cxn ang="T10">
                  <a:pos x="T0" y="T1"/>
                </a:cxn>
                <a:cxn ang="T11">
                  <a:pos x="T2" y="T3"/>
                </a:cxn>
                <a:cxn ang="T12">
                  <a:pos x="T4" y="T5"/>
                </a:cxn>
                <a:cxn ang="T13">
                  <a:pos x="T6" y="T7"/>
                </a:cxn>
                <a:cxn ang="T14">
                  <a:pos x="T8" y="T9"/>
                </a:cxn>
              </a:cxnLst>
              <a:rect l="T15" t="T16" r="T17" b="T18"/>
              <a:pathLst>
                <a:path w="59" h="293">
                  <a:moveTo>
                    <a:pt x="0" y="292"/>
                  </a:moveTo>
                  <a:lnTo>
                    <a:pt x="0" y="0"/>
                  </a:lnTo>
                  <a:lnTo>
                    <a:pt x="58" y="0"/>
                  </a:lnTo>
                  <a:lnTo>
                    <a:pt x="58"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62" name="Freeform 17"/>
            <p:cNvSpPr>
              <a:spLocks/>
            </p:cNvSpPr>
            <p:nvPr/>
          </p:nvSpPr>
          <p:spPr bwMode="auto">
            <a:xfrm>
              <a:off x="4431"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63" name="Freeform 18"/>
            <p:cNvSpPr>
              <a:spLocks/>
            </p:cNvSpPr>
            <p:nvPr/>
          </p:nvSpPr>
          <p:spPr bwMode="auto">
            <a:xfrm>
              <a:off x="4665"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64" name="Freeform 19"/>
            <p:cNvSpPr>
              <a:spLocks/>
            </p:cNvSpPr>
            <p:nvPr/>
          </p:nvSpPr>
          <p:spPr bwMode="auto">
            <a:xfrm>
              <a:off x="4899" y="3410"/>
              <a:ext cx="236" cy="235"/>
            </a:xfrm>
            <a:custGeom>
              <a:avLst/>
              <a:gdLst>
                <a:gd name="T0" fmla="*/ 0 w 236"/>
                <a:gd name="T1" fmla="*/ 234 h 235"/>
                <a:gd name="T2" fmla="*/ 0 w 236"/>
                <a:gd name="T3" fmla="*/ 0 h 235"/>
                <a:gd name="T4" fmla="*/ 235 w 236"/>
                <a:gd name="T5" fmla="*/ 0 h 235"/>
                <a:gd name="T6" fmla="*/ 235 w 236"/>
                <a:gd name="T7" fmla="*/ 234 h 235"/>
                <a:gd name="T8" fmla="*/ 0 w 236"/>
                <a:gd name="T9" fmla="*/ 234 h 235"/>
                <a:gd name="T10" fmla="*/ 0 60000 65536"/>
                <a:gd name="T11" fmla="*/ 0 60000 65536"/>
                <a:gd name="T12" fmla="*/ 0 60000 65536"/>
                <a:gd name="T13" fmla="*/ 0 60000 65536"/>
                <a:gd name="T14" fmla="*/ 0 60000 65536"/>
                <a:gd name="T15" fmla="*/ 0 w 236"/>
                <a:gd name="T16" fmla="*/ 0 h 235"/>
                <a:gd name="T17" fmla="*/ 236 w 236"/>
                <a:gd name="T18" fmla="*/ 235 h 235"/>
              </a:gdLst>
              <a:ahLst/>
              <a:cxnLst>
                <a:cxn ang="T10">
                  <a:pos x="T0" y="T1"/>
                </a:cxn>
                <a:cxn ang="T11">
                  <a:pos x="T2" y="T3"/>
                </a:cxn>
                <a:cxn ang="T12">
                  <a:pos x="T4" y="T5"/>
                </a:cxn>
                <a:cxn ang="T13">
                  <a:pos x="T6" y="T7"/>
                </a:cxn>
                <a:cxn ang="T14">
                  <a:pos x="T8" y="T9"/>
                </a:cxn>
              </a:cxnLst>
              <a:rect l="T15" t="T16" r="T17" b="T18"/>
              <a:pathLst>
                <a:path w="236" h="235">
                  <a:moveTo>
                    <a:pt x="0" y="234"/>
                  </a:moveTo>
                  <a:lnTo>
                    <a:pt x="0" y="0"/>
                  </a:lnTo>
                  <a:lnTo>
                    <a:pt x="235" y="0"/>
                  </a:lnTo>
                  <a:lnTo>
                    <a:pt x="235"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65" name="Freeform 20"/>
            <p:cNvSpPr>
              <a:spLocks/>
            </p:cNvSpPr>
            <p:nvPr/>
          </p:nvSpPr>
          <p:spPr bwMode="auto">
            <a:xfrm>
              <a:off x="5134" y="3410"/>
              <a:ext cx="234" cy="235"/>
            </a:xfrm>
            <a:custGeom>
              <a:avLst/>
              <a:gdLst>
                <a:gd name="T0" fmla="*/ 0 w 234"/>
                <a:gd name="T1" fmla="*/ 234 h 235"/>
                <a:gd name="T2" fmla="*/ 0 w 234"/>
                <a:gd name="T3" fmla="*/ 0 h 235"/>
                <a:gd name="T4" fmla="*/ 233 w 234"/>
                <a:gd name="T5" fmla="*/ 0 h 235"/>
                <a:gd name="T6" fmla="*/ 233 w 234"/>
                <a:gd name="T7" fmla="*/ 234 h 235"/>
                <a:gd name="T8" fmla="*/ 0 w 234"/>
                <a:gd name="T9" fmla="*/ 234 h 235"/>
                <a:gd name="T10" fmla="*/ 0 60000 65536"/>
                <a:gd name="T11" fmla="*/ 0 60000 65536"/>
                <a:gd name="T12" fmla="*/ 0 60000 65536"/>
                <a:gd name="T13" fmla="*/ 0 60000 65536"/>
                <a:gd name="T14" fmla="*/ 0 60000 65536"/>
                <a:gd name="T15" fmla="*/ 0 w 234"/>
                <a:gd name="T16" fmla="*/ 0 h 235"/>
                <a:gd name="T17" fmla="*/ 234 w 234"/>
                <a:gd name="T18" fmla="*/ 235 h 235"/>
              </a:gdLst>
              <a:ahLst/>
              <a:cxnLst>
                <a:cxn ang="T10">
                  <a:pos x="T0" y="T1"/>
                </a:cxn>
                <a:cxn ang="T11">
                  <a:pos x="T2" y="T3"/>
                </a:cxn>
                <a:cxn ang="T12">
                  <a:pos x="T4" y="T5"/>
                </a:cxn>
                <a:cxn ang="T13">
                  <a:pos x="T6" y="T7"/>
                </a:cxn>
                <a:cxn ang="T14">
                  <a:pos x="T8" y="T9"/>
                </a:cxn>
              </a:cxnLst>
              <a:rect l="T15" t="T16" r="T17" b="T18"/>
              <a:pathLst>
                <a:path w="234" h="235">
                  <a:moveTo>
                    <a:pt x="0" y="234"/>
                  </a:moveTo>
                  <a:lnTo>
                    <a:pt x="0" y="0"/>
                  </a:lnTo>
                  <a:lnTo>
                    <a:pt x="233" y="0"/>
                  </a:lnTo>
                  <a:lnTo>
                    <a:pt x="233"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66" name="Freeform 21"/>
            <p:cNvSpPr>
              <a:spLocks/>
            </p:cNvSpPr>
            <p:nvPr/>
          </p:nvSpPr>
          <p:spPr bwMode="auto">
            <a:xfrm>
              <a:off x="218"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67" name="Freeform 22"/>
            <p:cNvSpPr>
              <a:spLocks/>
            </p:cNvSpPr>
            <p:nvPr/>
          </p:nvSpPr>
          <p:spPr bwMode="auto">
            <a:xfrm>
              <a:off x="452"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68" name="Freeform 23"/>
            <p:cNvSpPr>
              <a:spLocks/>
            </p:cNvSpPr>
            <p:nvPr/>
          </p:nvSpPr>
          <p:spPr bwMode="auto">
            <a:xfrm>
              <a:off x="686"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69" name="Freeform 24"/>
            <p:cNvSpPr>
              <a:spLocks/>
            </p:cNvSpPr>
            <p:nvPr/>
          </p:nvSpPr>
          <p:spPr bwMode="auto">
            <a:xfrm>
              <a:off x="920"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70" name="Freeform 25"/>
            <p:cNvSpPr>
              <a:spLocks/>
            </p:cNvSpPr>
            <p:nvPr/>
          </p:nvSpPr>
          <p:spPr bwMode="auto">
            <a:xfrm>
              <a:off x="1271"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71" name="Freeform 26"/>
            <p:cNvSpPr>
              <a:spLocks/>
            </p:cNvSpPr>
            <p:nvPr/>
          </p:nvSpPr>
          <p:spPr bwMode="auto">
            <a:xfrm>
              <a:off x="1505"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72" name="Freeform 27"/>
            <p:cNvSpPr>
              <a:spLocks/>
            </p:cNvSpPr>
            <p:nvPr/>
          </p:nvSpPr>
          <p:spPr bwMode="auto">
            <a:xfrm>
              <a:off x="1739"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73" name="Freeform 28"/>
            <p:cNvSpPr>
              <a:spLocks/>
            </p:cNvSpPr>
            <p:nvPr/>
          </p:nvSpPr>
          <p:spPr bwMode="auto">
            <a:xfrm>
              <a:off x="1973"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74" name="Freeform 29"/>
            <p:cNvSpPr>
              <a:spLocks/>
            </p:cNvSpPr>
            <p:nvPr/>
          </p:nvSpPr>
          <p:spPr bwMode="auto">
            <a:xfrm>
              <a:off x="2324"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75" name="Freeform 30"/>
            <p:cNvSpPr>
              <a:spLocks/>
            </p:cNvSpPr>
            <p:nvPr/>
          </p:nvSpPr>
          <p:spPr bwMode="auto">
            <a:xfrm>
              <a:off x="2558"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76" name="Freeform 31"/>
            <p:cNvSpPr>
              <a:spLocks/>
            </p:cNvSpPr>
            <p:nvPr/>
          </p:nvSpPr>
          <p:spPr bwMode="auto">
            <a:xfrm>
              <a:off x="2792" y="3410"/>
              <a:ext cx="236" cy="235"/>
            </a:xfrm>
            <a:custGeom>
              <a:avLst/>
              <a:gdLst>
                <a:gd name="T0" fmla="*/ 0 w 236"/>
                <a:gd name="T1" fmla="*/ 234 h 235"/>
                <a:gd name="T2" fmla="*/ 0 w 236"/>
                <a:gd name="T3" fmla="*/ 0 h 235"/>
                <a:gd name="T4" fmla="*/ 235 w 236"/>
                <a:gd name="T5" fmla="*/ 0 h 235"/>
                <a:gd name="T6" fmla="*/ 235 w 236"/>
                <a:gd name="T7" fmla="*/ 234 h 235"/>
                <a:gd name="T8" fmla="*/ 0 w 236"/>
                <a:gd name="T9" fmla="*/ 234 h 235"/>
                <a:gd name="T10" fmla="*/ 0 60000 65536"/>
                <a:gd name="T11" fmla="*/ 0 60000 65536"/>
                <a:gd name="T12" fmla="*/ 0 60000 65536"/>
                <a:gd name="T13" fmla="*/ 0 60000 65536"/>
                <a:gd name="T14" fmla="*/ 0 60000 65536"/>
                <a:gd name="T15" fmla="*/ 0 w 236"/>
                <a:gd name="T16" fmla="*/ 0 h 235"/>
                <a:gd name="T17" fmla="*/ 236 w 236"/>
                <a:gd name="T18" fmla="*/ 235 h 235"/>
              </a:gdLst>
              <a:ahLst/>
              <a:cxnLst>
                <a:cxn ang="T10">
                  <a:pos x="T0" y="T1"/>
                </a:cxn>
                <a:cxn ang="T11">
                  <a:pos x="T2" y="T3"/>
                </a:cxn>
                <a:cxn ang="T12">
                  <a:pos x="T4" y="T5"/>
                </a:cxn>
                <a:cxn ang="T13">
                  <a:pos x="T6" y="T7"/>
                </a:cxn>
                <a:cxn ang="T14">
                  <a:pos x="T8" y="T9"/>
                </a:cxn>
              </a:cxnLst>
              <a:rect l="T15" t="T16" r="T17" b="T18"/>
              <a:pathLst>
                <a:path w="236" h="235">
                  <a:moveTo>
                    <a:pt x="0" y="234"/>
                  </a:moveTo>
                  <a:lnTo>
                    <a:pt x="0" y="0"/>
                  </a:lnTo>
                  <a:lnTo>
                    <a:pt x="235" y="0"/>
                  </a:lnTo>
                  <a:lnTo>
                    <a:pt x="235"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77" name="Freeform 32"/>
            <p:cNvSpPr>
              <a:spLocks/>
            </p:cNvSpPr>
            <p:nvPr/>
          </p:nvSpPr>
          <p:spPr bwMode="auto">
            <a:xfrm>
              <a:off x="3027"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78" name="Freeform 33"/>
            <p:cNvSpPr>
              <a:spLocks/>
            </p:cNvSpPr>
            <p:nvPr/>
          </p:nvSpPr>
          <p:spPr bwMode="auto">
            <a:xfrm>
              <a:off x="3377" y="3410"/>
              <a:ext cx="236" cy="235"/>
            </a:xfrm>
            <a:custGeom>
              <a:avLst/>
              <a:gdLst>
                <a:gd name="T0" fmla="*/ 0 w 236"/>
                <a:gd name="T1" fmla="*/ 234 h 235"/>
                <a:gd name="T2" fmla="*/ 0 w 236"/>
                <a:gd name="T3" fmla="*/ 0 h 235"/>
                <a:gd name="T4" fmla="*/ 235 w 236"/>
                <a:gd name="T5" fmla="*/ 0 h 235"/>
                <a:gd name="T6" fmla="*/ 235 w 236"/>
                <a:gd name="T7" fmla="*/ 234 h 235"/>
                <a:gd name="T8" fmla="*/ 0 w 236"/>
                <a:gd name="T9" fmla="*/ 234 h 235"/>
                <a:gd name="T10" fmla="*/ 0 60000 65536"/>
                <a:gd name="T11" fmla="*/ 0 60000 65536"/>
                <a:gd name="T12" fmla="*/ 0 60000 65536"/>
                <a:gd name="T13" fmla="*/ 0 60000 65536"/>
                <a:gd name="T14" fmla="*/ 0 60000 65536"/>
                <a:gd name="T15" fmla="*/ 0 w 236"/>
                <a:gd name="T16" fmla="*/ 0 h 235"/>
                <a:gd name="T17" fmla="*/ 236 w 236"/>
                <a:gd name="T18" fmla="*/ 235 h 235"/>
              </a:gdLst>
              <a:ahLst/>
              <a:cxnLst>
                <a:cxn ang="T10">
                  <a:pos x="T0" y="T1"/>
                </a:cxn>
                <a:cxn ang="T11">
                  <a:pos x="T2" y="T3"/>
                </a:cxn>
                <a:cxn ang="T12">
                  <a:pos x="T4" y="T5"/>
                </a:cxn>
                <a:cxn ang="T13">
                  <a:pos x="T6" y="T7"/>
                </a:cxn>
                <a:cxn ang="T14">
                  <a:pos x="T8" y="T9"/>
                </a:cxn>
              </a:cxnLst>
              <a:rect l="T15" t="T16" r="T17" b="T18"/>
              <a:pathLst>
                <a:path w="236" h="235">
                  <a:moveTo>
                    <a:pt x="0" y="234"/>
                  </a:moveTo>
                  <a:lnTo>
                    <a:pt x="0" y="0"/>
                  </a:lnTo>
                  <a:lnTo>
                    <a:pt x="235" y="0"/>
                  </a:lnTo>
                  <a:lnTo>
                    <a:pt x="235"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79" name="Freeform 34"/>
            <p:cNvSpPr>
              <a:spLocks/>
            </p:cNvSpPr>
            <p:nvPr/>
          </p:nvSpPr>
          <p:spPr bwMode="auto">
            <a:xfrm>
              <a:off x="3612"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80" name="Freeform 35"/>
            <p:cNvSpPr>
              <a:spLocks/>
            </p:cNvSpPr>
            <p:nvPr/>
          </p:nvSpPr>
          <p:spPr bwMode="auto">
            <a:xfrm>
              <a:off x="3846"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81" name="Freeform 36"/>
            <p:cNvSpPr>
              <a:spLocks/>
            </p:cNvSpPr>
            <p:nvPr/>
          </p:nvSpPr>
          <p:spPr bwMode="auto">
            <a:xfrm>
              <a:off x="4080" y="3410"/>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82" name="Freeform 37"/>
            <p:cNvSpPr>
              <a:spLocks/>
            </p:cNvSpPr>
            <p:nvPr/>
          </p:nvSpPr>
          <p:spPr bwMode="auto">
            <a:xfrm>
              <a:off x="693" y="2761"/>
              <a:ext cx="1398" cy="636"/>
            </a:xfrm>
            <a:custGeom>
              <a:avLst/>
              <a:gdLst>
                <a:gd name="T0" fmla="*/ 1397 w 1398"/>
                <a:gd name="T1" fmla="*/ 0 h 636"/>
                <a:gd name="T2" fmla="*/ 0 w 1398"/>
                <a:gd name="T3" fmla="*/ 635 h 636"/>
                <a:gd name="T4" fmla="*/ 1397 w 1398"/>
                <a:gd name="T5" fmla="*/ 0 h 636"/>
                <a:gd name="T6" fmla="*/ 0 60000 65536"/>
                <a:gd name="T7" fmla="*/ 0 60000 65536"/>
                <a:gd name="T8" fmla="*/ 0 60000 65536"/>
                <a:gd name="T9" fmla="*/ 0 w 1398"/>
                <a:gd name="T10" fmla="*/ 0 h 636"/>
                <a:gd name="T11" fmla="*/ 1398 w 1398"/>
                <a:gd name="T12" fmla="*/ 636 h 636"/>
              </a:gdLst>
              <a:ahLst/>
              <a:cxnLst>
                <a:cxn ang="T6">
                  <a:pos x="T0" y="T1"/>
                </a:cxn>
                <a:cxn ang="T7">
                  <a:pos x="T2" y="T3"/>
                </a:cxn>
                <a:cxn ang="T8">
                  <a:pos x="T4" y="T5"/>
                </a:cxn>
              </a:cxnLst>
              <a:rect l="T9" t="T10" r="T11" b="T12"/>
              <a:pathLst>
                <a:path w="1398" h="636">
                  <a:moveTo>
                    <a:pt x="1397" y="0"/>
                  </a:moveTo>
                  <a:lnTo>
                    <a:pt x="0" y="635"/>
                  </a:lnTo>
                  <a:lnTo>
                    <a:pt x="1397"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83" name="Freeform 38"/>
            <p:cNvSpPr>
              <a:spLocks/>
            </p:cNvSpPr>
            <p:nvPr/>
          </p:nvSpPr>
          <p:spPr bwMode="auto">
            <a:xfrm>
              <a:off x="693" y="3349"/>
              <a:ext cx="75" cy="48"/>
            </a:xfrm>
            <a:custGeom>
              <a:avLst/>
              <a:gdLst>
                <a:gd name="T0" fmla="*/ 74 w 75"/>
                <a:gd name="T1" fmla="*/ 33 h 48"/>
                <a:gd name="T2" fmla="*/ 0 w 75"/>
                <a:gd name="T3" fmla="*/ 47 h 48"/>
                <a:gd name="T4" fmla="*/ 59 w 75"/>
                <a:gd name="T5" fmla="*/ 0 h 48"/>
                <a:gd name="T6" fmla="*/ 74 w 75"/>
                <a:gd name="T7" fmla="*/ 33 h 48"/>
                <a:gd name="T8" fmla="*/ 0 60000 65536"/>
                <a:gd name="T9" fmla="*/ 0 60000 65536"/>
                <a:gd name="T10" fmla="*/ 0 60000 65536"/>
                <a:gd name="T11" fmla="*/ 0 60000 65536"/>
                <a:gd name="T12" fmla="*/ 0 w 75"/>
                <a:gd name="T13" fmla="*/ 0 h 48"/>
                <a:gd name="T14" fmla="*/ 75 w 75"/>
                <a:gd name="T15" fmla="*/ 48 h 48"/>
              </a:gdLst>
              <a:ahLst/>
              <a:cxnLst>
                <a:cxn ang="T8">
                  <a:pos x="T0" y="T1"/>
                </a:cxn>
                <a:cxn ang="T9">
                  <a:pos x="T2" y="T3"/>
                </a:cxn>
                <a:cxn ang="T10">
                  <a:pos x="T4" y="T5"/>
                </a:cxn>
                <a:cxn ang="T11">
                  <a:pos x="T6" y="T7"/>
                </a:cxn>
              </a:cxnLst>
              <a:rect l="T12" t="T13" r="T14" b="T15"/>
              <a:pathLst>
                <a:path w="75" h="48">
                  <a:moveTo>
                    <a:pt x="74" y="33"/>
                  </a:moveTo>
                  <a:lnTo>
                    <a:pt x="0" y="47"/>
                  </a:lnTo>
                  <a:lnTo>
                    <a:pt x="59" y="0"/>
                  </a:lnTo>
                  <a:lnTo>
                    <a:pt x="74" y="33"/>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84" name="Freeform 39"/>
            <p:cNvSpPr>
              <a:spLocks/>
            </p:cNvSpPr>
            <p:nvPr/>
          </p:nvSpPr>
          <p:spPr bwMode="auto">
            <a:xfrm>
              <a:off x="1739" y="2769"/>
              <a:ext cx="696" cy="628"/>
            </a:xfrm>
            <a:custGeom>
              <a:avLst/>
              <a:gdLst>
                <a:gd name="T0" fmla="*/ 695 w 696"/>
                <a:gd name="T1" fmla="*/ 0 h 628"/>
                <a:gd name="T2" fmla="*/ 0 w 696"/>
                <a:gd name="T3" fmla="*/ 627 h 628"/>
                <a:gd name="T4" fmla="*/ 695 w 696"/>
                <a:gd name="T5" fmla="*/ 0 h 628"/>
                <a:gd name="T6" fmla="*/ 0 60000 65536"/>
                <a:gd name="T7" fmla="*/ 0 60000 65536"/>
                <a:gd name="T8" fmla="*/ 0 60000 65536"/>
                <a:gd name="T9" fmla="*/ 0 w 696"/>
                <a:gd name="T10" fmla="*/ 0 h 628"/>
                <a:gd name="T11" fmla="*/ 696 w 696"/>
                <a:gd name="T12" fmla="*/ 628 h 628"/>
              </a:gdLst>
              <a:ahLst/>
              <a:cxnLst>
                <a:cxn ang="T6">
                  <a:pos x="T0" y="T1"/>
                </a:cxn>
                <a:cxn ang="T7">
                  <a:pos x="T2" y="T3"/>
                </a:cxn>
                <a:cxn ang="T8">
                  <a:pos x="T4" y="T5"/>
                </a:cxn>
              </a:cxnLst>
              <a:rect l="T9" t="T10" r="T11" b="T12"/>
              <a:pathLst>
                <a:path w="696" h="628">
                  <a:moveTo>
                    <a:pt x="695" y="0"/>
                  </a:moveTo>
                  <a:lnTo>
                    <a:pt x="0" y="627"/>
                  </a:lnTo>
                  <a:lnTo>
                    <a:pt x="695"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85" name="Freeform 40"/>
            <p:cNvSpPr>
              <a:spLocks/>
            </p:cNvSpPr>
            <p:nvPr/>
          </p:nvSpPr>
          <p:spPr bwMode="auto">
            <a:xfrm>
              <a:off x="1739" y="3333"/>
              <a:ext cx="68" cy="64"/>
            </a:xfrm>
            <a:custGeom>
              <a:avLst/>
              <a:gdLst>
                <a:gd name="T0" fmla="*/ 67 w 68"/>
                <a:gd name="T1" fmla="*/ 27 h 64"/>
                <a:gd name="T2" fmla="*/ 0 w 68"/>
                <a:gd name="T3" fmla="*/ 63 h 64"/>
                <a:gd name="T4" fmla="*/ 42 w 68"/>
                <a:gd name="T5" fmla="*/ 0 h 64"/>
                <a:gd name="T6" fmla="*/ 67 w 68"/>
                <a:gd name="T7" fmla="*/ 27 h 64"/>
                <a:gd name="T8" fmla="*/ 0 60000 65536"/>
                <a:gd name="T9" fmla="*/ 0 60000 65536"/>
                <a:gd name="T10" fmla="*/ 0 60000 65536"/>
                <a:gd name="T11" fmla="*/ 0 60000 65536"/>
                <a:gd name="T12" fmla="*/ 0 w 68"/>
                <a:gd name="T13" fmla="*/ 0 h 64"/>
                <a:gd name="T14" fmla="*/ 68 w 68"/>
                <a:gd name="T15" fmla="*/ 64 h 64"/>
              </a:gdLst>
              <a:ahLst/>
              <a:cxnLst>
                <a:cxn ang="T8">
                  <a:pos x="T0" y="T1"/>
                </a:cxn>
                <a:cxn ang="T9">
                  <a:pos x="T2" y="T3"/>
                </a:cxn>
                <a:cxn ang="T10">
                  <a:pos x="T4" y="T5"/>
                </a:cxn>
                <a:cxn ang="T11">
                  <a:pos x="T6" y="T7"/>
                </a:cxn>
              </a:cxnLst>
              <a:rect l="T12" t="T13" r="T14" b="T15"/>
              <a:pathLst>
                <a:path w="68" h="64">
                  <a:moveTo>
                    <a:pt x="67" y="27"/>
                  </a:moveTo>
                  <a:lnTo>
                    <a:pt x="0" y="63"/>
                  </a:lnTo>
                  <a:lnTo>
                    <a:pt x="42" y="0"/>
                  </a:lnTo>
                  <a:lnTo>
                    <a:pt x="67" y="27"/>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86" name="Freeform 41"/>
            <p:cNvSpPr>
              <a:spLocks/>
            </p:cNvSpPr>
            <p:nvPr/>
          </p:nvSpPr>
          <p:spPr bwMode="auto">
            <a:xfrm>
              <a:off x="2785" y="2769"/>
              <a:ext cx="1" cy="621"/>
            </a:xfrm>
            <a:custGeom>
              <a:avLst/>
              <a:gdLst>
                <a:gd name="T0" fmla="*/ 0 w 1"/>
                <a:gd name="T1" fmla="*/ 0 h 621"/>
                <a:gd name="T2" fmla="*/ 0 w 1"/>
                <a:gd name="T3" fmla="*/ 620 h 621"/>
                <a:gd name="T4" fmla="*/ 0 w 1"/>
                <a:gd name="T5" fmla="*/ 0 h 621"/>
                <a:gd name="T6" fmla="*/ 0 60000 65536"/>
                <a:gd name="T7" fmla="*/ 0 60000 65536"/>
                <a:gd name="T8" fmla="*/ 0 60000 65536"/>
                <a:gd name="T9" fmla="*/ 0 w 1"/>
                <a:gd name="T10" fmla="*/ 0 h 621"/>
                <a:gd name="T11" fmla="*/ 1 w 1"/>
                <a:gd name="T12" fmla="*/ 621 h 621"/>
              </a:gdLst>
              <a:ahLst/>
              <a:cxnLst>
                <a:cxn ang="T6">
                  <a:pos x="T0" y="T1"/>
                </a:cxn>
                <a:cxn ang="T7">
                  <a:pos x="T2" y="T3"/>
                </a:cxn>
                <a:cxn ang="T8">
                  <a:pos x="T4" y="T5"/>
                </a:cxn>
              </a:cxnLst>
              <a:rect l="T9" t="T10" r="T11" b="T12"/>
              <a:pathLst>
                <a:path w="1" h="621">
                  <a:moveTo>
                    <a:pt x="0" y="0"/>
                  </a:moveTo>
                  <a:lnTo>
                    <a:pt x="0" y="620"/>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87" name="Freeform 42"/>
            <p:cNvSpPr>
              <a:spLocks/>
            </p:cNvSpPr>
            <p:nvPr/>
          </p:nvSpPr>
          <p:spPr bwMode="auto">
            <a:xfrm>
              <a:off x="2766" y="3315"/>
              <a:ext cx="38" cy="75"/>
            </a:xfrm>
            <a:custGeom>
              <a:avLst/>
              <a:gdLst>
                <a:gd name="T0" fmla="*/ 37 w 38"/>
                <a:gd name="T1" fmla="*/ 0 h 75"/>
                <a:gd name="T2" fmla="*/ 19 w 38"/>
                <a:gd name="T3" fmla="*/ 74 h 75"/>
                <a:gd name="T4" fmla="*/ 0 w 38"/>
                <a:gd name="T5" fmla="*/ 0 h 75"/>
                <a:gd name="T6" fmla="*/ 37 w 38"/>
                <a:gd name="T7" fmla="*/ 0 h 75"/>
                <a:gd name="T8" fmla="*/ 0 60000 65536"/>
                <a:gd name="T9" fmla="*/ 0 60000 65536"/>
                <a:gd name="T10" fmla="*/ 0 60000 65536"/>
                <a:gd name="T11" fmla="*/ 0 60000 65536"/>
                <a:gd name="T12" fmla="*/ 0 w 38"/>
                <a:gd name="T13" fmla="*/ 0 h 75"/>
                <a:gd name="T14" fmla="*/ 38 w 38"/>
                <a:gd name="T15" fmla="*/ 75 h 75"/>
              </a:gdLst>
              <a:ahLst/>
              <a:cxnLst>
                <a:cxn ang="T8">
                  <a:pos x="T0" y="T1"/>
                </a:cxn>
                <a:cxn ang="T9">
                  <a:pos x="T2" y="T3"/>
                </a:cxn>
                <a:cxn ang="T10">
                  <a:pos x="T4" y="T5"/>
                </a:cxn>
                <a:cxn ang="T11">
                  <a:pos x="T6" y="T7"/>
                </a:cxn>
              </a:cxnLst>
              <a:rect l="T12" t="T13" r="T14" b="T15"/>
              <a:pathLst>
                <a:path w="38" h="75">
                  <a:moveTo>
                    <a:pt x="37" y="0"/>
                  </a:moveTo>
                  <a:lnTo>
                    <a:pt x="19" y="74"/>
                  </a:lnTo>
                  <a:lnTo>
                    <a:pt x="0" y="0"/>
                  </a:lnTo>
                  <a:lnTo>
                    <a:pt x="37"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88" name="Freeform 43"/>
            <p:cNvSpPr>
              <a:spLocks/>
            </p:cNvSpPr>
            <p:nvPr/>
          </p:nvSpPr>
          <p:spPr bwMode="auto">
            <a:xfrm>
              <a:off x="3143" y="2761"/>
              <a:ext cx="689" cy="629"/>
            </a:xfrm>
            <a:custGeom>
              <a:avLst/>
              <a:gdLst>
                <a:gd name="T0" fmla="*/ 0 w 689"/>
                <a:gd name="T1" fmla="*/ 0 h 629"/>
                <a:gd name="T2" fmla="*/ 688 w 689"/>
                <a:gd name="T3" fmla="*/ 628 h 629"/>
                <a:gd name="T4" fmla="*/ 0 w 689"/>
                <a:gd name="T5" fmla="*/ 0 h 629"/>
                <a:gd name="T6" fmla="*/ 0 60000 65536"/>
                <a:gd name="T7" fmla="*/ 0 60000 65536"/>
                <a:gd name="T8" fmla="*/ 0 60000 65536"/>
                <a:gd name="T9" fmla="*/ 0 w 689"/>
                <a:gd name="T10" fmla="*/ 0 h 629"/>
                <a:gd name="T11" fmla="*/ 689 w 689"/>
                <a:gd name="T12" fmla="*/ 629 h 629"/>
              </a:gdLst>
              <a:ahLst/>
              <a:cxnLst>
                <a:cxn ang="T6">
                  <a:pos x="T0" y="T1"/>
                </a:cxn>
                <a:cxn ang="T7">
                  <a:pos x="T2" y="T3"/>
                </a:cxn>
                <a:cxn ang="T8">
                  <a:pos x="T4" y="T5"/>
                </a:cxn>
              </a:cxnLst>
              <a:rect l="T9" t="T10" r="T11" b="T12"/>
              <a:pathLst>
                <a:path w="689" h="629">
                  <a:moveTo>
                    <a:pt x="0" y="0"/>
                  </a:moveTo>
                  <a:lnTo>
                    <a:pt x="688" y="628"/>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89" name="Freeform 44"/>
            <p:cNvSpPr>
              <a:spLocks/>
            </p:cNvSpPr>
            <p:nvPr/>
          </p:nvSpPr>
          <p:spPr bwMode="auto">
            <a:xfrm>
              <a:off x="3765" y="3326"/>
              <a:ext cx="67" cy="64"/>
            </a:xfrm>
            <a:custGeom>
              <a:avLst/>
              <a:gdLst>
                <a:gd name="T0" fmla="*/ 25 w 67"/>
                <a:gd name="T1" fmla="*/ 0 h 64"/>
                <a:gd name="T2" fmla="*/ 66 w 67"/>
                <a:gd name="T3" fmla="*/ 63 h 64"/>
                <a:gd name="T4" fmla="*/ 0 w 67"/>
                <a:gd name="T5" fmla="*/ 27 h 64"/>
                <a:gd name="T6" fmla="*/ 25 w 67"/>
                <a:gd name="T7" fmla="*/ 0 h 64"/>
                <a:gd name="T8" fmla="*/ 0 60000 65536"/>
                <a:gd name="T9" fmla="*/ 0 60000 65536"/>
                <a:gd name="T10" fmla="*/ 0 60000 65536"/>
                <a:gd name="T11" fmla="*/ 0 60000 65536"/>
                <a:gd name="T12" fmla="*/ 0 w 67"/>
                <a:gd name="T13" fmla="*/ 0 h 64"/>
                <a:gd name="T14" fmla="*/ 67 w 67"/>
                <a:gd name="T15" fmla="*/ 64 h 64"/>
              </a:gdLst>
              <a:ahLst/>
              <a:cxnLst>
                <a:cxn ang="T8">
                  <a:pos x="T0" y="T1"/>
                </a:cxn>
                <a:cxn ang="T9">
                  <a:pos x="T2" y="T3"/>
                </a:cxn>
                <a:cxn ang="T10">
                  <a:pos x="T4" y="T5"/>
                </a:cxn>
                <a:cxn ang="T11">
                  <a:pos x="T6" y="T7"/>
                </a:cxn>
              </a:cxnLst>
              <a:rect l="T12" t="T13" r="T14" b="T15"/>
              <a:pathLst>
                <a:path w="67" h="64">
                  <a:moveTo>
                    <a:pt x="25" y="0"/>
                  </a:moveTo>
                  <a:lnTo>
                    <a:pt x="66" y="63"/>
                  </a:lnTo>
                  <a:lnTo>
                    <a:pt x="0" y="27"/>
                  </a:lnTo>
                  <a:lnTo>
                    <a:pt x="25"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90" name="Freeform 45"/>
            <p:cNvSpPr>
              <a:spLocks/>
            </p:cNvSpPr>
            <p:nvPr/>
          </p:nvSpPr>
          <p:spPr bwMode="auto">
            <a:xfrm>
              <a:off x="3495" y="2753"/>
              <a:ext cx="1398" cy="637"/>
            </a:xfrm>
            <a:custGeom>
              <a:avLst/>
              <a:gdLst>
                <a:gd name="T0" fmla="*/ 0 w 1398"/>
                <a:gd name="T1" fmla="*/ 0 h 637"/>
                <a:gd name="T2" fmla="*/ 1397 w 1398"/>
                <a:gd name="T3" fmla="*/ 636 h 637"/>
                <a:gd name="T4" fmla="*/ 0 w 1398"/>
                <a:gd name="T5" fmla="*/ 0 h 637"/>
                <a:gd name="T6" fmla="*/ 0 60000 65536"/>
                <a:gd name="T7" fmla="*/ 0 60000 65536"/>
                <a:gd name="T8" fmla="*/ 0 60000 65536"/>
                <a:gd name="T9" fmla="*/ 0 w 1398"/>
                <a:gd name="T10" fmla="*/ 0 h 637"/>
                <a:gd name="T11" fmla="*/ 1398 w 1398"/>
                <a:gd name="T12" fmla="*/ 637 h 637"/>
              </a:gdLst>
              <a:ahLst/>
              <a:cxnLst>
                <a:cxn ang="T6">
                  <a:pos x="T0" y="T1"/>
                </a:cxn>
                <a:cxn ang="T7">
                  <a:pos x="T2" y="T3"/>
                </a:cxn>
                <a:cxn ang="T8">
                  <a:pos x="T4" y="T5"/>
                </a:cxn>
              </a:cxnLst>
              <a:rect l="T9" t="T10" r="T11" b="T12"/>
              <a:pathLst>
                <a:path w="1398" h="637">
                  <a:moveTo>
                    <a:pt x="0" y="0"/>
                  </a:moveTo>
                  <a:lnTo>
                    <a:pt x="1397" y="636"/>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91" name="Freeform 46"/>
            <p:cNvSpPr>
              <a:spLocks/>
            </p:cNvSpPr>
            <p:nvPr/>
          </p:nvSpPr>
          <p:spPr bwMode="auto">
            <a:xfrm>
              <a:off x="4818" y="3341"/>
              <a:ext cx="75" cy="49"/>
            </a:xfrm>
            <a:custGeom>
              <a:avLst/>
              <a:gdLst>
                <a:gd name="T0" fmla="*/ 15 w 75"/>
                <a:gd name="T1" fmla="*/ 0 h 49"/>
                <a:gd name="T2" fmla="*/ 74 w 75"/>
                <a:gd name="T3" fmla="*/ 48 h 49"/>
                <a:gd name="T4" fmla="*/ 0 w 75"/>
                <a:gd name="T5" fmla="*/ 34 h 49"/>
                <a:gd name="T6" fmla="*/ 15 w 75"/>
                <a:gd name="T7" fmla="*/ 0 h 49"/>
                <a:gd name="T8" fmla="*/ 0 60000 65536"/>
                <a:gd name="T9" fmla="*/ 0 60000 65536"/>
                <a:gd name="T10" fmla="*/ 0 60000 65536"/>
                <a:gd name="T11" fmla="*/ 0 60000 65536"/>
                <a:gd name="T12" fmla="*/ 0 w 75"/>
                <a:gd name="T13" fmla="*/ 0 h 49"/>
                <a:gd name="T14" fmla="*/ 75 w 75"/>
                <a:gd name="T15" fmla="*/ 49 h 49"/>
              </a:gdLst>
              <a:ahLst/>
              <a:cxnLst>
                <a:cxn ang="T8">
                  <a:pos x="T0" y="T1"/>
                </a:cxn>
                <a:cxn ang="T9">
                  <a:pos x="T2" y="T3"/>
                </a:cxn>
                <a:cxn ang="T10">
                  <a:pos x="T4" y="T5"/>
                </a:cxn>
                <a:cxn ang="T11">
                  <a:pos x="T6" y="T7"/>
                </a:cxn>
              </a:cxnLst>
              <a:rect l="T12" t="T13" r="T14" b="T15"/>
              <a:pathLst>
                <a:path w="75" h="49">
                  <a:moveTo>
                    <a:pt x="15" y="0"/>
                  </a:moveTo>
                  <a:lnTo>
                    <a:pt x="74" y="48"/>
                  </a:lnTo>
                  <a:lnTo>
                    <a:pt x="0" y="34"/>
                  </a:lnTo>
                  <a:lnTo>
                    <a:pt x="15"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92" name="Rectangle 47"/>
            <p:cNvSpPr>
              <a:spLocks noChangeArrowheads="1"/>
            </p:cNvSpPr>
            <p:nvPr/>
          </p:nvSpPr>
          <p:spPr bwMode="auto">
            <a:xfrm>
              <a:off x="1762" y="2207"/>
              <a:ext cx="339"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Root</a:t>
              </a:r>
            </a:p>
          </p:txBody>
        </p:sp>
        <p:sp>
          <p:nvSpPr>
            <p:cNvPr id="53393" name="Rectangle 48"/>
            <p:cNvSpPr>
              <a:spLocks noChangeArrowheads="1"/>
            </p:cNvSpPr>
            <p:nvPr/>
          </p:nvSpPr>
          <p:spPr bwMode="auto">
            <a:xfrm>
              <a:off x="2493" y="2551"/>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53394" name="Rectangle 49"/>
            <p:cNvSpPr>
              <a:spLocks noChangeArrowheads="1"/>
            </p:cNvSpPr>
            <p:nvPr/>
          </p:nvSpPr>
          <p:spPr bwMode="auto">
            <a:xfrm>
              <a:off x="2844" y="2550"/>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24</a:t>
              </a:r>
            </a:p>
          </p:txBody>
        </p:sp>
        <p:sp>
          <p:nvSpPr>
            <p:cNvPr id="53395" name="Rectangle 50"/>
            <p:cNvSpPr>
              <a:spLocks noChangeArrowheads="1"/>
            </p:cNvSpPr>
            <p:nvPr/>
          </p:nvSpPr>
          <p:spPr bwMode="auto">
            <a:xfrm>
              <a:off x="3203" y="2543"/>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30</a:t>
              </a:r>
            </a:p>
          </p:txBody>
        </p:sp>
        <p:sp>
          <p:nvSpPr>
            <p:cNvPr id="53396" name="Rectangle 51"/>
            <p:cNvSpPr>
              <a:spLocks noChangeArrowheads="1"/>
            </p:cNvSpPr>
            <p:nvPr/>
          </p:nvSpPr>
          <p:spPr bwMode="auto">
            <a:xfrm>
              <a:off x="218" y="3419"/>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53397" name="Rectangle 52"/>
            <p:cNvSpPr>
              <a:spLocks noChangeArrowheads="1"/>
            </p:cNvSpPr>
            <p:nvPr/>
          </p:nvSpPr>
          <p:spPr bwMode="auto">
            <a:xfrm>
              <a:off x="458" y="3412"/>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53398" name="Rectangle 53"/>
            <p:cNvSpPr>
              <a:spLocks noChangeArrowheads="1"/>
            </p:cNvSpPr>
            <p:nvPr/>
          </p:nvSpPr>
          <p:spPr bwMode="auto">
            <a:xfrm>
              <a:off x="693" y="3412"/>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3399" name="Rectangle 54"/>
            <p:cNvSpPr>
              <a:spLocks noChangeArrowheads="1"/>
            </p:cNvSpPr>
            <p:nvPr/>
          </p:nvSpPr>
          <p:spPr bwMode="auto">
            <a:xfrm>
              <a:off x="927" y="3419"/>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7*</a:t>
              </a:r>
            </a:p>
          </p:txBody>
        </p:sp>
        <p:sp>
          <p:nvSpPr>
            <p:cNvPr id="53400" name="Rectangle 55"/>
            <p:cNvSpPr>
              <a:spLocks noChangeArrowheads="1"/>
            </p:cNvSpPr>
            <p:nvPr/>
          </p:nvSpPr>
          <p:spPr bwMode="auto">
            <a:xfrm>
              <a:off x="1264" y="3419"/>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14*</a:t>
              </a:r>
            </a:p>
          </p:txBody>
        </p:sp>
        <p:sp>
          <p:nvSpPr>
            <p:cNvPr id="53401" name="Rectangle 56"/>
            <p:cNvSpPr>
              <a:spLocks noChangeArrowheads="1"/>
            </p:cNvSpPr>
            <p:nvPr/>
          </p:nvSpPr>
          <p:spPr bwMode="auto">
            <a:xfrm>
              <a:off x="1491" y="3419"/>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16*</a:t>
              </a:r>
            </a:p>
          </p:txBody>
        </p:sp>
        <p:sp>
          <p:nvSpPr>
            <p:cNvPr id="53402" name="Rectangle 57"/>
            <p:cNvSpPr>
              <a:spLocks noChangeArrowheads="1"/>
            </p:cNvSpPr>
            <p:nvPr/>
          </p:nvSpPr>
          <p:spPr bwMode="auto">
            <a:xfrm>
              <a:off x="2332" y="3412"/>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19*</a:t>
              </a:r>
            </a:p>
          </p:txBody>
        </p:sp>
        <p:sp>
          <p:nvSpPr>
            <p:cNvPr id="53403" name="Rectangle 58"/>
            <p:cNvSpPr>
              <a:spLocks noChangeArrowheads="1"/>
            </p:cNvSpPr>
            <p:nvPr/>
          </p:nvSpPr>
          <p:spPr bwMode="auto">
            <a:xfrm>
              <a:off x="2551" y="3412"/>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20*</a:t>
              </a:r>
            </a:p>
          </p:txBody>
        </p:sp>
        <p:sp>
          <p:nvSpPr>
            <p:cNvPr id="53404" name="Rectangle 59"/>
            <p:cNvSpPr>
              <a:spLocks noChangeArrowheads="1"/>
            </p:cNvSpPr>
            <p:nvPr/>
          </p:nvSpPr>
          <p:spPr bwMode="auto">
            <a:xfrm>
              <a:off x="2779" y="3411"/>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22*</a:t>
              </a:r>
            </a:p>
          </p:txBody>
        </p:sp>
        <p:sp>
          <p:nvSpPr>
            <p:cNvPr id="53405" name="Rectangle 60"/>
            <p:cNvSpPr>
              <a:spLocks noChangeArrowheads="1"/>
            </p:cNvSpPr>
            <p:nvPr/>
          </p:nvSpPr>
          <p:spPr bwMode="auto">
            <a:xfrm>
              <a:off x="3363" y="3411"/>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24*</a:t>
              </a:r>
            </a:p>
          </p:txBody>
        </p:sp>
        <p:sp>
          <p:nvSpPr>
            <p:cNvPr id="53406" name="Rectangle 61"/>
            <p:cNvSpPr>
              <a:spLocks noChangeArrowheads="1"/>
            </p:cNvSpPr>
            <p:nvPr/>
          </p:nvSpPr>
          <p:spPr bwMode="auto">
            <a:xfrm>
              <a:off x="3605" y="3411"/>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27*</a:t>
              </a:r>
            </a:p>
          </p:txBody>
        </p:sp>
        <p:sp>
          <p:nvSpPr>
            <p:cNvPr id="53407" name="Rectangle 62"/>
            <p:cNvSpPr>
              <a:spLocks noChangeArrowheads="1"/>
            </p:cNvSpPr>
            <p:nvPr/>
          </p:nvSpPr>
          <p:spPr bwMode="auto">
            <a:xfrm>
              <a:off x="3824" y="3418"/>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29*</a:t>
              </a:r>
            </a:p>
          </p:txBody>
        </p:sp>
        <p:sp>
          <p:nvSpPr>
            <p:cNvPr id="53408" name="Rectangle 63"/>
            <p:cNvSpPr>
              <a:spLocks noChangeArrowheads="1"/>
            </p:cNvSpPr>
            <p:nvPr/>
          </p:nvSpPr>
          <p:spPr bwMode="auto">
            <a:xfrm>
              <a:off x="4417" y="3418"/>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33*</a:t>
              </a:r>
            </a:p>
          </p:txBody>
        </p:sp>
        <p:sp>
          <p:nvSpPr>
            <p:cNvPr id="53409" name="Rectangle 64"/>
            <p:cNvSpPr>
              <a:spLocks noChangeArrowheads="1"/>
            </p:cNvSpPr>
            <p:nvPr/>
          </p:nvSpPr>
          <p:spPr bwMode="auto">
            <a:xfrm>
              <a:off x="4652" y="3418"/>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34*</a:t>
              </a:r>
            </a:p>
          </p:txBody>
        </p:sp>
        <p:sp>
          <p:nvSpPr>
            <p:cNvPr id="53410" name="Rectangle 65"/>
            <p:cNvSpPr>
              <a:spLocks noChangeArrowheads="1"/>
            </p:cNvSpPr>
            <p:nvPr/>
          </p:nvSpPr>
          <p:spPr bwMode="auto">
            <a:xfrm>
              <a:off x="4878" y="3411"/>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38*</a:t>
              </a:r>
            </a:p>
          </p:txBody>
        </p:sp>
        <p:sp>
          <p:nvSpPr>
            <p:cNvPr id="53411" name="Rectangle 66"/>
            <p:cNvSpPr>
              <a:spLocks noChangeArrowheads="1"/>
            </p:cNvSpPr>
            <p:nvPr/>
          </p:nvSpPr>
          <p:spPr bwMode="auto">
            <a:xfrm>
              <a:off x="5112" y="3404"/>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39*</a:t>
              </a:r>
            </a:p>
          </p:txBody>
        </p:sp>
        <p:sp>
          <p:nvSpPr>
            <p:cNvPr id="53412" name="Rectangle 67"/>
            <p:cNvSpPr>
              <a:spLocks noChangeArrowheads="1"/>
            </p:cNvSpPr>
            <p:nvPr/>
          </p:nvSpPr>
          <p:spPr bwMode="auto">
            <a:xfrm>
              <a:off x="2157" y="2551"/>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13</a:t>
              </a:r>
            </a:p>
          </p:txBody>
        </p:sp>
        <p:sp>
          <p:nvSpPr>
            <p:cNvPr id="53413" name="Line 68"/>
            <p:cNvSpPr>
              <a:spLocks noChangeShapeType="1"/>
            </p:cNvSpPr>
            <p:nvPr/>
          </p:nvSpPr>
          <p:spPr bwMode="auto">
            <a:xfrm>
              <a:off x="2304" y="2208"/>
              <a:ext cx="240" cy="28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414" name="Arc 69"/>
            <p:cNvSpPr>
              <a:spLocks/>
            </p:cNvSpPr>
            <p:nvPr/>
          </p:nvSpPr>
          <p:spPr bwMode="auto">
            <a:xfrm rot="-2580000">
              <a:off x="2160" y="3265"/>
              <a:ext cx="240"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415" name="Arc 70"/>
            <p:cNvSpPr>
              <a:spLocks/>
            </p:cNvSpPr>
            <p:nvPr/>
          </p:nvSpPr>
          <p:spPr bwMode="auto">
            <a:xfrm rot="-2580000">
              <a:off x="1056" y="3265"/>
              <a:ext cx="240"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416" name="Arc 71"/>
            <p:cNvSpPr>
              <a:spLocks/>
            </p:cNvSpPr>
            <p:nvPr/>
          </p:nvSpPr>
          <p:spPr bwMode="auto">
            <a:xfrm rot="-2580000">
              <a:off x="3168" y="3265"/>
              <a:ext cx="240"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417" name="Arc 72"/>
            <p:cNvSpPr>
              <a:spLocks/>
            </p:cNvSpPr>
            <p:nvPr/>
          </p:nvSpPr>
          <p:spPr bwMode="auto">
            <a:xfrm rot="-2580000">
              <a:off x="4224" y="3265"/>
              <a:ext cx="240"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0121" name="Rectangle 73"/>
          <p:cNvSpPr>
            <a:spLocks noChangeArrowheads="1"/>
          </p:cNvSpPr>
          <p:nvPr/>
        </p:nvSpPr>
        <p:spPr bwMode="auto">
          <a:xfrm>
            <a:off x="1752600" y="1676400"/>
            <a:ext cx="8686800" cy="3276600"/>
          </a:xfrm>
          <a:prstGeom prst="rect">
            <a:avLst/>
          </a:prstGeom>
          <a:solidFill>
            <a:schemeClr val="bg1"/>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74"/>
          <p:cNvGrpSpPr>
            <a:grpSpLocks/>
          </p:cNvGrpSpPr>
          <p:nvPr/>
        </p:nvGrpSpPr>
        <p:grpSpPr bwMode="auto">
          <a:xfrm>
            <a:off x="1981201" y="1676400"/>
            <a:ext cx="8375651" cy="2368550"/>
            <a:chOff x="185" y="1056"/>
            <a:chExt cx="5276" cy="1492"/>
          </a:xfrm>
        </p:grpSpPr>
        <p:sp>
          <p:nvSpPr>
            <p:cNvPr id="53257" name="Freeform 75"/>
            <p:cNvSpPr>
              <a:spLocks/>
            </p:cNvSpPr>
            <p:nvPr/>
          </p:nvSpPr>
          <p:spPr bwMode="auto">
            <a:xfrm>
              <a:off x="185" y="2338"/>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58" name="Freeform 76"/>
            <p:cNvSpPr>
              <a:spLocks/>
            </p:cNvSpPr>
            <p:nvPr/>
          </p:nvSpPr>
          <p:spPr bwMode="auto">
            <a:xfrm>
              <a:off x="390" y="2338"/>
              <a:ext cx="205" cy="205"/>
            </a:xfrm>
            <a:custGeom>
              <a:avLst/>
              <a:gdLst>
                <a:gd name="T0" fmla="*/ 0 w 205"/>
                <a:gd name="T1" fmla="*/ 204 h 205"/>
                <a:gd name="T2" fmla="*/ 0 w 205"/>
                <a:gd name="T3" fmla="*/ 0 h 205"/>
                <a:gd name="T4" fmla="*/ 204 w 205"/>
                <a:gd name="T5" fmla="*/ 0 h 205"/>
                <a:gd name="T6" fmla="*/ 204 w 205"/>
                <a:gd name="T7" fmla="*/ 204 h 205"/>
                <a:gd name="T8" fmla="*/ 0 w 205"/>
                <a:gd name="T9" fmla="*/ 204 h 205"/>
                <a:gd name="T10" fmla="*/ 0 60000 65536"/>
                <a:gd name="T11" fmla="*/ 0 60000 65536"/>
                <a:gd name="T12" fmla="*/ 0 60000 65536"/>
                <a:gd name="T13" fmla="*/ 0 60000 65536"/>
                <a:gd name="T14" fmla="*/ 0 60000 65536"/>
                <a:gd name="T15" fmla="*/ 0 w 205"/>
                <a:gd name="T16" fmla="*/ 0 h 205"/>
                <a:gd name="T17" fmla="*/ 205 w 205"/>
                <a:gd name="T18" fmla="*/ 205 h 205"/>
              </a:gdLst>
              <a:ahLst/>
              <a:cxnLst>
                <a:cxn ang="T10">
                  <a:pos x="T0" y="T1"/>
                </a:cxn>
                <a:cxn ang="T11">
                  <a:pos x="T2" y="T3"/>
                </a:cxn>
                <a:cxn ang="T12">
                  <a:pos x="T4" y="T5"/>
                </a:cxn>
                <a:cxn ang="T13">
                  <a:pos x="T6" y="T7"/>
                </a:cxn>
                <a:cxn ang="T14">
                  <a:pos x="T8" y="T9"/>
                </a:cxn>
              </a:cxnLst>
              <a:rect l="T15" t="T16" r="T17" b="T18"/>
              <a:pathLst>
                <a:path w="205" h="205">
                  <a:moveTo>
                    <a:pt x="0" y="204"/>
                  </a:moveTo>
                  <a:lnTo>
                    <a:pt x="0" y="0"/>
                  </a:lnTo>
                  <a:lnTo>
                    <a:pt x="204" y="0"/>
                  </a:lnTo>
                  <a:lnTo>
                    <a:pt x="204"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59" name="Freeform 77"/>
            <p:cNvSpPr>
              <a:spLocks/>
            </p:cNvSpPr>
            <p:nvPr/>
          </p:nvSpPr>
          <p:spPr bwMode="auto">
            <a:xfrm>
              <a:off x="594" y="2338"/>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60" name="Freeform 78"/>
            <p:cNvSpPr>
              <a:spLocks/>
            </p:cNvSpPr>
            <p:nvPr/>
          </p:nvSpPr>
          <p:spPr bwMode="auto">
            <a:xfrm>
              <a:off x="799" y="2338"/>
              <a:ext cx="205" cy="205"/>
            </a:xfrm>
            <a:custGeom>
              <a:avLst/>
              <a:gdLst>
                <a:gd name="T0" fmla="*/ 0 w 205"/>
                <a:gd name="T1" fmla="*/ 204 h 205"/>
                <a:gd name="T2" fmla="*/ 0 w 205"/>
                <a:gd name="T3" fmla="*/ 0 h 205"/>
                <a:gd name="T4" fmla="*/ 204 w 205"/>
                <a:gd name="T5" fmla="*/ 0 h 205"/>
                <a:gd name="T6" fmla="*/ 204 w 205"/>
                <a:gd name="T7" fmla="*/ 204 h 205"/>
                <a:gd name="T8" fmla="*/ 0 w 205"/>
                <a:gd name="T9" fmla="*/ 204 h 205"/>
                <a:gd name="T10" fmla="*/ 0 60000 65536"/>
                <a:gd name="T11" fmla="*/ 0 60000 65536"/>
                <a:gd name="T12" fmla="*/ 0 60000 65536"/>
                <a:gd name="T13" fmla="*/ 0 60000 65536"/>
                <a:gd name="T14" fmla="*/ 0 60000 65536"/>
                <a:gd name="T15" fmla="*/ 0 w 205"/>
                <a:gd name="T16" fmla="*/ 0 h 205"/>
                <a:gd name="T17" fmla="*/ 205 w 205"/>
                <a:gd name="T18" fmla="*/ 205 h 205"/>
              </a:gdLst>
              <a:ahLst/>
              <a:cxnLst>
                <a:cxn ang="T10">
                  <a:pos x="T0" y="T1"/>
                </a:cxn>
                <a:cxn ang="T11">
                  <a:pos x="T2" y="T3"/>
                </a:cxn>
                <a:cxn ang="T12">
                  <a:pos x="T4" y="T5"/>
                </a:cxn>
                <a:cxn ang="T13">
                  <a:pos x="T6" y="T7"/>
                </a:cxn>
                <a:cxn ang="T14">
                  <a:pos x="T8" y="T9"/>
                </a:cxn>
              </a:cxnLst>
              <a:rect l="T15" t="T16" r="T17" b="T18"/>
              <a:pathLst>
                <a:path w="205" h="205">
                  <a:moveTo>
                    <a:pt x="0" y="204"/>
                  </a:moveTo>
                  <a:lnTo>
                    <a:pt x="0" y="0"/>
                  </a:lnTo>
                  <a:lnTo>
                    <a:pt x="204" y="0"/>
                  </a:lnTo>
                  <a:lnTo>
                    <a:pt x="204"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61" name="Rectangle 79"/>
            <p:cNvSpPr>
              <a:spLocks noChangeArrowheads="1"/>
            </p:cNvSpPr>
            <p:nvPr/>
          </p:nvSpPr>
          <p:spPr bwMode="auto">
            <a:xfrm>
              <a:off x="191" y="2325"/>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53262" name="Rectangle 80"/>
            <p:cNvSpPr>
              <a:spLocks noChangeArrowheads="1"/>
            </p:cNvSpPr>
            <p:nvPr/>
          </p:nvSpPr>
          <p:spPr bwMode="auto">
            <a:xfrm>
              <a:off x="396" y="2325"/>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53263" name="Freeform 81"/>
            <p:cNvSpPr>
              <a:spLocks/>
            </p:cNvSpPr>
            <p:nvPr/>
          </p:nvSpPr>
          <p:spPr bwMode="auto">
            <a:xfrm>
              <a:off x="2181" y="1319"/>
              <a:ext cx="307" cy="255"/>
            </a:xfrm>
            <a:custGeom>
              <a:avLst/>
              <a:gdLst>
                <a:gd name="T0" fmla="*/ 0 w 307"/>
                <a:gd name="T1" fmla="*/ 254 h 255"/>
                <a:gd name="T2" fmla="*/ 0 w 307"/>
                <a:gd name="T3" fmla="*/ 0 h 255"/>
                <a:gd name="T4" fmla="*/ 306 w 307"/>
                <a:gd name="T5" fmla="*/ 0 h 255"/>
                <a:gd name="T6" fmla="*/ 306 w 307"/>
                <a:gd name="T7" fmla="*/ 254 h 255"/>
                <a:gd name="T8" fmla="*/ 0 w 307"/>
                <a:gd name="T9" fmla="*/ 254 h 255"/>
                <a:gd name="T10" fmla="*/ 0 60000 65536"/>
                <a:gd name="T11" fmla="*/ 0 60000 65536"/>
                <a:gd name="T12" fmla="*/ 0 60000 65536"/>
                <a:gd name="T13" fmla="*/ 0 60000 65536"/>
                <a:gd name="T14" fmla="*/ 0 60000 65536"/>
                <a:gd name="T15" fmla="*/ 0 w 307"/>
                <a:gd name="T16" fmla="*/ 0 h 255"/>
                <a:gd name="T17" fmla="*/ 307 w 307"/>
                <a:gd name="T18" fmla="*/ 255 h 255"/>
              </a:gdLst>
              <a:ahLst/>
              <a:cxnLst>
                <a:cxn ang="T10">
                  <a:pos x="T0" y="T1"/>
                </a:cxn>
                <a:cxn ang="T11">
                  <a:pos x="T2" y="T3"/>
                </a:cxn>
                <a:cxn ang="T12">
                  <a:pos x="T4" y="T5"/>
                </a:cxn>
                <a:cxn ang="T13">
                  <a:pos x="T6" y="T7"/>
                </a:cxn>
                <a:cxn ang="T14">
                  <a:pos x="T8" y="T9"/>
                </a:cxn>
              </a:cxnLst>
              <a:rect l="T15" t="T16" r="T17" b="T18"/>
              <a:pathLst>
                <a:path w="307" h="255">
                  <a:moveTo>
                    <a:pt x="0" y="254"/>
                  </a:moveTo>
                  <a:lnTo>
                    <a:pt x="0" y="0"/>
                  </a:lnTo>
                  <a:lnTo>
                    <a:pt x="306" y="0"/>
                  </a:lnTo>
                  <a:lnTo>
                    <a:pt x="306"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64" name="Freeform 82"/>
            <p:cNvSpPr>
              <a:spLocks/>
            </p:cNvSpPr>
            <p:nvPr/>
          </p:nvSpPr>
          <p:spPr bwMode="auto">
            <a:xfrm>
              <a:off x="2231" y="1319"/>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65" name="Freeform 83"/>
            <p:cNvSpPr>
              <a:spLocks/>
            </p:cNvSpPr>
            <p:nvPr/>
          </p:nvSpPr>
          <p:spPr bwMode="auto">
            <a:xfrm>
              <a:off x="2487" y="1319"/>
              <a:ext cx="308" cy="255"/>
            </a:xfrm>
            <a:custGeom>
              <a:avLst/>
              <a:gdLst>
                <a:gd name="T0" fmla="*/ 0 w 308"/>
                <a:gd name="T1" fmla="*/ 254 h 255"/>
                <a:gd name="T2" fmla="*/ 0 w 308"/>
                <a:gd name="T3" fmla="*/ 0 h 255"/>
                <a:gd name="T4" fmla="*/ 307 w 308"/>
                <a:gd name="T5" fmla="*/ 0 h 255"/>
                <a:gd name="T6" fmla="*/ 307 w 308"/>
                <a:gd name="T7" fmla="*/ 254 h 255"/>
                <a:gd name="T8" fmla="*/ 0 w 308"/>
                <a:gd name="T9" fmla="*/ 254 h 255"/>
                <a:gd name="T10" fmla="*/ 0 60000 65536"/>
                <a:gd name="T11" fmla="*/ 0 60000 65536"/>
                <a:gd name="T12" fmla="*/ 0 60000 65536"/>
                <a:gd name="T13" fmla="*/ 0 60000 65536"/>
                <a:gd name="T14" fmla="*/ 0 60000 65536"/>
                <a:gd name="T15" fmla="*/ 0 w 308"/>
                <a:gd name="T16" fmla="*/ 0 h 255"/>
                <a:gd name="T17" fmla="*/ 308 w 308"/>
                <a:gd name="T18" fmla="*/ 255 h 255"/>
              </a:gdLst>
              <a:ahLst/>
              <a:cxnLst>
                <a:cxn ang="T10">
                  <a:pos x="T0" y="T1"/>
                </a:cxn>
                <a:cxn ang="T11">
                  <a:pos x="T2" y="T3"/>
                </a:cxn>
                <a:cxn ang="T12">
                  <a:pos x="T4" y="T5"/>
                </a:cxn>
                <a:cxn ang="T13">
                  <a:pos x="T6" y="T7"/>
                </a:cxn>
                <a:cxn ang="T14">
                  <a:pos x="T8" y="T9"/>
                </a:cxn>
              </a:cxnLst>
              <a:rect l="T15" t="T16" r="T17" b="T18"/>
              <a:pathLst>
                <a:path w="308" h="255">
                  <a:moveTo>
                    <a:pt x="0" y="254"/>
                  </a:moveTo>
                  <a:lnTo>
                    <a:pt x="0" y="0"/>
                  </a:lnTo>
                  <a:lnTo>
                    <a:pt x="307" y="0"/>
                  </a:lnTo>
                  <a:lnTo>
                    <a:pt x="307"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66" name="Freeform 84"/>
            <p:cNvSpPr>
              <a:spLocks/>
            </p:cNvSpPr>
            <p:nvPr/>
          </p:nvSpPr>
          <p:spPr bwMode="auto">
            <a:xfrm>
              <a:off x="2538" y="1319"/>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67" name="Freeform 85"/>
            <p:cNvSpPr>
              <a:spLocks/>
            </p:cNvSpPr>
            <p:nvPr/>
          </p:nvSpPr>
          <p:spPr bwMode="auto">
            <a:xfrm>
              <a:off x="2794" y="1319"/>
              <a:ext cx="308" cy="255"/>
            </a:xfrm>
            <a:custGeom>
              <a:avLst/>
              <a:gdLst>
                <a:gd name="T0" fmla="*/ 0 w 308"/>
                <a:gd name="T1" fmla="*/ 254 h 255"/>
                <a:gd name="T2" fmla="*/ 0 w 308"/>
                <a:gd name="T3" fmla="*/ 0 h 255"/>
                <a:gd name="T4" fmla="*/ 307 w 308"/>
                <a:gd name="T5" fmla="*/ 0 h 255"/>
                <a:gd name="T6" fmla="*/ 307 w 308"/>
                <a:gd name="T7" fmla="*/ 254 h 255"/>
                <a:gd name="T8" fmla="*/ 0 w 308"/>
                <a:gd name="T9" fmla="*/ 254 h 255"/>
                <a:gd name="T10" fmla="*/ 0 60000 65536"/>
                <a:gd name="T11" fmla="*/ 0 60000 65536"/>
                <a:gd name="T12" fmla="*/ 0 60000 65536"/>
                <a:gd name="T13" fmla="*/ 0 60000 65536"/>
                <a:gd name="T14" fmla="*/ 0 60000 65536"/>
                <a:gd name="T15" fmla="*/ 0 w 308"/>
                <a:gd name="T16" fmla="*/ 0 h 255"/>
                <a:gd name="T17" fmla="*/ 308 w 308"/>
                <a:gd name="T18" fmla="*/ 255 h 255"/>
              </a:gdLst>
              <a:ahLst/>
              <a:cxnLst>
                <a:cxn ang="T10">
                  <a:pos x="T0" y="T1"/>
                </a:cxn>
                <a:cxn ang="T11">
                  <a:pos x="T2" y="T3"/>
                </a:cxn>
                <a:cxn ang="T12">
                  <a:pos x="T4" y="T5"/>
                </a:cxn>
                <a:cxn ang="T13">
                  <a:pos x="T6" y="T7"/>
                </a:cxn>
                <a:cxn ang="T14">
                  <a:pos x="T8" y="T9"/>
                </a:cxn>
              </a:cxnLst>
              <a:rect l="T15" t="T16" r="T17" b="T18"/>
              <a:pathLst>
                <a:path w="308" h="255">
                  <a:moveTo>
                    <a:pt x="0" y="254"/>
                  </a:moveTo>
                  <a:lnTo>
                    <a:pt x="0" y="0"/>
                  </a:lnTo>
                  <a:lnTo>
                    <a:pt x="307" y="0"/>
                  </a:lnTo>
                  <a:lnTo>
                    <a:pt x="307"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68" name="Freeform 86"/>
            <p:cNvSpPr>
              <a:spLocks/>
            </p:cNvSpPr>
            <p:nvPr/>
          </p:nvSpPr>
          <p:spPr bwMode="auto">
            <a:xfrm>
              <a:off x="2845" y="1319"/>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69" name="Freeform 87"/>
            <p:cNvSpPr>
              <a:spLocks/>
            </p:cNvSpPr>
            <p:nvPr/>
          </p:nvSpPr>
          <p:spPr bwMode="auto">
            <a:xfrm>
              <a:off x="3101" y="1319"/>
              <a:ext cx="308" cy="255"/>
            </a:xfrm>
            <a:custGeom>
              <a:avLst/>
              <a:gdLst>
                <a:gd name="T0" fmla="*/ 0 w 308"/>
                <a:gd name="T1" fmla="*/ 254 h 255"/>
                <a:gd name="T2" fmla="*/ 0 w 308"/>
                <a:gd name="T3" fmla="*/ 0 h 255"/>
                <a:gd name="T4" fmla="*/ 307 w 308"/>
                <a:gd name="T5" fmla="*/ 0 h 255"/>
                <a:gd name="T6" fmla="*/ 307 w 308"/>
                <a:gd name="T7" fmla="*/ 254 h 255"/>
                <a:gd name="T8" fmla="*/ 0 w 308"/>
                <a:gd name="T9" fmla="*/ 254 h 255"/>
                <a:gd name="T10" fmla="*/ 0 60000 65536"/>
                <a:gd name="T11" fmla="*/ 0 60000 65536"/>
                <a:gd name="T12" fmla="*/ 0 60000 65536"/>
                <a:gd name="T13" fmla="*/ 0 60000 65536"/>
                <a:gd name="T14" fmla="*/ 0 60000 65536"/>
                <a:gd name="T15" fmla="*/ 0 w 308"/>
                <a:gd name="T16" fmla="*/ 0 h 255"/>
                <a:gd name="T17" fmla="*/ 308 w 308"/>
                <a:gd name="T18" fmla="*/ 255 h 255"/>
              </a:gdLst>
              <a:ahLst/>
              <a:cxnLst>
                <a:cxn ang="T10">
                  <a:pos x="T0" y="T1"/>
                </a:cxn>
                <a:cxn ang="T11">
                  <a:pos x="T2" y="T3"/>
                </a:cxn>
                <a:cxn ang="T12">
                  <a:pos x="T4" y="T5"/>
                </a:cxn>
                <a:cxn ang="T13">
                  <a:pos x="T6" y="T7"/>
                </a:cxn>
                <a:cxn ang="T14">
                  <a:pos x="T8" y="T9"/>
                </a:cxn>
              </a:cxnLst>
              <a:rect l="T15" t="T16" r="T17" b="T18"/>
              <a:pathLst>
                <a:path w="308" h="255">
                  <a:moveTo>
                    <a:pt x="0" y="254"/>
                  </a:moveTo>
                  <a:lnTo>
                    <a:pt x="0" y="0"/>
                  </a:lnTo>
                  <a:lnTo>
                    <a:pt x="307" y="0"/>
                  </a:lnTo>
                  <a:lnTo>
                    <a:pt x="307"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70" name="Freeform 88"/>
            <p:cNvSpPr>
              <a:spLocks/>
            </p:cNvSpPr>
            <p:nvPr/>
          </p:nvSpPr>
          <p:spPr bwMode="auto">
            <a:xfrm>
              <a:off x="3152" y="1319"/>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71" name="Freeform 89"/>
            <p:cNvSpPr>
              <a:spLocks/>
            </p:cNvSpPr>
            <p:nvPr/>
          </p:nvSpPr>
          <p:spPr bwMode="auto">
            <a:xfrm>
              <a:off x="3408" y="1319"/>
              <a:ext cx="52" cy="255"/>
            </a:xfrm>
            <a:custGeom>
              <a:avLst/>
              <a:gdLst>
                <a:gd name="T0" fmla="*/ 0 w 52"/>
                <a:gd name="T1" fmla="*/ 254 h 255"/>
                <a:gd name="T2" fmla="*/ 0 w 52"/>
                <a:gd name="T3" fmla="*/ 0 h 255"/>
                <a:gd name="T4" fmla="*/ 51 w 52"/>
                <a:gd name="T5" fmla="*/ 0 h 255"/>
                <a:gd name="T6" fmla="*/ 51 w 52"/>
                <a:gd name="T7" fmla="*/ 254 h 255"/>
                <a:gd name="T8" fmla="*/ 0 w 52"/>
                <a:gd name="T9" fmla="*/ 254 h 255"/>
                <a:gd name="T10" fmla="*/ 0 60000 65536"/>
                <a:gd name="T11" fmla="*/ 0 60000 65536"/>
                <a:gd name="T12" fmla="*/ 0 60000 65536"/>
                <a:gd name="T13" fmla="*/ 0 60000 65536"/>
                <a:gd name="T14" fmla="*/ 0 60000 65536"/>
                <a:gd name="T15" fmla="*/ 0 w 52"/>
                <a:gd name="T16" fmla="*/ 0 h 255"/>
                <a:gd name="T17" fmla="*/ 52 w 52"/>
                <a:gd name="T18" fmla="*/ 255 h 255"/>
              </a:gdLst>
              <a:ahLst/>
              <a:cxnLst>
                <a:cxn ang="T10">
                  <a:pos x="T0" y="T1"/>
                </a:cxn>
                <a:cxn ang="T11">
                  <a:pos x="T2" y="T3"/>
                </a:cxn>
                <a:cxn ang="T12">
                  <a:pos x="T4" y="T5"/>
                </a:cxn>
                <a:cxn ang="T13">
                  <a:pos x="T6" y="T7"/>
                </a:cxn>
                <a:cxn ang="T14">
                  <a:pos x="T8" y="T9"/>
                </a:cxn>
              </a:cxnLst>
              <a:rect l="T15" t="T16" r="T17" b="T18"/>
              <a:pathLst>
                <a:path w="52" h="255">
                  <a:moveTo>
                    <a:pt x="0" y="254"/>
                  </a:moveTo>
                  <a:lnTo>
                    <a:pt x="0" y="0"/>
                  </a:lnTo>
                  <a:lnTo>
                    <a:pt x="51" y="0"/>
                  </a:lnTo>
                  <a:lnTo>
                    <a:pt x="51"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72" name="Freeform 90"/>
            <p:cNvSpPr>
              <a:spLocks/>
            </p:cNvSpPr>
            <p:nvPr/>
          </p:nvSpPr>
          <p:spPr bwMode="auto">
            <a:xfrm>
              <a:off x="1937" y="2343"/>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73" name="Freeform 91"/>
            <p:cNvSpPr>
              <a:spLocks/>
            </p:cNvSpPr>
            <p:nvPr/>
          </p:nvSpPr>
          <p:spPr bwMode="auto">
            <a:xfrm>
              <a:off x="2142" y="2343"/>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74" name="Freeform 92"/>
            <p:cNvSpPr>
              <a:spLocks/>
            </p:cNvSpPr>
            <p:nvPr/>
          </p:nvSpPr>
          <p:spPr bwMode="auto">
            <a:xfrm>
              <a:off x="2347" y="2343"/>
              <a:ext cx="205" cy="205"/>
            </a:xfrm>
            <a:custGeom>
              <a:avLst/>
              <a:gdLst>
                <a:gd name="T0" fmla="*/ 0 w 205"/>
                <a:gd name="T1" fmla="*/ 204 h 205"/>
                <a:gd name="T2" fmla="*/ 0 w 205"/>
                <a:gd name="T3" fmla="*/ 0 h 205"/>
                <a:gd name="T4" fmla="*/ 204 w 205"/>
                <a:gd name="T5" fmla="*/ 0 h 205"/>
                <a:gd name="T6" fmla="*/ 204 w 205"/>
                <a:gd name="T7" fmla="*/ 204 h 205"/>
                <a:gd name="T8" fmla="*/ 0 w 205"/>
                <a:gd name="T9" fmla="*/ 204 h 205"/>
                <a:gd name="T10" fmla="*/ 0 60000 65536"/>
                <a:gd name="T11" fmla="*/ 0 60000 65536"/>
                <a:gd name="T12" fmla="*/ 0 60000 65536"/>
                <a:gd name="T13" fmla="*/ 0 60000 65536"/>
                <a:gd name="T14" fmla="*/ 0 60000 65536"/>
                <a:gd name="T15" fmla="*/ 0 w 205"/>
                <a:gd name="T16" fmla="*/ 0 h 205"/>
                <a:gd name="T17" fmla="*/ 205 w 205"/>
                <a:gd name="T18" fmla="*/ 205 h 205"/>
              </a:gdLst>
              <a:ahLst/>
              <a:cxnLst>
                <a:cxn ang="T10">
                  <a:pos x="T0" y="T1"/>
                </a:cxn>
                <a:cxn ang="T11">
                  <a:pos x="T2" y="T3"/>
                </a:cxn>
                <a:cxn ang="T12">
                  <a:pos x="T4" y="T5"/>
                </a:cxn>
                <a:cxn ang="T13">
                  <a:pos x="T6" y="T7"/>
                </a:cxn>
                <a:cxn ang="T14">
                  <a:pos x="T8" y="T9"/>
                </a:cxn>
              </a:cxnLst>
              <a:rect l="T15" t="T16" r="T17" b="T18"/>
              <a:pathLst>
                <a:path w="205" h="205">
                  <a:moveTo>
                    <a:pt x="0" y="204"/>
                  </a:moveTo>
                  <a:lnTo>
                    <a:pt x="0" y="0"/>
                  </a:lnTo>
                  <a:lnTo>
                    <a:pt x="204" y="0"/>
                  </a:lnTo>
                  <a:lnTo>
                    <a:pt x="204"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75" name="Freeform 93"/>
            <p:cNvSpPr>
              <a:spLocks/>
            </p:cNvSpPr>
            <p:nvPr/>
          </p:nvSpPr>
          <p:spPr bwMode="auto">
            <a:xfrm>
              <a:off x="2551" y="2343"/>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76" name="Freeform 94"/>
            <p:cNvSpPr>
              <a:spLocks/>
            </p:cNvSpPr>
            <p:nvPr/>
          </p:nvSpPr>
          <p:spPr bwMode="auto">
            <a:xfrm>
              <a:off x="2826" y="2343"/>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77" name="Freeform 95"/>
            <p:cNvSpPr>
              <a:spLocks/>
            </p:cNvSpPr>
            <p:nvPr/>
          </p:nvSpPr>
          <p:spPr bwMode="auto">
            <a:xfrm>
              <a:off x="3031" y="2343"/>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78" name="Freeform 96"/>
            <p:cNvSpPr>
              <a:spLocks/>
            </p:cNvSpPr>
            <p:nvPr/>
          </p:nvSpPr>
          <p:spPr bwMode="auto">
            <a:xfrm>
              <a:off x="3236" y="2343"/>
              <a:ext cx="204" cy="205"/>
            </a:xfrm>
            <a:custGeom>
              <a:avLst/>
              <a:gdLst>
                <a:gd name="T0" fmla="*/ 0 w 204"/>
                <a:gd name="T1" fmla="*/ 204 h 205"/>
                <a:gd name="T2" fmla="*/ 0 w 204"/>
                <a:gd name="T3" fmla="*/ 0 h 205"/>
                <a:gd name="T4" fmla="*/ 203 w 204"/>
                <a:gd name="T5" fmla="*/ 0 h 205"/>
                <a:gd name="T6" fmla="*/ 203 w 204"/>
                <a:gd name="T7" fmla="*/ 204 h 205"/>
                <a:gd name="T8" fmla="*/ 0 w 204"/>
                <a:gd name="T9" fmla="*/ 204 h 205"/>
                <a:gd name="T10" fmla="*/ 0 60000 65536"/>
                <a:gd name="T11" fmla="*/ 0 60000 65536"/>
                <a:gd name="T12" fmla="*/ 0 60000 65536"/>
                <a:gd name="T13" fmla="*/ 0 60000 65536"/>
                <a:gd name="T14" fmla="*/ 0 60000 65536"/>
                <a:gd name="T15" fmla="*/ 0 w 204"/>
                <a:gd name="T16" fmla="*/ 0 h 205"/>
                <a:gd name="T17" fmla="*/ 204 w 204"/>
                <a:gd name="T18" fmla="*/ 205 h 205"/>
              </a:gdLst>
              <a:ahLst/>
              <a:cxnLst>
                <a:cxn ang="T10">
                  <a:pos x="T0" y="T1"/>
                </a:cxn>
                <a:cxn ang="T11">
                  <a:pos x="T2" y="T3"/>
                </a:cxn>
                <a:cxn ang="T12">
                  <a:pos x="T4" y="T5"/>
                </a:cxn>
                <a:cxn ang="T13">
                  <a:pos x="T6" y="T7"/>
                </a:cxn>
                <a:cxn ang="T14">
                  <a:pos x="T8" y="T9"/>
                </a:cxn>
              </a:cxnLst>
              <a:rect l="T15" t="T16" r="T17" b="T18"/>
              <a:pathLst>
                <a:path w="204" h="205">
                  <a:moveTo>
                    <a:pt x="0" y="204"/>
                  </a:moveTo>
                  <a:lnTo>
                    <a:pt x="0" y="0"/>
                  </a:lnTo>
                  <a:lnTo>
                    <a:pt x="203" y="0"/>
                  </a:lnTo>
                  <a:lnTo>
                    <a:pt x="203"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79" name="Freeform 97"/>
            <p:cNvSpPr>
              <a:spLocks/>
            </p:cNvSpPr>
            <p:nvPr/>
          </p:nvSpPr>
          <p:spPr bwMode="auto">
            <a:xfrm>
              <a:off x="3439" y="2343"/>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80" name="Freeform 98"/>
            <p:cNvSpPr>
              <a:spLocks/>
            </p:cNvSpPr>
            <p:nvPr/>
          </p:nvSpPr>
          <p:spPr bwMode="auto">
            <a:xfrm>
              <a:off x="3715" y="2343"/>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81" name="Freeform 99"/>
            <p:cNvSpPr>
              <a:spLocks/>
            </p:cNvSpPr>
            <p:nvPr/>
          </p:nvSpPr>
          <p:spPr bwMode="auto">
            <a:xfrm>
              <a:off x="3920" y="2343"/>
              <a:ext cx="205" cy="205"/>
            </a:xfrm>
            <a:custGeom>
              <a:avLst/>
              <a:gdLst>
                <a:gd name="T0" fmla="*/ 0 w 205"/>
                <a:gd name="T1" fmla="*/ 204 h 205"/>
                <a:gd name="T2" fmla="*/ 0 w 205"/>
                <a:gd name="T3" fmla="*/ 0 h 205"/>
                <a:gd name="T4" fmla="*/ 204 w 205"/>
                <a:gd name="T5" fmla="*/ 0 h 205"/>
                <a:gd name="T6" fmla="*/ 204 w 205"/>
                <a:gd name="T7" fmla="*/ 204 h 205"/>
                <a:gd name="T8" fmla="*/ 0 w 205"/>
                <a:gd name="T9" fmla="*/ 204 h 205"/>
                <a:gd name="T10" fmla="*/ 0 60000 65536"/>
                <a:gd name="T11" fmla="*/ 0 60000 65536"/>
                <a:gd name="T12" fmla="*/ 0 60000 65536"/>
                <a:gd name="T13" fmla="*/ 0 60000 65536"/>
                <a:gd name="T14" fmla="*/ 0 60000 65536"/>
                <a:gd name="T15" fmla="*/ 0 w 205"/>
                <a:gd name="T16" fmla="*/ 0 h 205"/>
                <a:gd name="T17" fmla="*/ 205 w 205"/>
                <a:gd name="T18" fmla="*/ 205 h 205"/>
              </a:gdLst>
              <a:ahLst/>
              <a:cxnLst>
                <a:cxn ang="T10">
                  <a:pos x="T0" y="T1"/>
                </a:cxn>
                <a:cxn ang="T11">
                  <a:pos x="T2" y="T3"/>
                </a:cxn>
                <a:cxn ang="T12">
                  <a:pos x="T4" y="T5"/>
                </a:cxn>
                <a:cxn ang="T13">
                  <a:pos x="T6" y="T7"/>
                </a:cxn>
                <a:cxn ang="T14">
                  <a:pos x="T8" y="T9"/>
                </a:cxn>
              </a:cxnLst>
              <a:rect l="T15" t="T16" r="T17" b="T18"/>
              <a:pathLst>
                <a:path w="205" h="205">
                  <a:moveTo>
                    <a:pt x="0" y="204"/>
                  </a:moveTo>
                  <a:lnTo>
                    <a:pt x="0" y="0"/>
                  </a:lnTo>
                  <a:lnTo>
                    <a:pt x="204" y="0"/>
                  </a:lnTo>
                  <a:lnTo>
                    <a:pt x="204"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82" name="Freeform 100"/>
            <p:cNvSpPr>
              <a:spLocks/>
            </p:cNvSpPr>
            <p:nvPr/>
          </p:nvSpPr>
          <p:spPr bwMode="auto">
            <a:xfrm>
              <a:off x="4124" y="2343"/>
              <a:ext cx="205" cy="205"/>
            </a:xfrm>
            <a:custGeom>
              <a:avLst/>
              <a:gdLst>
                <a:gd name="T0" fmla="*/ 0 w 205"/>
                <a:gd name="T1" fmla="*/ 204 h 205"/>
                <a:gd name="T2" fmla="*/ 0 w 205"/>
                <a:gd name="T3" fmla="*/ 0 h 205"/>
                <a:gd name="T4" fmla="*/ 204 w 205"/>
                <a:gd name="T5" fmla="*/ 0 h 205"/>
                <a:gd name="T6" fmla="*/ 204 w 205"/>
                <a:gd name="T7" fmla="*/ 204 h 205"/>
                <a:gd name="T8" fmla="*/ 0 w 205"/>
                <a:gd name="T9" fmla="*/ 204 h 205"/>
                <a:gd name="T10" fmla="*/ 0 60000 65536"/>
                <a:gd name="T11" fmla="*/ 0 60000 65536"/>
                <a:gd name="T12" fmla="*/ 0 60000 65536"/>
                <a:gd name="T13" fmla="*/ 0 60000 65536"/>
                <a:gd name="T14" fmla="*/ 0 60000 65536"/>
                <a:gd name="T15" fmla="*/ 0 w 205"/>
                <a:gd name="T16" fmla="*/ 0 h 205"/>
                <a:gd name="T17" fmla="*/ 205 w 205"/>
                <a:gd name="T18" fmla="*/ 205 h 205"/>
              </a:gdLst>
              <a:ahLst/>
              <a:cxnLst>
                <a:cxn ang="T10">
                  <a:pos x="T0" y="T1"/>
                </a:cxn>
                <a:cxn ang="T11">
                  <a:pos x="T2" y="T3"/>
                </a:cxn>
                <a:cxn ang="T12">
                  <a:pos x="T4" y="T5"/>
                </a:cxn>
                <a:cxn ang="T13">
                  <a:pos x="T6" y="T7"/>
                </a:cxn>
                <a:cxn ang="T14">
                  <a:pos x="T8" y="T9"/>
                </a:cxn>
              </a:cxnLst>
              <a:rect l="T15" t="T16" r="T17" b="T18"/>
              <a:pathLst>
                <a:path w="205" h="205">
                  <a:moveTo>
                    <a:pt x="0" y="204"/>
                  </a:moveTo>
                  <a:lnTo>
                    <a:pt x="0" y="0"/>
                  </a:lnTo>
                  <a:lnTo>
                    <a:pt x="204" y="0"/>
                  </a:lnTo>
                  <a:lnTo>
                    <a:pt x="204"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83" name="Freeform 101"/>
            <p:cNvSpPr>
              <a:spLocks/>
            </p:cNvSpPr>
            <p:nvPr/>
          </p:nvSpPr>
          <p:spPr bwMode="auto">
            <a:xfrm>
              <a:off x="4328" y="2343"/>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84" name="Freeform 102"/>
            <p:cNvSpPr>
              <a:spLocks/>
            </p:cNvSpPr>
            <p:nvPr/>
          </p:nvSpPr>
          <p:spPr bwMode="auto">
            <a:xfrm>
              <a:off x="4597" y="2343"/>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85" name="Freeform 103"/>
            <p:cNvSpPr>
              <a:spLocks/>
            </p:cNvSpPr>
            <p:nvPr/>
          </p:nvSpPr>
          <p:spPr bwMode="auto">
            <a:xfrm>
              <a:off x="4802" y="2343"/>
              <a:ext cx="205" cy="205"/>
            </a:xfrm>
            <a:custGeom>
              <a:avLst/>
              <a:gdLst>
                <a:gd name="T0" fmla="*/ 0 w 205"/>
                <a:gd name="T1" fmla="*/ 204 h 205"/>
                <a:gd name="T2" fmla="*/ 0 w 205"/>
                <a:gd name="T3" fmla="*/ 0 h 205"/>
                <a:gd name="T4" fmla="*/ 204 w 205"/>
                <a:gd name="T5" fmla="*/ 0 h 205"/>
                <a:gd name="T6" fmla="*/ 204 w 205"/>
                <a:gd name="T7" fmla="*/ 204 h 205"/>
                <a:gd name="T8" fmla="*/ 0 w 205"/>
                <a:gd name="T9" fmla="*/ 204 h 205"/>
                <a:gd name="T10" fmla="*/ 0 60000 65536"/>
                <a:gd name="T11" fmla="*/ 0 60000 65536"/>
                <a:gd name="T12" fmla="*/ 0 60000 65536"/>
                <a:gd name="T13" fmla="*/ 0 60000 65536"/>
                <a:gd name="T14" fmla="*/ 0 60000 65536"/>
                <a:gd name="T15" fmla="*/ 0 w 205"/>
                <a:gd name="T16" fmla="*/ 0 h 205"/>
                <a:gd name="T17" fmla="*/ 205 w 205"/>
                <a:gd name="T18" fmla="*/ 205 h 205"/>
              </a:gdLst>
              <a:ahLst/>
              <a:cxnLst>
                <a:cxn ang="T10">
                  <a:pos x="T0" y="T1"/>
                </a:cxn>
                <a:cxn ang="T11">
                  <a:pos x="T2" y="T3"/>
                </a:cxn>
                <a:cxn ang="T12">
                  <a:pos x="T4" y="T5"/>
                </a:cxn>
                <a:cxn ang="T13">
                  <a:pos x="T6" y="T7"/>
                </a:cxn>
                <a:cxn ang="T14">
                  <a:pos x="T8" y="T9"/>
                </a:cxn>
              </a:cxnLst>
              <a:rect l="T15" t="T16" r="T17" b="T18"/>
              <a:pathLst>
                <a:path w="205" h="205">
                  <a:moveTo>
                    <a:pt x="0" y="204"/>
                  </a:moveTo>
                  <a:lnTo>
                    <a:pt x="0" y="0"/>
                  </a:lnTo>
                  <a:lnTo>
                    <a:pt x="204" y="0"/>
                  </a:lnTo>
                  <a:lnTo>
                    <a:pt x="204"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86" name="Freeform 104"/>
            <p:cNvSpPr>
              <a:spLocks/>
            </p:cNvSpPr>
            <p:nvPr/>
          </p:nvSpPr>
          <p:spPr bwMode="auto">
            <a:xfrm>
              <a:off x="5006" y="2343"/>
              <a:ext cx="205" cy="205"/>
            </a:xfrm>
            <a:custGeom>
              <a:avLst/>
              <a:gdLst>
                <a:gd name="T0" fmla="*/ 0 w 205"/>
                <a:gd name="T1" fmla="*/ 204 h 205"/>
                <a:gd name="T2" fmla="*/ 0 w 205"/>
                <a:gd name="T3" fmla="*/ 0 h 205"/>
                <a:gd name="T4" fmla="*/ 204 w 205"/>
                <a:gd name="T5" fmla="*/ 0 h 205"/>
                <a:gd name="T6" fmla="*/ 204 w 205"/>
                <a:gd name="T7" fmla="*/ 204 h 205"/>
                <a:gd name="T8" fmla="*/ 0 w 205"/>
                <a:gd name="T9" fmla="*/ 204 h 205"/>
                <a:gd name="T10" fmla="*/ 0 60000 65536"/>
                <a:gd name="T11" fmla="*/ 0 60000 65536"/>
                <a:gd name="T12" fmla="*/ 0 60000 65536"/>
                <a:gd name="T13" fmla="*/ 0 60000 65536"/>
                <a:gd name="T14" fmla="*/ 0 60000 65536"/>
                <a:gd name="T15" fmla="*/ 0 w 205"/>
                <a:gd name="T16" fmla="*/ 0 h 205"/>
                <a:gd name="T17" fmla="*/ 205 w 205"/>
                <a:gd name="T18" fmla="*/ 205 h 205"/>
              </a:gdLst>
              <a:ahLst/>
              <a:cxnLst>
                <a:cxn ang="T10">
                  <a:pos x="T0" y="T1"/>
                </a:cxn>
                <a:cxn ang="T11">
                  <a:pos x="T2" y="T3"/>
                </a:cxn>
                <a:cxn ang="T12">
                  <a:pos x="T4" y="T5"/>
                </a:cxn>
                <a:cxn ang="T13">
                  <a:pos x="T6" y="T7"/>
                </a:cxn>
                <a:cxn ang="T14">
                  <a:pos x="T8" y="T9"/>
                </a:cxn>
              </a:cxnLst>
              <a:rect l="T15" t="T16" r="T17" b="T18"/>
              <a:pathLst>
                <a:path w="205" h="205">
                  <a:moveTo>
                    <a:pt x="0" y="204"/>
                  </a:moveTo>
                  <a:lnTo>
                    <a:pt x="0" y="0"/>
                  </a:lnTo>
                  <a:lnTo>
                    <a:pt x="204" y="0"/>
                  </a:lnTo>
                  <a:lnTo>
                    <a:pt x="204"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87" name="Freeform 105"/>
            <p:cNvSpPr>
              <a:spLocks/>
            </p:cNvSpPr>
            <p:nvPr/>
          </p:nvSpPr>
          <p:spPr bwMode="auto">
            <a:xfrm>
              <a:off x="5210" y="2343"/>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88" name="Freeform 106"/>
            <p:cNvSpPr>
              <a:spLocks/>
            </p:cNvSpPr>
            <p:nvPr/>
          </p:nvSpPr>
          <p:spPr bwMode="auto">
            <a:xfrm>
              <a:off x="845" y="1803"/>
              <a:ext cx="307" cy="255"/>
            </a:xfrm>
            <a:custGeom>
              <a:avLst/>
              <a:gdLst>
                <a:gd name="T0" fmla="*/ 0 w 307"/>
                <a:gd name="T1" fmla="*/ 254 h 255"/>
                <a:gd name="T2" fmla="*/ 0 w 307"/>
                <a:gd name="T3" fmla="*/ 0 h 255"/>
                <a:gd name="T4" fmla="*/ 306 w 307"/>
                <a:gd name="T5" fmla="*/ 0 h 255"/>
                <a:gd name="T6" fmla="*/ 306 w 307"/>
                <a:gd name="T7" fmla="*/ 254 h 255"/>
                <a:gd name="T8" fmla="*/ 0 w 307"/>
                <a:gd name="T9" fmla="*/ 254 h 255"/>
                <a:gd name="T10" fmla="*/ 0 60000 65536"/>
                <a:gd name="T11" fmla="*/ 0 60000 65536"/>
                <a:gd name="T12" fmla="*/ 0 60000 65536"/>
                <a:gd name="T13" fmla="*/ 0 60000 65536"/>
                <a:gd name="T14" fmla="*/ 0 60000 65536"/>
                <a:gd name="T15" fmla="*/ 0 w 307"/>
                <a:gd name="T16" fmla="*/ 0 h 255"/>
                <a:gd name="T17" fmla="*/ 307 w 307"/>
                <a:gd name="T18" fmla="*/ 255 h 255"/>
              </a:gdLst>
              <a:ahLst/>
              <a:cxnLst>
                <a:cxn ang="T10">
                  <a:pos x="T0" y="T1"/>
                </a:cxn>
                <a:cxn ang="T11">
                  <a:pos x="T2" y="T3"/>
                </a:cxn>
                <a:cxn ang="T12">
                  <a:pos x="T4" y="T5"/>
                </a:cxn>
                <a:cxn ang="T13">
                  <a:pos x="T6" y="T7"/>
                </a:cxn>
                <a:cxn ang="T14">
                  <a:pos x="T8" y="T9"/>
                </a:cxn>
              </a:cxnLst>
              <a:rect l="T15" t="T16" r="T17" b="T18"/>
              <a:pathLst>
                <a:path w="307" h="255">
                  <a:moveTo>
                    <a:pt x="0" y="254"/>
                  </a:moveTo>
                  <a:lnTo>
                    <a:pt x="0" y="0"/>
                  </a:lnTo>
                  <a:lnTo>
                    <a:pt x="306" y="0"/>
                  </a:lnTo>
                  <a:lnTo>
                    <a:pt x="306"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89" name="Freeform 107"/>
            <p:cNvSpPr>
              <a:spLocks/>
            </p:cNvSpPr>
            <p:nvPr/>
          </p:nvSpPr>
          <p:spPr bwMode="auto">
            <a:xfrm>
              <a:off x="896" y="1803"/>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90" name="Freeform 108"/>
            <p:cNvSpPr>
              <a:spLocks/>
            </p:cNvSpPr>
            <p:nvPr/>
          </p:nvSpPr>
          <p:spPr bwMode="auto">
            <a:xfrm>
              <a:off x="1151" y="1803"/>
              <a:ext cx="308" cy="255"/>
            </a:xfrm>
            <a:custGeom>
              <a:avLst/>
              <a:gdLst>
                <a:gd name="T0" fmla="*/ 0 w 308"/>
                <a:gd name="T1" fmla="*/ 254 h 255"/>
                <a:gd name="T2" fmla="*/ 0 w 308"/>
                <a:gd name="T3" fmla="*/ 0 h 255"/>
                <a:gd name="T4" fmla="*/ 307 w 308"/>
                <a:gd name="T5" fmla="*/ 0 h 255"/>
                <a:gd name="T6" fmla="*/ 307 w 308"/>
                <a:gd name="T7" fmla="*/ 254 h 255"/>
                <a:gd name="T8" fmla="*/ 0 w 308"/>
                <a:gd name="T9" fmla="*/ 254 h 255"/>
                <a:gd name="T10" fmla="*/ 0 60000 65536"/>
                <a:gd name="T11" fmla="*/ 0 60000 65536"/>
                <a:gd name="T12" fmla="*/ 0 60000 65536"/>
                <a:gd name="T13" fmla="*/ 0 60000 65536"/>
                <a:gd name="T14" fmla="*/ 0 60000 65536"/>
                <a:gd name="T15" fmla="*/ 0 w 308"/>
                <a:gd name="T16" fmla="*/ 0 h 255"/>
                <a:gd name="T17" fmla="*/ 308 w 308"/>
                <a:gd name="T18" fmla="*/ 255 h 255"/>
              </a:gdLst>
              <a:ahLst/>
              <a:cxnLst>
                <a:cxn ang="T10">
                  <a:pos x="T0" y="T1"/>
                </a:cxn>
                <a:cxn ang="T11">
                  <a:pos x="T2" y="T3"/>
                </a:cxn>
                <a:cxn ang="T12">
                  <a:pos x="T4" y="T5"/>
                </a:cxn>
                <a:cxn ang="T13">
                  <a:pos x="T6" y="T7"/>
                </a:cxn>
                <a:cxn ang="T14">
                  <a:pos x="T8" y="T9"/>
                </a:cxn>
              </a:cxnLst>
              <a:rect l="T15" t="T16" r="T17" b="T18"/>
              <a:pathLst>
                <a:path w="308" h="255">
                  <a:moveTo>
                    <a:pt x="0" y="254"/>
                  </a:moveTo>
                  <a:lnTo>
                    <a:pt x="0" y="0"/>
                  </a:lnTo>
                  <a:lnTo>
                    <a:pt x="307" y="0"/>
                  </a:lnTo>
                  <a:lnTo>
                    <a:pt x="307"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91" name="Freeform 109"/>
            <p:cNvSpPr>
              <a:spLocks/>
            </p:cNvSpPr>
            <p:nvPr/>
          </p:nvSpPr>
          <p:spPr bwMode="auto">
            <a:xfrm>
              <a:off x="1202" y="1803"/>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92" name="Freeform 110"/>
            <p:cNvSpPr>
              <a:spLocks/>
            </p:cNvSpPr>
            <p:nvPr/>
          </p:nvSpPr>
          <p:spPr bwMode="auto">
            <a:xfrm>
              <a:off x="1458" y="1803"/>
              <a:ext cx="308" cy="255"/>
            </a:xfrm>
            <a:custGeom>
              <a:avLst/>
              <a:gdLst>
                <a:gd name="T0" fmla="*/ 0 w 308"/>
                <a:gd name="T1" fmla="*/ 254 h 255"/>
                <a:gd name="T2" fmla="*/ 0 w 308"/>
                <a:gd name="T3" fmla="*/ 0 h 255"/>
                <a:gd name="T4" fmla="*/ 307 w 308"/>
                <a:gd name="T5" fmla="*/ 0 h 255"/>
                <a:gd name="T6" fmla="*/ 307 w 308"/>
                <a:gd name="T7" fmla="*/ 254 h 255"/>
                <a:gd name="T8" fmla="*/ 0 w 308"/>
                <a:gd name="T9" fmla="*/ 254 h 255"/>
                <a:gd name="T10" fmla="*/ 0 60000 65536"/>
                <a:gd name="T11" fmla="*/ 0 60000 65536"/>
                <a:gd name="T12" fmla="*/ 0 60000 65536"/>
                <a:gd name="T13" fmla="*/ 0 60000 65536"/>
                <a:gd name="T14" fmla="*/ 0 60000 65536"/>
                <a:gd name="T15" fmla="*/ 0 w 308"/>
                <a:gd name="T16" fmla="*/ 0 h 255"/>
                <a:gd name="T17" fmla="*/ 308 w 308"/>
                <a:gd name="T18" fmla="*/ 255 h 255"/>
              </a:gdLst>
              <a:ahLst/>
              <a:cxnLst>
                <a:cxn ang="T10">
                  <a:pos x="T0" y="T1"/>
                </a:cxn>
                <a:cxn ang="T11">
                  <a:pos x="T2" y="T3"/>
                </a:cxn>
                <a:cxn ang="T12">
                  <a:pos x="T4" y="T5"/>
                </a:cxn>
                <a:cxn ang="T13">
                  <a:pos x="T6" y="T7"/>
                </a:cxn>
                <a:cxn ang="T14">
                  <a:pos x="T8" y="T9"/>
                </a:cxn>
              </a:cxnLst>
              <a:rect l="T15" t="T16" r="T17" b="T18"/>
              <a:pathLst>
                <a:path w="308" h="255">
                  <a:moveTo>
                    <a:pt x="0" y="254"/>
                  </a:moveTo>
                  <a:lnTo>
                    <a:pt x="0" y="0"/>
                  </a:lnTo>
                  <a:lnTo>
                    <a:pt x="307" y="0"/>
                  </a:lnTo>
                  <a:lnTo>
                    <a:pt x="307"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93" name="Freeform 111"/>
            <p:cNvSpPr>
              <a:spLocks/>
            </p:cNvSpPr>
            <p:nvPr/>
          </p:nvSpPr>
          <p:spPr bwMode="auto">
            <a:xfrm>
              <a:off x="1509" y="1803"/>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94" name="Freeform 112"/>
            <p:cNvSpPr>
              <a:spLocks/>
            </p:cNvSpPr>
            <p:nvPr/>
          </p:nvSpPr>
          <p:spPr bwMode="auto">
            <a:xfrm>
              <a:off x="1765" y="1803"/>
              <a:ext cx="308" cy="255"/>
            </a:xfrm>
            <a:custGeom>
              <a:avLst/>
              <a:gdLst>
                <a:gd name="T0" fmla="*/ 0 w 308"/>
                <a:gd name="T1" fmla="*/ 254 h 255"/>
                <a:gd name="T2" fmla="*/ 0 w 308"/>
                <a:gd name="T3" fmla="*/ 0 h 255"/>
                <a:gd name="T4" fmla="*/ 307 w 308"/>
                <a:gd name="T5" fmla="*/ 0 h 255"/>
                <a:gd name="T6" fmla="*/ 307 w 308"/>
                <a:gd name="T7" fmla="*/ 254 h 255"/>
                <a:gd name="T8" fmla="*/ 0 w 308"/>
                <a:gd name="T9" fmla="*/ 254 h 255"/>
                <a:gd name="T10" fmla="*/ 0 60000 65536"/>
                <a:gd name="T11" fmla="*/ 0 60000 65536"/>
                <a:gd name="T12" fmla="*/ 0 60000 65536"/>
                <a:gd name="T13" fmla="*/ 0 60000 65536"/>
                <a:gd name="T14" fmla="*/ 0 60000 65536"/>
                <a:gd name="T15" fmla="*/ 0 w 308"/>
                <a:gd name="T16" fmla="*/ 0 h 255"/>
                <a:gd name="T17" fmla="*/ 308 w 308"/>
                <a:gd name="T18" fmla="*/ 255 h 255"/>
              </a:gdLst>
              <a:ahLst/>
              <a:cxnLst>
                <a:cxn ang="T10">
                  <a:pos x="T0" y="T1"/>
                </a:cxn>
                <a:cxn ang="T11">
                  <a:pos x="T2" y="T3"/>
                </a:cxn>
                <a:cxn ang="T12">
                  <a:pos x="T4" y="T5"/>
                </a:cxn>
                <a:cxn ang="T13">
                  <a:pos x="T6" y="T7"/>
                </a:cxn>
                <a:cxn ang="T14">
                  <a:pos x="T8" y="T9"/>
                </a:cxn>
              </a:cxnLst>
              <a:rect l="T15" t="T16" r="T17" b="T18"/>
              <a:pathLst>
                <a:path w="308" h="255">
                  <a:moveTo>
                    <a:pt x="0" y="254"/>
                  </a:moveTo>
                  <a:lnTo>
                    <a:pt x="0" y="0"/>
                  </a:lnTo>
                  <a:lnTo>
                    <a:pt x="307" y="0"/>
                  </a:lnTo>
                  <a:lnTo>
                    <a:pt x="307"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95" name="Freeform 113"/>
            <p:cNvSpPr>
              <a:spLocks/>
            </p:cNvSpPr>
            <p:nvPr/>
          </p:nvSpPr>
          <p:spPr bwMode="auto">
            <a:xfrm>
              <a:off x="1816" y="1803"/>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96" name="Freeform 114"/>
            <p:cNvSpPr>
              <a:spLocks/>
            </p:cNvSpPr>
            <p:nvPr/>
          </p:nvSpPr>
          <p:spPr bwMode="auto">
            <a:xfrm>
              <a:off x="2072" y="1803"/>
              <a:ext cx="52" cy="255"/>
            </a:xfrm>
            <a:custGeom>
              <a:avLst/>
              <a:gdLst>
                <a:gd name="T0" fmla="*/ 0 w 52"/>
                <a:gd name="T1" fmla="*/ 254 h 255"/>
                <a:gd name="T2" fmla="*/ 0 w 52"/>
                <a:gd name="T3" fmla="*/ 0 h 255"/>
                <a:gd name="T4" fmla="*/ 51 w 52"/>
                <a:gd name="T5" fmla="*/ 0 h 255"/>
                <a:gd name="T6" fmla="*/ 51 w 52"/>
                <a:gd name="T7" fmla="*/ 254 h 255"/>
                <a:gd name="T8" fmla="*/ 0 w 52"/>
                <a:gd name="T9" fmla="*/ 254 h 255"/>
                <a:gd name="T10" fmla="*/ 0 60000 65536"/>
                <a:gd name="T11" fmla="*/ 0 60000 65536"/>
                <a:gd name="T12" fmla="*/ 0 60000 65536"/>
                <a:gd name="T13" fmla="*/ 0 60000 65536"/>
                <a:gd name="T14" fmla="*/ 0 60000 65536"/>
                <a:gd name="T15" fmla="*/ 0 w 52"/>
                <a:gd name="T16" fmla="*/ 0 h 255"/>
                <a:gd name="T17" fmla="*/ 52 w 52"/>
                <a:gd name="T18" fmla="*/ 255 h 255"/>
              </a:gdLst>
              <a:ahLst/>
              <a:cxnLst>
                <a:cxn ang="T10">
                  <a:pos x="T0" y="T1"/>
                </a:cxn>
                <a:cxn ang="T11">
                  <a:pos x="T2" y="T3"/>
                </a:cxn>
                <a:cxn ang="T12">
                  <a:pos x="T4" y="T5"/>
                </a:cxn>
                <a:cxn ang="T13">
                  <a:pos x="T6" y="T7"/>
                </a:cxn>
                <a:cxn ang="T14">
                  <a:pos x="T8" y="T9"/>
                </a:cxn>
              </a:cxnLst>
              <a:rect l="T15" t="T16" r="T17" b="T18"/>
              <a:pathLst>
                <a:path w="52" h="255">
                  <a:moveTo>
                    <a:pt x="0" y="254"/>
                  </a:moveTo>
                  <a:lnTo>
                    <a:pt x="0" y="0"/>
                  </a:lnTo>
                  <a:lnTo>
                    <a:pt x="51" y="0"/>
                  </a:lnTo>
                  <a:lnTo>
                    <a:pt x="51"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97" name="Freeform 115"/>
            <p:cNvSpPr>
              <a:spLocks/>
            </p:cNvSpPr>
            <p:nvPr/>
          </p:nvSpPr>
          <p:spPr bwMode="auto">
            <a:xfrm>
              <a:off x="3497" y="1803"/>
              <a:ext cx="308" cy="255"/>
            </a:xfrm>
            <a:custGeom>
              <a:avLst/>
              <a:gdLst>
                <a:gd name="T0" fmla="*/ 0 w 308"/>
                <a:gd name="T1" fmla="*/ 254 h 255"/>
                <a:gd name="T2" fmla="*/ 0 w 308"/>
                <a:gd name="T3" fmla="*/ 0 h 255"/>
                <a:gd name="T4" fmla="*/ 307 w 308"/>
                <a:gd name="T5" fmla="*/ 0 h 255"/>
                <a:gd name="T6" fmla="*/ 307 w 308"/>
                <a:gd name="T7" fmla="*/ 254 h 255"/>
                <a:gd name="T8" fmla="*/ 0 w 308"/>
                <a:gd name="T9" fmla="*/ 254 h 255"/>
                <a:gd name="T10" fmla="*/ 0 60000 65536"/>
                <a:gd name="T11" fmla="*/ 0 60000 65536"/>
                <a:gd name="T12" fmla="*/ 0 60000 65536"/>
                <a:gd name="T13" fmla="*/ 0 60000 65536"/>
                <a:gd name="T14" fmla="*/ 0 60000 65536"/>
                <a:gd name="T15" fmla="*/ 0 w 308"/>
                <a:gd name="T16" fmla="*/ 0 h 255"/>
                <a:gd name="T17" fmla="*/ 308 w 308"/>
                <a:gd name="T18" fmla="*/ 255 h 255"/>
              </a:gdLst>
              <a:ahLst/>
              <a:cxnLst>
                <a:cxn ang="T10">
                  <a:pos x="T0" y="T1"/>
                </a:cxn>
                <a:cxn ang="T11">
                  <a:pos x="T2" y="T3"/>
                </a:cxn>
                <a:cxn ang="T12">
                  <a:pos x="T4" y="T5"/>
                </a:cxn>
                <a:cxn ang="T13">
                  <a:pos x="T6" y="T7"/>
                </a:cxn>
                <a:cxn ang="T14">
                  <a:pos x="T8" y="T9"/>
                </a:cxn>
              </a:cxnLst>
              <a:rect l="T15" t="T16" r="T17" b="T18"/>
              <a:pathLst>
                <a:path w="308" h="255">
                  <a:moveTo>
                    <a:pt x="0" y="254"/>
                  </a:moveTo>
                  <a:lnTo>
                    <a:pt x="0" y="0"/>
                  </a:lnTo>
                  <a:lnTo>
                    <a:pt x="307" y="0"/>
                  </a:lnTo>
                  <a:lnTo>
                    <a:pt x="307"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98" name="Freeform 116"/>
            <p:cNvSpPr>
              <a:spLocks/>
            </p:cNvSpPr>
            <p:nvPr/>
          </p:nvSpPr>
          <p:spPr bwMode="auto">
            <a:xfrm>
              <a:off x="3548" y="1803"/>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99" name="Freeform 117"/>
            <p:cNvSpPr>
              <a:spLocks/>
            </p:cNvSpPr>
            <p:nvPr/>
          </p:nvSpPr>
          <p:spPr bwMode="auto">
            <a:xfrm>
              <a:off x="3804" y="1803"/>
              <a:ext cx="308" cy="255"/>
            </a:xfrm>
            <a:custGeom>
              <a:avLst/>
              <a:gdLst>
                <a:gd name="T0" fmla="*/ 0 w 308"/>
                <a:gd name="T1" fmla="*/ 254 h 255"/>
                <a:gd name="T2" fmla="*/ 0 w 308"/>
                <a:gd name="T3" fmla="*/ 0 h 255"/>
                <a:gd name="T4" fmla="*/ 307 w 308"/>
                <a:gd name="T5" fmla="*/ 0 h 255"/>
                <a:gd name="T6" fmla="*/ 307 w 308"/>
                <a:gd name="T7" fmla="*/ 254 h 255"/>
                <a:gd name="T8" fmla="*/ 0 w 308"/>
                <a:gd name="T9" fmla="*/ 254 h 255"/>
                <a:gd name="T10" fmla="*/ 0 60000 65536"/>
                <a:gd name="T11" fmla="*/ 0 60000 65536"/>
                <a:gd name="T12" fmla="*/ 0 60000 65536"/>
                <a:gd name="T13" fmla="*/ 0 60000 65536"/>
                <a:gd name="T14" fmla="*/ 0 60000 65536"/>
                <a:gd name="T15" fmla="*/ 0 w 308"/>
                <a:gd name="T16" fmla="*/ 0 h 255"/>
                <a:gd name="T17" fmla="*/ 308 w 308"/>
                <a:gd name="T18" fmla="*/ 255 h 255"/>
              </a:gdLst>
              <a:ahLst/>
              <a:cxnLst>
                <a:cxn ang="T10">
                  <a:pos x="T0" y="T1"/>
                </a:cxn>
                <a:cxn ang="T11">
                  <a:pos x="T2" y="T3"/>
                </a:cxn>
                <a:cxn ang="T12">
                  <a:pos x="T4" y="T5"/>
                </a:cxn>
                <a:cxn ang="T13">
                  <a:pos x="T6" y="T7"/>
                </a:cxn>
                <a:cxn ang="T14">
                  <a:pos x="T8" y="T9"/>
                </a:cxn>
              </a:cxnLst>
              <a:rect l="T15" t="T16" r="T17" b="T18"/>
              <a:pathLst>
                <a:path w="308" h="255">
                  <a:moveTo>
                    <a:pt x="0" y="254"/>
                  </a:moveTo>
                  <a:lnTo>
                    <a:pt x="0" y="0"/>
                  </a:lnTo>
                  <a:lnTo>
                    <a:pt x="307" y="0"/>
                  </a:lnTo>
                  <a:lnTo>
                    <a:pt x="307"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00" name="Freeform 118"/>
            <p:cNvSpPr>
              <a:spLocks/>
            </p:cNvSpPr>
            <p:nvPr/>
          </p:nvSpPr>
          <p:spPr bwMode="auto">
            <a:xfrm>
              <a:off x="3855" y="1803"/>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01" name="Freeform 119"/>
            <p:cNvSpPr>
              <a:spLocks/>
            </p:cNvSpPr>
            <p:nvPr/>
          </p:nvSpPr>
          <p:spPr bwMode="auto">
            <a:xfrm>
              <a:off x="4111" y="1803"/>
              <a:ext cx="307" cy="255"/>
            </a:xfrm>
            <a:custGeom>
              <a:avLst/>
              <a:gdLst>
                <a:gd name="T0" fmla="*/ 0 w 307"/>
                <a:gd name="T1" fmla="*/ 254 h 255"/>
                <a:gd name="T2" fmla="*/ 0 w 307"/>
                <a:gd name="T3" fmla="*/ 0 h 255"/>
                <a:gd name="T4" fmla="*/ 306 w 307"/>
                <a:gd name="T5" fmla="*/ 0 h 255"/>
                <a:gd name="T6" fmla="*/ 306 w 307"/>
                <a:gd name="T7" fmla="*/ 254 h 255"/>
                <a:gd name="T8" fmla="*/ 0 w 307"/>
                <a:gd name="T9" fmla="*/ 254 h 255"/>
                <a:gd name="T10" fmla="*/ 0 60000 65536"/>
                <a:gd name="T11" fmla="*/ 0 60000 65536"/>
                <a:gd name="T12" fmla="*/ 0 60000 65536"/>
                <a:gd name="T13" fmla="*/ 0 60000 65536"/>
                <a:gd name="T14" fmla="*/ 0 60000 65536"/>
                <a:gd name="T15" fmla="*/ 0 w 307"/>
                <a:gd name="T16" fmla="*/ 0 h 255"/>
                <a:gd name="T17" fmla="*/ 307 w 307"/>
                <a:gd name="T18" fmla="*/ 255 h 255"/>
              </a:gdLst>
              <a:ahLst/>
              <a:cxnLst>
                <a:cxn ang="T10">
                  <a:pos x="T0" y="T1"/>
                </a:cxn>
                <a:cxn ang="T11">
                  <a:pos x="T2" y="T3"/>
                </a:cxn>
                <a:cxn ang="T12">
                  <a:pos x="T4" y="T5"/>
                </a:cxn>
                <a:cxn ang="T13">
                  <a:pos x="T6" y="T7"/>
                </a:cxn>
                <a:cxn ang="T14">
                  <a:pos x="T8" y="T9"/>
                </a:cxn>
              </a:cxnLst>
              <a:rect l="T15" t="T16" r="T17" b="T18"/>
              <a:pathLst>
                <a:path w="307" h="255">
                  <a:moveTo>
                    <a:pt x="0" y="254"/>
                  </a:moveTo>
                  <a:lnTo>
                    <a:pt x="0" y="0"/>
                  </a:lnTo>
                  <a:lnTo>
                    <a:pt x="306" y="0"/>
                  </a:lnTo>
                  <a:lnTo>
                    <a:pt x="306"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02" name="Freeform 120"/>
            <p:cNvSpPr>
              <a:spLocks/>
            </p:cNvSpPr>
            <p:nvPr/>
          </p:nvSpPr>
          <p:spPr bwMode="auto">
            <a:xfrm>
              <a:off x="4162" y="1803"/>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03" name="Freeform 121"/>
            <p:cNvSpPr>
              <a:spLocks/>
            </p:cNvSpPr>
            <p:nvPr/>
          </p:nvSpPr>
          <p:spPr bwMode="auto">
            <a:xfrm>
              <a:off x="4417" y="1803"/>
              <a:ext cx="308" cy="255"/>
            </a:xfrm>
            <a:custGeom>
              <a:avLst/>
              <a:gdLst>
                <a:gd name="T0" fmla="*/ 0 w 308"/>
                <a:gd name="T1" fmla="*/ 254 h 255"/>
                <a:gd name="T2" fmla="*/ 0 w 308"/>
                <a:gd name="T3" fmla="*/ 0 h 255"/>
                <a:gd name="T4" fmla="*/ 307 w 308"/>
                <a:gd name="T5" fmla="*/ 0 h 255"/>
                <a:gd name="T6" fmla="*/ 307 w 308"/>
                <a:gd name="T7" fmla="*/ 254 h 255"/>
                <a:gd name="T8" fmla="*/ 0 w 308"/>
                <a:gd name="T9" fmla="*/ 254 h 255"/>
                <a:gd name="T10" fmla="*/ 0 60000 65536"/>
                <a:gd name="T11" fmla="*/ 0 60000 65536"/>
                <a:gd name="T12" fmla="*/ 0 60000 65536"/>
                <a:gd name="T13" fmla="*/ 0 60000 65536"/>
                <a:gd name="T14" fmla="*/ 0 60000 65536"/>
                <a:gd name="T15" fmla="*/ 0 w 308"/>
                <a:gd name="T16" fmla="*/ 0 h 255"/>
                <a:gd name="T17" fmla="*/ 308 w 308"/>
                <a:gd name="T18" fmla="*/ 255 h 255"/>
              </a:gdLst>
              <a:ahLst/>
              <a:cxnLst>
                <a:cxn ang="T10">
                  <a:pos x="T0" y="T1"/>
                </a:cxn>
                <a:cxn ang="T11">
                  <a:pos x="T2" y="T3"/>
                </a:cxn>
                <a:cxn ang="T12">
                  <a:pos x="T4" y="T5"/>
                </a:cxn>
                <a:cxn ang="T13">
                  <a:pos x="T6" y="T7"/>
                </a:cxn>
                <a:cxn ang="T14">
                  <a:pos x="T8" y="T9"/>
                </a:cxn>
              </a:cxnLst>
              <a:rect l="T15" t="T16" r="T17" b="T18"/>
              <a:pathLst>
                <a:path w="308" h="255">
                  <a:moveTo>
                    <a:pt x="0" y="254"/>
                  </a:moveTo>
                  <a:lnTo>
                    <a:pt x="0" y="0"/>
                  </a:lnTo>
                  <a:lnTo>
                    <a:pt x="307" y="0"/>
                  </a:lnTo>
                  <a:lnTo>
                    <a:pt x="307"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04" name="Freeform 122"/>
            <p:cNvSpPr>
              <a:spLocks/>
            </p:cNvSpPr>
            <p:nvPr/>
          </p:nvSpPr>
          <p:spPr bwMode="auto">
            <a:xfrm>
              <a:off x="4470" y="1803"/>
              <a:ext cx="1" cy="255"/>
            </a:xfrm>
            <a:custGeom>
              <a:avLst/>
              <a:gdLst>
                <a:gd name="T0" fmla="*/ 0 w 1"/>
                <a:gd name="T1" fmla="*/ 0 h 255"/>
                <a:gd name="T2" fmla="*/ 0 w 1"/>
                <a:gd name="T3" fmla="*/ 254 h 255"/>
                <a:gd name="T4" fmla="*/ 0 w 1"/>
                <a:gd name="T5" fmla="*/ 0 h 255"/>
                <a:gd name="T6" fmla="*/ 0 60000 65536"/>
                <a:gd name="T7" fmla="*/ 0 60000 65536"/>
                <a:gd name="T8" fmla="*/ 0 60000 65536"/>
                <a:gd name="T9" fmla="*/ 0 w 1"/>
                <a:gd name="T10" fmla="*/ 0 h 255"/>
                <a:gd name="T11" fmla="*/ 1 w 1"/>
                <a:gd name="T12" fmla="*/ 255 h 255"/>
              </a:gdLst>
              <a:ahLst/>
              <a:cxnLst>
                <a:cxn ang="T6">
                  <a:pos x="T0" y="T1"/>
                </a:cxn>
                <a:cxn ang="T7">
                  <a:pos x="T2" y="T3"/>
                </a:cxn>
                <a:cxn ang="T8">
                  <a:pos x="T4" y="T5"/>
                </a:cxn>
              </a:cxnLst>
              <a:rect l="T9" t="T10" r="T11" b="T12"/>
              <a:pathLst>
                <a:path w="1" h="255">
                  <a:moveTo>
                    <a:pt x="0" y="0"/>
                  </a:moveTo>
                  <a:lnTo>
                    <a:pt x="0" y="254"/>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05" name="Freeform 123"/>
            <p:cNvSpPr>
              <a:spLocks/>
            </p:cNvSpPr>
            <p:nvPr/>
          </p:nvSpPr>
          <p:spPr bwMode="auto">
            <a:xfrm>
              <a:off x="4724" y="1803"/>
              <a:ext cx="53" cy="255"/>
            </a:xfrm>
            <a:custGeom>
              <a:avLst/>
              <a:gdLst>
                <a:gd name="T0" fmla="*/ 0 w 53"/>
                <a:gd name="T1" fmla="*/ 254 h 255"/>
                <a:gd name="T2" fmla="*/ 0 w 53"/>
                <a:gd name="T3" fmla="*/ 0 h 255"/>
                <a:gd name="T4" fmla="*/ 52 w 53"/>
                <a:gd name="T5" fmla="*/ 0 h 255"/>
                <a:gd name="T6" fmla="*/ 52 w 53"/>
                <a:gd name="T7" fmla="*/ 254 h 255"/>
                <a:gd name="T8" fmla="*/ 0 w 53"/>
                <a:gd name="T9" fmla="*/ 254 h 255"/>
                <a:gd name="T10" fmla="*/ 0 60000 65536"/>
                <a:gd name="T11" fmla="*/ 0 60000 65536"/>
                <a:gd name="T12" fmla="*/ 0 60000 65536"/>
                <a:gd name="T13" fmla="*/ 0 60000 65536"/>
                <a:gd name="T14" fmla="*/ 0 60000 65536"/>
                <a:gd name="T15" fmla="*/ 0 w 53"/>
                <a:gd name="T16" fmla="*/ 0 h 255"/>
                <a:gd name="T17" fmla="*/ 53 w 53"/>
                <a:gd name="T18" fmla="*/ 255 h 255"/>
              </a:gdLst>
              <a:ahLst/>
              <a:cxnLst>
                <a:cxn ang="T10">
                  <a:pos x="T0" y="T1"/>
                </a:cxn>
                <a:cxn ang="T11">
                  <a:pos x="T2" y="T3"/>
                </a:cxn>
                <a:cxn ang="T12">
                  <a:pos x="T4" y="T5"/>
                </a:cxn>
                <a:cxn ang="T13">
                  <a:pos x="T6" y="T7"/>
                </a:cxn>
                <a:cxn ang="T14">
                  <a:pos x="T8" y="T9"/>
                </a:cxn>
              </a:cxnLst>
              <a:rect l="T15" t="T16" r="T17" b="T18"/>
              <a:pathLst>
                <a:path w="53" h="255">
                  <a:moveTo>
                    <a:pt x="0" y="254"/>
                  </a:moveTo>
                  <a:lnTo>
                    <a:pt x="0" y="0"/>
                  </a:lnTo>
                  <a:lnTo>
                    <a:pt x="52" y="0"/>
                  </a:lnTo>
                  <a:lnTo>
                    <a:pt x="52" y="254"/>
                  </a:lnTo>
                  <a:lnTo>
                    <a:pt x="0" y="25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06" name="Freeform 124"/>
            <p:cNvSpPr>
              <a:spLocks/>
            </p:cNvSpPr>
            <p:nvPr/>
          </p:nvSpPr>
          <p:spPr bwMode="auto">
            <a:xfrm>
              <a:off x="583" y="2006"/>
              <a:ext cx="281" cy="313"/>
            </a:xfrm>
            <a:custGeom>
              <a:avLst/>
              <a:gdLst>
                <a:gd name="T0" fmla="*/ 280 w 281"/>
                <a:gd name="T1" fmla="*/ 0 h 313"/>
                <a:gd name="T2" fmla="*/ 0 w 281"/>
                <a:gd name="T3" fmla="*/ 312 h 313"/>
                <a:gd name="T4" fmla="*/ 280 w 281"/>
                <a:gd name="T5" fmla="*/ 0 h 313"/>
                <a:gd name="T6" fmla="*/ 0 60000 65536"/>
                <a:gd name="T7" fmla="*/ 0 60000 65536"/>
                <a:gd name="T8" fmla="*/ 0 60000 65536"/>
                <a:gd name="T9" fmla="*/ 0 w 281"/>
                <a:gd name="T10" fmla="*/ 0 h 313"/>
                <a:gd name="T11" fmla="*/ 281 w 281"/>
                <a:gd name="T12" fmla="*/ 313 h 313"/>
              </a:gdLst>
              <a:ahLst/>
              <a:cxnLst>
                <a:cxn ang="T6">
                  <a:pos x="T0" y="T1"/>
                </a:cxn>
                <a:cxn ang="T7">
                  <a:pos x="T2" y="T3"/>
                </a:cxn>
                <a:cxn ang="T8">
                  <a:pos x="T4" y="T5"/>
                </a:cxn>
              </a:cxnLst>
              <a:rect l="T9" t="T10" r="T11" b="T12"/>
              <a:pathLst>
                <a:path w="281" h="313">
                  <a:moveTo>
                    <a:pt x="280" y="0"/>
                  </a:moveTo>
                  <a:lnTo>
                    <a:pt x="0" y="312"/>
                  </a:lnTo>
                  <a:lnTo>
                    <a:pt x="28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07" name="Freeform 125"/>
            <p:cNvSpPr>
              <a:spLocks/>
            </p:cNvSpPr>
            <p:nvPr/>
          </p:nvSpPr>
          <p:spPr bwMode="auto">
            <a:xfrm>
              <a:off x="583" y="2260"/>
              <a:ext cx="55" cy="59"/>
            </a:xfrm>
            <a:custGeom>
              <a:avLst/>
              <a:gdLst>
                <a:gd name="T0" fmla="*/ 54 w 55"/>
                <a:gd name="T1" fmla="*/ 21 h 59"/>
                <a:gd name="T2" fmla="*/ 0 w 55"/>
                <a:gd name="T3" fmla="*/ 58 h 59"/>
                <a:gd name="T4" fmla="*/ 30 w 55"/>
                <a:gd name="T5" fmla="*/ 0 h 59"/>
                <a:gd name="T6" fmla="*/ 54 w 55"/>
                <a:gd name="T7" fmla="*/ 21 h 59"/>
                <a:gd name="T8" fmla="*/ 0 60000 65536"/>
                <a:gd name="T9" fmla="*/ 0 60000 65536"/>
                <a:gd name="T10" fmla="*/ 0 60000 65536"/>
                <a:gd name="T11" fmla="*/ 0 60000 65536"/>
                <a:gd name="T12" fmla="*/ 0 w 55"/>
                <a:gd name="T13" fmla="*/ 0 h 59"/>
                <a:gd name="T14" fmla="*/ 55 w 55"/>
                <a:gd name="T15" fmla="*/ 59 h 59"/>
              </a:gdLst>
              <a:ahLst/>
              <a:cxnLst>
                <a:cxn ang="T8">
                  <a:pos x="T0" y="T1"/>
                </a:cxn>
                <a:cxn ang="T9">
                  <a:pos x="T2" y="T3"/>
                </a:cxn>
                <a:cxn ang="T10">
                  <a:pos x="T4" y="T5"/>
                </a:cxn>
                <a:cxn ang="T11">
                  <a:pos x="T6" y="T7"/>
                </a:cxn>
              </a:cxnLst>
              <a:rect l="T12" t="T13" r="T14" b="T15"/>
              <a:pathLst>
                <a:path w="55" h="59">
                  <a:moveTo>
                    <a:pt x="54" y="21"/>
                  </a:moveTo>
                  <a:lnTo>
                    <a:pt x="0" y="58"/>
                  </a:lnTo>
                  <a:lnTo>
                    <a:pt x="30" y="0"/>
                  </a:lnTo>
                  <a:lnTo>
                    <a:pt x="54" y="2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08" name="Freeform 126"/>
            <p:cNvSpPr>
              <a:spLocks/>
            </p:cNvSpPr>
            <p:nvPr/>
          </p:nvSpPr>
          <p:spPr bwMode="auto">
            <a:xfrm>
              <a:off x="1170" y="2006"/>
              <a:ext cx="283" cy="319"/>
            </a:xfrm>
            <a:custGeom>
              <a:avLst/>
              <a:gdLst>
                <a:gd name="T0" fmla="*/ 0 w 283"/>
                <a:gd name="T1" fmla="*/ 0 h 319"/>
                <a:gd name="T2" fmla="*/ 282 w 283"/>
                <a:gd name="T3" fmla="*/ 318 h 319"/>
                <a:gd name="T4" fmla="*/ 0 w 283"/>
                <a:gd name="T5" fmla="*/ 0 h 319"/>
                <a:gd name="T6" fmla="*/ 0 60000 65536"/>
                <a:gd name="T7" fmla="*/ 0 60000 65536"/>
                <a:gd name="T8" fmla="*/ 0 60000 65536"/>
                <a:gd name="T9" fmla="*/ 0 w 283"/>
                <a:gd name="T10" fmla="*/ 0 h 319"/>
                <a:gd name="T11" fmla="*/ 283 w 283"/>
                <a:gd name="T12" fmla="*/ 319 h 319"/>
              </a:gdLst>
              <a:ahLst/>
              <a:cxnLst>
                <a:cxn ang="T6">
                  <a:pos x="T0" y="T1"/>
                </a:cxn>
                <a:cxn ang="T7">
                  <a:pos x="T2" y="T3"/>
                </a:cxn>
                <a:cxn ang="T8">
                  <a:pos x="T4" y="T5"/>
                </a:cxn>
              </a:cxnLst>
              <a:rect l="T9" t="T10" r="T11" b="T12"/>
              <a:pathLst>
                <a:path w="283" h="319">
                  <a:moveTo>
                    <a:pt x="0" y="0"/>
                  </a:moveTo>
                  <a:lnTo>
                    <a:pt x="282" y="318"/>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09" name="Freeform 127"/>
            <p:cNvSpPr>
              <a:spLocks/>
            </p:cNvSpPr>
            <p:nvPr/>
          </p:nvSpPr>
          <p:spPr bwMode="auto">
            <a:xfrm>
              <a:off x="1397" y="2267"/>
              <a:ext cx="56" cy="58"/>
            </a:xfrm>
            <a:custGeom>
              <a:avLst/>
              <a:gdLst>
                <a:gd name="T0" fmla="*/ 24 w 56"/>
                <a:gd name="T1" fmla="*/ 0 h 58"/>
                <a:gd name="T2" fmla="*/ 55 w 56"/>
                <a:gd name="T3" fmla="*/ 57 h 58"/>
                <a:gd name="T4" fmla="*/ 0 w 56"/>
                <a:gd name="T5" fmla="*/ 21 h 58"/>
                <a:gd name="T6" fmla="*/ 24 w 56"/>
                <a:gd name="T7" fmla="*/ 0 h 58"/>
                <a:gd name="T8" fmla="*/ 0 60000 65536"/>
                <a:gd name="T9" fmla="*/ 0 60000 65536"/>
                <a:gd name="T10" fmla="*/ 0 60000 65536"/>
                <a:gd name="T11" fmla="*/ 0 60000 65536"/>
                <a:gd name="T12" fmla="*/ 0 w 56"/>
                <a:gd name="T13" fmla="*/ 0 h 58"/>
                <a:gd name="T14" fmla="*/ 56 w 56"/>
                <a:gd name="T15" fmla="*/ 58 h 58"/>
              </a:gdLst>
              <a:ahLst/>
              <a:cxnLst>
                <a:cxn ang="T8">
                  <a:pos x="T0" y="T1"/>
                </a:cxn>
                <a:cxn ang="T9">
                  <a:pos x="T2" y="T3"/>
                </a:cxn>
                <a:cxn ang="T10">
                  <a:pos x="T4" y="T5"/>
                </a:cxn>
                <a:cxn ang="T11">
                  <a:pos x="T6" y="T7"/>
                </a:cxn>
              </a:cxnLst>
              <a:rect l="T12" t="T13" r="T14" b="T15"/>
              <a:pathLst>
                <a:path w="56" h="58">
                  <a:moveTo>
                    <a:pt x="24" y="0"/>
                  </a:moveTo>
                  <a:lnTo>
                    <a:pt x="55" y="57"/>
                  </a:lnTo>
                  <a:lnTo>
                    <a:pt x="0" y="21"/>
                  </a:lnTo>
                  <a:lnTo>
                    <a:pt x="24"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10" name="Freeform 128"/>
            <p:cNvSpPr>
              <a:spLocks/>
            </p:cNvSpPr>
            <p:nvPr/>
          </p:nvSpPr>
          <p:spPr bwMode="auto">
            <a:xfrm>
              <a:off x="1484" y="2006"/>
              <a:ext cx="838" cy="326"/>
            </a:xfrm>
            <a:custGeom>
              <a:avLst/>
              <a:gdLst>
                <a:gd name="T0" fmla="*/ 0 w 838"/>
                <a:gd name="T1" fmla="*/ 0 h 326"/>
                <a:gd name="T2" fmla="*/ 837 w 838"/>
                <a:gd name="T3" fmla="*/ 325 h 326"/>
                <a:gd name="T4" fmla="*/ 0 w 838"/>
                <a:gd name="T5" fmla="*/ 0 h 326"/>
                <a:gd name="T6" fmla="*/ 0 60000 65536"/>
                <a:gd name="T7" fmla="*/ 0 60000 65536"/>
                <a:gd name="T8" fmla="*/ 0 60000 65536"/>
                <a:gd name="T9" fmla="*/ 0 w 838"/>
                <a:gd name="T10" fmla="*/ 0 h 326"/>
                <a:gd name="T11" fmla="*/ 838 w 838"/>
                <a:gd name="T12" fmla="*/ 326 h 326"/>
              </a:gdLst>
              <a:ahLst/>
              <a:cxnLst>
                <a:cxn ang="T6">
                  <a:pos x="T0" y="T1"/>
                </a:cxn>
                <a:cxn ang="T7">
                  <a:pos x="T2" y="T3"/>
                </a:cxn>
                <a:cxn ang="T8">
                  <a:pos x="T4" y="T5"/>
                </a:cxn>
              </a:cxnLst>
              <a:rect l="T9" t="T10" r="T11" b="T12"/>
              <a:pathLst>
                <a:path w="838" h="326">
                  <a:moveTo>
                    <a:pt x="0" y="0"/>
                  </a:moveTo>
                  <a:lnTo>
                    <a:pt x="837" y="325"/>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11" name="Freeform 129"/>
            <p:cNvSpPr>
              <a:spLocks/>
            </p:cNvSpPr>
            <p:nvPr/>
          </p:nvSpPr>
          <p:spPr bwMode="auto">
            <a:xfrm>
              <a:off x="2256" y="2293"/>
              <a:ext cx="66" cy="39"/>
            </a:xfrm>
            <a:custGeom>
              <a:avLst/>
              <a:gdLst>
                <a:gd name="T0" fmla="*/ 11 w 66"/>
                <a:gd name="T1" fmla="*/ 0 h 39"/>
                <a:gd name="T2" fmla="*/ 65 w 66"/>
                <a:gd name="T3" fmla="*/ 38 h 39"/>
                <a:gd name="T4" fmla="*/ 0 w 66"/>
                <a:gd name="T5" fmla="*/ 30 h 39"/>
                <a:gd name="T6" fmla="*/ 11 w 66"/>
                <a:gd name="T7" fmla="*/ 0 h 39"/>
                <a:gd name="T8" fmla="*/ 0 60000 65536"/>
                <a:gd name="T9" fmla="*/ 0 60000 65536"/>
                <a:gd name="T10" fmla="*/ 0 60000 65536"/>
                <a:gd name="T11" fmla="*/ 0 60000 65536"/>
                <a:gd name="T12" fmla="*/ 0 w 66"/>
                <a:gd name="T13" fmla="*/ 0 h 39"/>
                <a:gd name="T14" fmla="*/ 66 w 66"/>
                <a:gd name="T15" fmla="*/ 39 h 39"/>
              </a:gdLst>
              <a:ahLst/>
              <a:cxnLst>
                <a:cxn ang="T8">
                  <a:pos x="T0" y="T1"/>
                </a:cxn>
                <a:cxn ang="T9">
                  <a:pos x="T2" y="T3"/>
                </a:cxn>
                <a:cxn ang="T10">
                  <a:pos x="T4" y="T5"/>
                </a:cxn>
                <a:cxn ang="T11">
                  <a:pos x="T6" y="T7"/>
                </a:cxn>
              </a:cxnLst>
              <a:rect l="T12" t="T13" r="T14" b="T15"/>
              <a:pathLst>
                <a:path w="66" h="39">
                  <a:moveTo>
                    <a:pt x="11" y="0"/>
                  </a:moveTo>
                  <a:lnTo>
                    <a:pt x="65" y="38"/>
                  </a:lnTo>
                  <a:lnTo>
                    <a:pt x="0" y="30"/>
                  </a:lnTo>
                  <a:lnTo>
                    <a:pt x="11"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12" name="Freeform 130"/>
            <p:cNvSpPr>
              <a:spLocks/>
            </p:cNvSpPr>
            <p:nvPr/>
          </p:nvSpPr>
          <p:spPr bwMode="auto">
            <a:xfrm>
              <a:off x="3236" y="2019"/>
              <a:ext cx="281" cy="313"/>
            </a:xfrm>
            <a:custGeom>
              <a:avLst/>
              <a:gdLst>
                <a:gd name="T0" fmla="*/ 280 w 281"/>
                <a:gd name="T1" fmla="*/ 0 h 313"/>
                <a:gd name="T2" fmla="*/ 0 w 281"/>
                <a:gd name="T3" fmla="*/ 312 h 313"/>
                <a:gd name="T4" fmla="*/ 280 w 281"/>
                <a:gd name="T5" fmla="*/ 0 h 313"/>
                <a:gd name="T6" fmla="*/ 0 60000 65536"/>
                <a:gd name="T7" fmla="*/ 0 60000 65536"/>
                <a:gd name="T8" fmla="*/ 0 60000 65536"/>
                <a:gd name="T9" fmla="*/ 0 w 281"/>
                <a:gd name="T10" fmla="*/ 0 h 313"/>
                <a:gd name="T11" fmla="*/ 281 w 281"/>
                <a:gd name="T12" fmla="*/ 313 h 313"/>
              </a:gdLst>
              <a:ahLst/>
              <a:cxnLst>
                <a:cxn ang="T6">
                  <a:pos x="T0" y="T1"/>
                </a:cxn>
                <a:cxn ang="T7">
                  <a:pos x="T2" y="T3"/>
                </a:cxn>
                <a:cxn ang="T8">
                  <a:pos x="T4" y="T5"/>
                </a:cxn>
              </a:cxnLst>
              <a:rect l="T9" t="T10" r="T11" b="T12"/>
              <a:pathLst>
                <a:path w="281" h="313">
                  <a:moveTo>
                    <a:pt x="280" y="0"/>
                  </a:moveTo>
                  <a:lnTo>
                    <a:pt x="0" y="312"/>
                  </a:lnTo>
                  <a:lnTo>
                    <a:pt x="28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13" name="Freeform 131"/>
            <p:cNvSpPr>
              <a:spLocks/>
            </p:cNvSpPr>
            <p:nvPr/>
          </p:nvSpPr>
          <p:spPr bwMode="auto">
            <a:xfrm>
              <a:off x="3236" y="2273"/>
              <a:ext cx="55" cy="59"/>
            </a:xfrm>
            <a:custGeom>
              <a:avLst/>
              <a:gdLst>
                <a:gd name="T0" fmla="*/ 54 w 55"/>
                <a:gd name="T1" fmla="*/ 21 h 59"/>
                <a:gd name="T2" fmla="*/ 0 w 55"/>
                <a:gd name="T3" fmla="*/ 58 h 59"/>
                <a:gd name="T4" fmla="*/ 30 w 55"/>
                <a:gd name="T5" fmla="*/ 0 h 59"/>
                <a:gd name="T6" fmla="*/ 54 w 55"/>
                <a:gd name="T7" fmla="*/ 21 h 59"/>
                <a:gd name="T8" fmla="*/ 0 60000 65536"/>
                <a:gd name="T9" fmla="*/ 0 60000 65536"/>
                <a:gd name="T10" fmla="*/ 0 60000 65536"/>
                <a:gd name="T11" fmla="*/ 0 60000 65536"/>
                <a:gd name="T12" fmla="*/ 0 w 55"/>
                <a:gd name="T13" fmla="*/ 0 h 59"/>
                <a:gd name="T14" fmla="*/ 55 w 55"/>
                <a:gd name="T15" fmla="*/ 59 h 59"/>
              </a:gdLst>
              <a:ahLst/>
              <a:cxnLst>
                <a:cxn ang="T8">
                  <a:pos x="T0" y="T1"/>
                </a:cxn>
                <a:cxn ang="T9">
                  <a:pos x="T2" y="T3"/>
                </a:cxn>
                <a:cxn ang="T10">
                  <a:pos x="T4" y="T5"/>
                </a:cxn>
                <a:cxn ang="T11">
                  <a:pos x="T6" y="T7"/>
                </a:cxn>
              </a:cxnLst>
              <a:rect l="T12" t="T13" r="T14" b="T15"/>
              <a:pathLst>
                <a:path w="55" h="59">
                  <a:moveTo>
                    <a:pt x="54" y="21"/>
                  </a:moveTo>
                  <a:lnTo>
                    <a:pt x="0" y="58"/>
                  </a:lnTo>
                  <a:lnTo>
                    <a:pt x="30" y="0"/>
                  </a:lnTo>
                  <a:lnTo>
                    <a:pt x="54" y="2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14" name="Freeform 132"/>
            <p:cNvSpPr>
              <a:spLocks/>
            </p:cNvSpPr>
            <p:nvPr/>
          </p:nvSpPr>
          <p:spPr bwMode="auto">
            <a:xfrm>
              <a:off x="3823" y="2019"/>
              <a:ext cx="289" cy="300"/>
            </a:xfrm>
            <a:custGeom>
              <a:avLst/>
              <a:gdLst>
                <a:gd name="T0" fmla="*/ 0 w 289"/>
                <a:gd name="T1" fmla="*/ 0 h 300"/>
                <a:gd name="T2" fmla="*/ 288 w 289"/>
                <a:gd name="T3" fmla="*/ 299 h 300"/>
                <a:gd name="T4" fmla="*/ 0 w 289"/>
                <a:gd name="T5" fmla="*/ 0 h 300"/>
                <a:gd name="T6" fmla="*/ 0 60000 65536"/>
                <a:gd name="T7" fmla="*/ 0 60000 65536"/>
                <a:gd name="T8" fmla="*/ 0 60000 65536"/>
                <a:gd name="T9" fmla="*/ 0 w 289"/>
                <a:gd name="T10" fmla="*/ 0 h 300"/>
                <a:gd name="T11" fmla="*/ 289 w 289"/>
                <a:gd name="T12" fmla="*/ 300 h 300"/>
              </a:gdLst>
              <a:ahLst/>
              <a:cxnLst>
                <a:cxn ang="T6">
                  <a:pos x="T0" y="T1"/>
                </a:cxn>
                <a:cxn ang="T7">
                  <a:pos x="T2" y="T3"/>
                </a:cxn>
                <a:cxn ang="T8">
                  <a:pos x="T4" y="T5"/>
                </a:cxn>
              </a:cxnLst>
              <a:rect l="T9" t="T10" r="T11" b="T12"/>
              <a:pathLst>
                <a:path w="289" h="300">
                  <a:moveTo>
                    <a:pt x="0" y="0"/>
                  </a:moveTo>
                  <a:lnTo>
                    <a:pt x="288" y="299"/>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15" name="Freeform 133"/>
            <p:cNvSpPr>
              <a:spLocks/>
            </p:cNvSpPr>
            <p:nvPr/>
          </p:nvSpPr>
          <p:spPr bwMode="auto">
            <a:xfrm>
              <a:off x="4055" y="2261"/>
              <a:ext cx="57" cy="58"/>
            </a:xfrm>
            <a:custGeom>
              <a:avLst/>
              <a:gdLst>
                <a:gd name="T0" fmla="*/ 23 w 57"/>
                <a:gd name="T1" fmla="*/ 0 h 58"/>
                <a:gd name="T2" fmla="*/ 56 w 57"/>
                <a:gd name="T3" fmla="*/ 57 h 58"/>
                <a:gd name="T4" fmla="*/ 0 w 57"/>
                <a:gd name="T5" fmla="*/ 22 h 58"/>
                <a:gd name="T6" fmla="*/ 23 w 57"/>
                <a:gd name="T7" fmla="*/ 0 h 58"/>
                <a:gd name="T8" fmla="*/ 0 60000 65536"/>
                <a:gd name="T9" fmla="*/ 0 60000 65536"/>
                <a:gd name="T10" fmla="*/ 0 60000 65536"/>
                <a:gd name="T11" fmla="*/ 0 60000 65536"/>
                <a:gd name="T12" fmla="*/ 0 w 57"/>
                <a:gd name="T13" fmla="*/ 0 h 58"/>
                <a:gd name="T14" fmla="*/ 57 w 57"/>
                <a:gd name="T15" fmla="*/ 58 h 58"/>
              </a:gdLst>
              <a:ahLst/>
              <a:cxnLst>
                <a:cxn ang="T8">
                  <a:pos x="T0" y="T1"/>
                </a:cxn>
                <a:cxn ang="T9">
                  <a:pos x="T2" y="T3"/>
                </a:cxn>
                <a:cxn ang="T10">
                  <a:pos x="T4" y="T5"/>
                </a:cxn>
                <a:cxn ang="T11">
                  <a:pos x="T6" y="T7"/>
                </a:cxn>
              </a:cxnLst>
              <a:rect l="T12" t="T13" r="T14" b="T15"/>
              <a:pathLst>
                <a:path w="57" h="58">
                  <a:moveTo>
                    <a:pt x="23" y="0"/>
                  </a:moveTo>
                  <a:lnTo>
                    <a:pt x="56" y="57"/>
                  </a:lnTo>
                  <a:lnTo>
                    <a:pt x="0" y="22"/>
                  </a:lnTo>
                  <a:lnTo>
                    <a:pt x="23"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16" name="Freeform 134"/>
            <p:cNvSpPr>
              <a:spLocks/>
            </p:cNvSpPr>
            <p:nvPr/>
          </p:nvSpPr>
          <p:spPr bwMode="auto">
            <a:xfrm>
              <a:off x="4130" y="2025"/>
              <a:ext cx="858" cy="300"/>
            </a:xfrm>
            <a:custGeom>
              <a:avLst/>
              <a:gdLst>
                <a:gd name="T0" fmla="*/ 0 w 858"/>
                <a:gd name="T1" fmla="*/ 0 h 300"/>
                <a:gd name="T2" fmla="*/ 857 w 858"/>
                <a:gd name="T3" fmla="*/ 299 h 300"/>
                <a:gd name="T4" fmla="*/ 0 w 858"/>
                <a:gd name="T5" fmla="*/ 0 h 300"/>
                <a:gd name="T6" fmla="*/ 0 60000 65536"/>
                <a:gd name="T7" fmla="*/ 0 60000 65536"/>
                <a:gd name="T8" fmla="*/ 0 60000 65536"/>
                <a:gd name="T9" fmla="*/ 0 w 858"/>
                <a:gd name="T10" fmla="*/ 0 h 300"/>
                <a:gd name="T11" fmla="*/ 858 w 858"/>
                <a:gd name="T12" fmla="*/ 300 h 300"/>
              </a:gdLst>
              <a:ahLst/>
              <a:cxnLst>
                <a:cxn ang="T6">
                  <a:pos x="T0" y="T1"/>
                </a:cxn>
                <a:cxn ang="T7">
                  <a:pos x="T2" y="T3"/>
                </a:cxn>
                <a:cxn ang="T8">
                  <a:pos x="T4" y="T5"/>
                </a:cxn>
              </a:cxnLst>
              <a:rect l="T9" t="T10" r="T11" b="T12"/>
              <a:pathLst>
                <a:path w="858" h="300">
                  <a:moveTo>
                    <a:pt x="0" y="0"/>
                  </a:moveTo>
                  <a:lnTo>
                    <a:pt x="857" y="299"/>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17" name="Freeform 135"/>
            <p:cNvSpPr>
              <a:spLocks/>
            </p:cNvSpPr>
            <p:nvPr/>
          </p:nvSpPr>
          <p:spPr bwMode="auto">
            <a:xfrm>
              <a:off x="4921" y="2288"/>
              <a:ext cx="67" cy="37"/>
            </a:xfrm>
            <a:custGeom>
              <a:avLst/>
              <a:gdLst>
                <a:gd name="T0" fmla="*/ 11 w 67"/>
                <a:gd name="T1" fmla="*/ 0 h 37"/>
                <a:gd name="T2" fmla="*/ 66 w 67"/>
                <a:gd name="T3" fmla="*/ 36 h 37"/>
                <a:gd name="T4" fmla="*/ 0 w 67"/>
                <a:gd name="T5" fmla="*/ 31 h 37"/>
                <a:gd name="T6" fmla="*/ 11 w 67"/>
                <a:gd name="T7" fmla="*/ 0 h 37"/>
                <a:gd name="T8" fmla="*/ 0 60000 65536"/>
                <a:gd name="T9" fmla="*/ 0 60000 65536"/>
                <a:gd name="T10" fmla="*/ 0 60000 65536"/>
                <a:gd name="T11" fmla="*/ 0 60000 65536"/>
                <a:gd name="T12" fmla="*/ 0 w 67"/>
                <a:gd name="T13" fmla="*/ 0 h 37"/>
                <a:gd name="T14" fmla="*/ 67 w 67"/>
                <a:gd name="T15" fmla="*/ 37 h 37"/>
              </a:gdLst>
              <a:ahLst/>
              <a:cxnLst>
                <a:cxn ang="T8">
                  <a:pos x="T0" y="T1"/>
                </a:cxn>
                <a:cxn ang="T9">
                  <a:pos x="T2" y="T3"/>
                </a:cxn>
                <a:cxn ang="T10">
                  <a:pos x="T4" y="T5"/>
                </a:cxn>
                <a:cxn ang="T11">
                  <a:pos x="T6" y="T7"/>
                </a:cxn>
              </a:cxnLst>
              <a:rect l="T12" t="T13" r="T14" b="T15"/>
              <a:pathLst>
                <a:path w="67" h="37">
                  <a:moveTo>
                    <a:pt x="11" y="0"/>
                  </a:moveTo>
                  <a:lnTo>
                    <a:pt x="66" y="36"/>
                  </a:lnTo>
                  <a:lnTo>
                    <a:pt x="0" y="31"/>
                  </a:lnTo>
                  <a:lnTo>
                    <a:pt x="11"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18" name="Freeform 136"/>
            <p:cNvSpPr>
              <a:spLocks/>
            </p:cNvSpPr>
            <p:nvPr/>
          </p:nvSpPr>
          <p:spPr bwMode="auto">
            <a:xfrm>
              <a:off x="1458" y="1541"/>
              <a:ext cx="742" cy="250"/>
            </a:xfrm>
            <a:custGeom>
              <a:avLst/>
              <a:gdLst>
                <a:gd name="T0" fmla="*/ 741 w 742"/>
                <a:gd name="T1" fmla="*/ 0 h 250"/>
                <a:gd name="T2" fmla="*/ 0 w 742"/>
                <a:gd name="T3" fmla="*/ 249 h 250"/>
                <a:gd name="T4" fmla="*/ 741 w 742"/>
                <a:gd name="T5" fmla="*/ 0 h 250"/>
                <a:gd name="T6" fmla="*/ 0 60000 65536"/>
                <a:gd name="T7" fmla="*/ 0 60000 65536"/>
                <a:gd name="T8" fmla="*/ 0 60000 65536"/>
                <a:gd name="T9" fmla="*/ 0 w 742"/>
                <a:gd name="T10" fmla="*/ 0 h 250"/>
                <a:gd name="T11" fmla="*/ 742 w 742"/>
                <a:gd name="T12" fmla="*/ 250 h 250"/>
              </a:gdLst>
              <a:ahLst/>
              <a:cxnLst>
                <a:cxn ang="T6">
                  <a:pos x="T0" y="T1"/>
                </a:cxn>
                <a:cxn ang="T7">
                  <a:pos x="T2" y="T3"/>
                </a:cxn>
                <a:cxn ang="T8">
                  <a:pos x="T4" y="T5"/>
                </a:cxn>
              </a:cxnLst>
              <a:rect l="T9" t="T10" r="T11" b="T12"/>
              <a:pathLst>
                <a:path w="742" h="250">
                  <a:moveTo>
                    <a:pt x="741" y="0"/>
                  </a:moveTo>
                  <a:lnTo>
                    <a:pt x="0" y="249"/>
                  </a:lnTo>
                  <a:lnTo>
                    <a:pt x="741"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19" name="Freeform 137"/>
            <p:cNvSpPr>
              <a:spLocks/>
            </p:cNvSpPr>
            <p:nvPr/>
          </p:nvSpPr>
          <p:spPr bwMode="auto">
            <a:xfrm>
              <a:off x="1458" y="1754"/>
              <a:ext cx="67" cy="37"/>
            </a:xfrm>
            <a:custGeom>
              <a:avLst/>
              <a:gdLst>
                <a:gd name="T0" fmla="*/ 66 w 67"/>
                <a:gd name="T1" fmla="*/ 31 h 37"/>
                <a:gd name="T2" fmla="*/ 0 w 67"/>
                <a:gd name="T3" fmla="*/ 36 h 37"/>
                <a:gd name="T4" fmla="*/ 56 w 67"/>
                <a:gd name="T5" fmla="*/ 0 h 37"/>
                <a:gd name="T6" fmla="*/ 66 w 67"/>
                <a:gd name="T7" fmla="*/ 31 h 37"/>
                <a:gd name="T8" fmla="*/ 0 60000 65536"/>
                <a:gd name="T9" fmla="*/ 0 60000 65536"/>
                <a:gd name="T10" fmla="*/ 0 60000 65536"/>
                <a:gd name="T11" fmla="*/ 0 60000 65536"/>
                <a:gd name="T12" fmla="*/ 0 w 67"/>
                <a:gd name="T13" fmla="*/ 0 h 37"/>
                <a:gd name="T14" fmla="*/ 67 w 67"/>
                <a:gd name="T15" fmla="*/ 37 h 37"/>
              </a:gdLst>
              <a:ahLst/>
              <a:cxnLst>
                <a:cxn ang="T8">
                  <a:pos x="T0" y="T1"/>
                </a:cxn>
                <a:cxn ang="T9">
                  <a:pos x="T2" y="T3"/>
                </a:cxn>
                <a:cxn ang="T10">
                  <a:pos x="T4" y="T5"/>
                </a:cxn>
                <a:cxn ang="T11">
                  <a:pos x="T6" y="T7"/>
                </a:cxn>
              </a:cxnLst>
              <a:rect l="T12" t="T13" r="T14" b="T15"/>
              <a:pathLst>
                <a:path w="67" h="37">
                  <a:moveTo>
                    <a:pt x="66" y="31"/>
                  </a:moveTo>
                  <a:lnTo>
                    <a:pt x="0" y="36"/>
                  </a:lnTo>
                  <a:lnTo>
                    <a:pt x="56" y="0"/>
                  </a:lnTo>
                  <a:lnTo>
                    <a:pt x="66" y="3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20" name="Freeform 138"/>
            <p:cNvSpPr>
              <a:spLocks/>
            </p:cNvSpPr>
            <p:nvPr/>
          </p:nvSpPr>
          <p:spPr bwMode="auto">
            <a:xfrm>
              <a:off x="2506" y="1547"/>
              <a:ext cx="1255" cy="244"/>
            </a:xfrm>
            <a:custGeom>
              <a:avLst/>
              <a:gdLst>
                <a:gd name="T0" fmla="*/ 0 w 1255"/>
                <a:gd name="T1" fmla="*/ 0 h 244"/>
                <a:gd name="T2" fmla="*/ 1254 w 1255"/>
                <a:gd name="T3" fmla="*/ 243 h 244"/>
                <a:gd name="T4" fmla="*/ 0 w 1255"/>
                <a:gd name="T5" fmla="*/ 0 h 244"/>
                <a:gd name="T6" fmla="*/ 0 60000 65536"/>
                <a:gd name="T7" fmla="*/ 0 60000 65536"/>
                <a:gd name="T8" fmla="*/ 0 60000 65536"/>
                <a:gd name="T9" fmla="*/ 0 w 1255"/>
                <a:gd name="T10" fmla="*/ 0 h 244"/>
                <a:gd name="T11" fmla="*/ 1255 w 1255"/>
                <a:gd name="T12" fmla="*/ 244 h 244"/>
              </a:gdLst>
              <a:ahLst/>
              <a:cxnLst>
                <a:cxn ang="T6">
                  <a:pos x="T0" y="T1"/>
                </a:cxn>
                <a:cxn ang="T7">
                  <a:pos x="T2" y="T3"/>
                </a:cxn>
                <a:cxn ang="T8">
                  <a:pos x="T4" y="T5"/>
                </a:cxn>
              </a:cxnLst>
              <a:rect l="T9" t="T10" r="T11" b="T12"/>
              <a:pathLst>
                <a:path w="1255" h="244">
                  <a:moveTo>
                    <a:pt x="0" y="0"/>
                  </a:moveTo>
                  <a:lnTo>
                    <a:pt x="1254" y="243"/>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21" name="Freeform 139"/>
            <p:cNvSpPr>
              <a:spLocks/>
            </p:cNvSpPr>
            <p:nvPr/>
          </p:nvSpPr>
          <p:spPr bwMode="auto">
            <a:xfrm>
              <a:off x="3694" y="1762"/>
              <a:ext cx="67" cy="32"/>
            </a:xfrm>
            <a:custGeom>
              <a:avLst/>
              <a:gdLst>
                <a:gd name="T0" fmla="*/ 6 w 67"/>
                <a:gd name="T1" fmla="*/ 0 h 32"/>
                <a:gd name="T2" fmla="*/ 66 w 67"/>
                <a:gd name="T3" fmla="*/ 28 h 32"/>
                <a:gd name="T4" fmla="*/ 0 w 67"/>
                <a:gd name="T5" fmla="*/ 31 h 32"/>
                <a:gd name="T6" fmla="*/ 6 w 67"/>
                <a:gd name="T7" fmla="*/ 0 h 32"/>
                <a:gd name="T8" fmla="*/ 0 60000 65536"/>
                <a:gd name="T9" fmla="*/ 0 60000 65536"/>
                <a:gd name="T10" fmla="*/ 0 60000 65536"/>
                <a:gd name="T11" fmla="*/ 0 60000 65536"/>
                <a:gd name="T12" fmla="*/ 0 w 67"/>
                <a:gd name="T13" fmla="*/ 0 h 32"/>
                <a:gd name="T14" fmla="*/ 67 w 67"/>
                <a:gd name="T15" fmla="*/ 32 h 32"/>
              </a:gdLst>
              <a:ahLst/>
              <a:cxnLst>
                <a:cxn ang="T8">
                  <a:pos x="T0" y="T1"/>
                </a:cxn>
                <a:cxn ang="T9">
                  <a:pos x="T2" y="T3"/>
                </a:cxn>
                <a:cxn ang="T10">
                  <a:pos x="T4" y="T5"/>
                </a:cxn>
                <a:cxn ang="T11">
                  <a:pos x="T6" y="T7"/>
                </a:cxn>
              </a:cxnLst>
              <a:rect l="T12" t="T13" r="T14" b="T15"/>
              <a:pathLst>
                <a:path w="67" h="32">
                  <a:moveTo>
                    <a:pt x="6" y="0"/>
                  </a:moveTo>
                  <a:lnTo>
                    <a:pt x="66" y="28"/>
                  </a:lnTo>
                  <a:lnTo>
                    <a:pt x="0" y="31"/>
                  </a:lnTo>
                  <a:lnTo>
                    <a:pt x="6"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22" name="Freeform 140"/>
            <p:cNvSpPr>
              <a:spLocks/>
            </p:cNvSpPr>
            <p:nvPr/>
          </p:nvSpPr>
          <p:spPr bwMode="auto">
            <a:xfrm>
              <a:off x="1056" y="2343"/>
              <a:ext cx="205" cy="205"/>
            </a:xfrm>
            <a:custGeom>
              <a:avLst/>
              <a:gdLst>
                <a:gd name="T0" fmla="*/ 0 w 205"/>
                <a:gd name="T1" fmla="*/ 204 h 205"/>
                <a:gd name="T2" fmla="*/ 0 w 205"/>
                <a:gd name="T3" fmla="*/ 0 h 205"/>
                <a:gd name="T4" fmla="*/ 204 w 205"/>
                <a:gd name="T5" fmla="*/ 0 h 205"/>
                <a:gd name="T6" fmla="*/ 204 w 205"/>
                <a:gd name="T7" fmla="*/ 204 h 205"/>
                <a:gd name="T8" fmla="*/ 0 w 205"/>
                <a:gd name="T9" fmla="*/ 204 h 205"/>
                <a:gd name="T10" fmla="*/ 0 60000 65536"/>
                <a:gd name="T11" fmla="*/ 0 60000 65536"/>
                <a:gd name="T12" fmla="*/ 0 60000 65536"/>
                <a:gd name="T13" fmla="*/ 0 60000 65536"/>
                <a:gd name="T14" fmla="*/ 0 60000 65536"/>
                <a:gd name="T15" fmla="*/ 0 w 205"/>
                <a:gd name="T16" fmla="*/ 0 h 205"/>
                <a:gd name="T17" fmla="*/ 205 w 205"/>
                <a:gd name="T18" fmla="*/ 205 h 205"/>
              </a:gdLst>
              <a:ahLst/>
              <a:cxnLst>
                <a:cxn ang="T10">
                  <a:pos x="T0" y="T1"/>
                </a:cxn>
                <a:cxn ang="T11">
                  <a:pos x="T2" y="T3"/>
                </a:cxn>
                <a:cxn ang="T12">
                  <a:pos x="T4" y="T5"/>
                </a:cxn>
                <a:cxn ang="T13">
                  <a:pos x="T6" y="T7"/>
                </a:cxn>
                <a:cxn ang="T14">
                  <a:pos x="T8" y="T9"/>
                </a:cxn>
              </a:cxnLst>
              <a:rect l="T15" t="T16" r="T17" b="T18"/>
              <a:pathLst>
                <a:path w="205" h="205">
                  <a:moveTo>
                    <a:pt x="0" y="204"/>
                  </a:moveTo>
                  <a:lnTo>
                    <a:pt x="0" y="0"/>
                  </a:lnTo>
                  <a:lnTo>
                    <a:pt x="204" y="0"/>
                  </a:lnTo>
                  <a:lnTo>
                    <a:pt x="204"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23" name="Freeform 141"/>
            <p:cNvSpPr>
              <a:spLocks/>
            </p:cNvSpPr>
            <p:nvPr/>
          </p:nvSpPr>
          <p:spPr bwMode="auto">
            <a:xfrm>
              <a:off x="1260" y="2343"/>
              <a:ext cx="206" cy="205"/>
            </a:xfrm>
            <a:custGeom>
              <a:avLst/>
              <a:gdLst>
                <a:gd name="T0" fmla="*/ 0 w 206"/>
                <a:gd name="T1" fmla="*/ 204 h 205"/>
                <a:gd name="T2" fmla="*/ 0 w 206"/>
                <a:gd name="T3" fmla="*/ 0 h 205"/>
                <a:gd name="T4" fmla="*/ 205 w 206"/>
                <a:gd name="T5" fmla="*/ 0 h 205"/>
                <a:gd name="T6" fmla="*/ 205 w 206"/>
                <a:gd name="T7" fmla="*/ 204 h 205"/>
                <a:gd name="T8" fmla="*/ 0 w 206"/>
                <a:gd name="T9" fmla="*/ 204 h 205"/>
                <a:gd name="T10" fmla="*/ 0 60000 65536"/>
                <a:gd name="T11" fmla="*/ 0 60000 65536"/>
                <a:gd name="T12" fmla="*/ 0 60000 65536"/>
                <a:gd name="T13" fmla="*/ 0 60000 65536"/>
                <a:gd name="T14" fmla="*/ 0 60000 65536"/>
                <a:gd name="T15" fmla="*/ 0 w 206"/>
                <a:gd name="T16" fmla="*/ 0 h 205"/>
                <a:gd name="T17" fmla="*/ 206 w 206"/>
                <a:gd name="T18" fmla="*/ 205 h 205"/>
              </a:gdLst>
              <a:ahLst/>
              <a:cxnLst>
                <a:cxn ang="T10">
                  <a:pos x="T0" y="T1"/>
                </a:cxn>
                <a:cxn ang="T11">
                  <a:pos x="T2" y="T3"/>
                </a:cxn>
                <a:cxn ang="T12">
                  <a:pos x="T4" y="T5"/>
                </a:cxn>
                <a:cxn ang="T13">
                  <a:pos x="T6" y="T7"/>
                </a:cxn>
                <a:cxn ang="T14">
                  <a:pos x="T8" y="T9"/>
                </a:cxn>
              </a:cxnLst>
              <a:rect l="T15" t="T16" r="T17" b="T18"/>
              <a:pathLst>
                <a:path w="206" h="205">
                  <a:moveTo>
                    <a:pt x="0" y="204"/>
                  </a:moveTo>
                  <a:lnTo>
                    <a:pt x="0" y="0"/>
                  </a:lnTo>
                  <a:lnTo>
                    <a:pt x="205" y="0"/>
                  </a:lnTo>
                  <a:lnTo>
                    <a:pt x="205"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24" name="Freeform 142"/>
            <p:cNvSpPr>
              <a:spLocks/>
            </p:cNvSpPr>
            <p:nvPr/>
          </p:nvSpPr>
          <p:spPr bwMode="auto">
            <a:xfrm>
              <a:off x="1465" y="2343"/>
              <a:ext cx="205" cy="205"/>
            </a:xfrm>
            <a:custGeom>
              <a:avLst/>
              <a:gdLst>
                <a:gd name="T0" fmla="*/ 0 w 205"/>
                <a:gd name="T1" fmla="*/ 204 h 205"/>
                <a:gd name="T2" fmla="*/ 0 w 205"/>
                <a:gd name="T3" fmla="*/ 0 h 205"/>
                <a:gd name="T4" fmla="*/ 204 w 205"/>
                <a:gd name="T5" fmla="*/ 0 h 205"/>
                <a:gd name="T6" fmla="*/ 204 w 205"/>
                <a:gd name="T7" fmla="*/ 204 h 205"/>
                <a:gd name="T8" fmla="*/ 0 w 205"/>
                <a:gd name="T9" fmla="*/ 204 h 205"/>
                <a:gd name="T10" fmla="*/ 0 60000 65536"/>
                <a:gd name="T11" fmla="*/ 0 60000 65536"/>
                <a:gd name="T12" fmla="*/ 0 60000 65536"/>
                <a:gd name="T13" fmla="*/ 0 60000 65536"/>
                <a:gd name="T14" fmla="*/ 0 60000 65536"/>
                <a:gd name="T15" fmla="*/ 0 w 205"/>
                <a:gd name="T16" fmla="*/ 0 h 205"/>
                <a:gd name="T17" fmla="*/ 205 w 205"/>
                <a:gd name="T18" fmla="*/ 205 h 205"/>
              </a:gdLst>
              <a:ahLst/>
              <a:cxnLst>
                <a:cxn ang="T10">
                  <a:pos x="T0" y="T1"/>
                </a:cxn>
                <a:cxn ang="T11">
                  <a:pos x="T2" y="T3"/>
                </a:cxn>
                <a:cxn ang="T12">
                  <a:pos x="T4" y="T5"/>
                </a:cxn>
                <a:cxn ang="T13">
                  <a:pos x="T6" y="T7"/>
                </a:cxn>
                <a:cxn ang="T14">
                  <a:pos x="T8" y="T9"/>
                </a:cxn>
              </a:cxnLst>
              <a:rect l="T15" t="T16" r="T17" b="T18"/>
              <a:pathLst>
                <a:path w="205" h="205">
                  <a:moveTo>
                    <a:pt x="0" y="204"/>
                  </a:moveTo>
                  <a:lnTo>
                    <a:pt x="0" y="0"/>
                  </a:lnTo>
                  <a:lnTo>
                    <a:pt x="204" y="0"/>
                  </a:lnTo>
                  <a:lnTo>
                    <a:pt x="204"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25" name="Freeform 143"/>
            <p:cNvSpPr>
              <a:spLocks/>
            </p:cNvSpPr>
            <p:nvPr/>
          </p:nvSpPr>
          <p:spPr bwMode="auto">
            <a:xfrm>
              <a:off x="1669" y="2343"/>
              <a:ext cx="205" cy="205"/>
            </a:xfrm>
            <a:custGeom>
              <a:avLst/>
              <a:gdLst>
                <a:gd name="T0" fmla="*/ 0 w 205"/>
                <a:gd name="T1" fmla="*/ 204 h 205"/>
                <a:gd name="T2" fmla="*/ 0 w 205"/>
                <a:gd name="T3" fmla="*/ 0 h 205"/>
                <a:gd name="T4" fmla="*/ 204 w 205"/>
                <a:gd name="T5" fmla="*/ 0 h 205"/>
                <a:gd name="T6" fmla="*/ 204 w 205"/>
                <a:gd name="T7" fmla="*/ 204 h 205"/>
                <a:gd name="T8" fmla="*/ 0 w 205"/>
                <a:gd name="T9" fmla="*/ 204 h 205"/>
                <a:gd name="T10" fmla="*/ 0 60000 65536"/>
                <a:gd name="T11" fmla="*/ 0 60000 65536"/>
                <a:gd name="T12" fmla="*/ 0 60000 65536"/>
                <a:gd name="T13" fmla="*/ 0 60000 65536"/>
                <a:gd name="T14" fmla="*/ 0 60000 65536"/>
                <a:gd name="T15" fmla="*/ 0 w 205"/>
                <a:gd name="T16" fmla="*/ 0 h 205"/>
                <a:gd name="T17" fmla="*/ 205 w 205"/>
                <a:gd name="T18" fmla="*/ 205 h 205"/>
              </a:gdLst>
              <a:ahLst/>
              <a:cxnLst>
                <a:cxn ang="T10">
                  <a:pos x="T0" y="T1"/>
                </a:cxn>
                <a:cxn ang="T11">
                  <a:pos x="T2" y="T3"/>
                </a:cxn>
                <a:cxn ang="T12">
                  <a:pos x="T4" y="T5"/>
                </a:cxn>
                <a:cxn ang="T13">
                  <a:pos x="T6" y="T7"/>
                </a:cxn>
                <a:cxn ang="T14">
                  <a:pos x="T8" y="T9"/>
                </a:cxn>
              </a:cxnLst>
              <a:rect l="T15" t="T16" r="T17" b="T18"/>
              <a:pathLst>
                <a:path w="205" h="205">
                  <a:moveTo>
                    <a:pt x="0" y="204"/>
                  </a:moveTo>
                  <a:lnTo>
                    <a:pt x="0" y="0"/>
                  </a:lnTo>
                  <a:lnTo>
                    <a:pt x="204" y="0"/>
                  </a:lnTo>
                  <a:lnTo>
                    <a:pt x="204" y="204"/>
                  </a:lnTo>
                  <a:lnTo>
                    <a:pt x="0" y="20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26" name="Rectangle 144"/>
            <p:cNvSpPr>
              <a:spLocks noChangeArrowheads="1"/>
            </p:cNvSpPr>
            <p:nvPr/>
          </p:nvSpPr>
          <p:spPr bwMode="auto">
            <a:xfrm>
              <a:off x="1661" y="1134"/>
              <a:ext cx="339"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Root</a:t>
              </a:r>
            </a:p>
          </p:txBody>
        </p:sp>
        <p:sp>
          <p:nvSpPr>
            <p:cNvPr id="53327" name="Rectangle 145"/>
            <p:cNvSpPr>
              <a:spLocks noChangeArrowheads="1"/>
            </p:cNvSpPr>
            <p:nvPr/>
          </p:nvSpPr>
          <p:spPr bwMode="auto">
            <a:xfrm>
              <a:off x="2262" y="1337"/>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53328" name="Rectangle 146"/>
            <p:cNvSpPr>
              <a:spLocks noChangeArrowheads="1"/>
            </p:cNvSpPr>
            <p:nvPr/>
          </p:nvSpPr>
          <p:spPr bwMode="auto">
            <a:xfrm>
              <a:off x="3566" y="1813"/>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24</a:t>
              </a:r>
            </a:p>
          </p:txBody>
        </p:sp>
        <p:sp>
          <p:nvSpPr>
            <p:cNvPr id="53329" name="Rectangle 147"/>
            <p:cNvSpPr>
              <a:spLocks noChangeArrowheads="1"/>
            </p:cNvSpPr>
            <p:nvPr/>
          </p:nvSpPr>
          <p:spPr bwMode="auto">
            <a:xfrm>
              <a:off x="3879" y="1820"/>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30</a:t>
              </a:r>
            </a:p>
          </p:txBody>
        </p:sp>
        <p:sp>
          <p:nvSpPr>
            <p:cNvPr id="53330" name="Rectangle 148"/>
            <p:cNvSpPr>
              <a:spLocks noChangeArrowheads="1"/>
            </p:cNvSpPr>
            <p:nvPr/>
          </p:nvSpPr>
          <p:spPr bwMode="auto">
            <a:xfrm>
              <a:off x="1912" y="2342"/>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14*</a:t>
              </a:r>
            </a:p>
          </p:txBody>
        </p:sp>
        <p:sp>
          <p:nvSpPr>
            <p:cNvPr id="53331" name="Rectangle 149"/>
            <p:cNvSpPr>
              <a:spLocks noChangeArrowheads="1"/>
            </p:cNvSpPr>
            <p:nvPr/>
          </p:nvSpPr>
          <p:spPr bwMode="auto">
            <a:xfrm>
              <a:off x="2116" y="2342"/>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16*</a:t>
              </a:r>
            </a:p>
          </p:txBody>
        </p:sp>
        <p:sp>
          <p:nvSpPr>
            <p:cNvPr id="53332" name="Rectangle 150"/>
            <p:cNvSpPr>
              <a:spLocks noChangeArrowheads="1"/>
            </p:cNvSpPr>
            <p:nvPr/>
          </p:nvSpPr>
          <p:spPr bwMode="auto">
            <a:xfrm>
              <a:off x="2825" y="2328"/>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19*</a:t>
              </a:r>
            </a:p>
          </p:txBody>
        </p:sp>
        <p:sp>
          <p:nvSpPr>
            <p:cNvPr id="53333" name="Rectangle 151"/>
            <p:cNvSpPr>
              <a:spLocks noChangeArrowheads="1"/>
            </p:cNvSpPr>
            <p:nvPr/>
          </p:nvSpPr>
          <p:spPr bwMode="auto">
            <a:xfrm>
              <a:off x="3018" y="2328"/>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20*</a:t>
              </a:r>
            </a:p>
          </p:txBody>
        </p:sp>
        <p:sp>
          <p:nvSpPr>
            <p:cNvPr id="53334" name="Rectangle 152"/>
            <p:cNvSpPr>
              <a:spLocks noChangeArrowheads="1"/>
            </p:cNvSpPr>
            <p:nvPr/>
          </p:nvSpPr>
          <p:spPr bwMode="auto">
            <a:xfrm>
              <a:off x="3216" y="2328"/>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22*</a:t>
              </a:r>
            </a:p>
          </p:txBody>
        </p:sp>
        <p:sp>
          <p:nvSpPr>
            <p:cNvPr id="53335" name="Rectangle 153"/>
            <p:cNvSpPr>
              <a:spLocks noChangeArrowheads="1"/>
            </p:cNvSpPr>
            <p:nvPr/>
          </p:nvSpPr>
          <p:spPr bwMode="auto">
            <a:xfrm>
              <a:off x="3689" y="2328"/>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24*</a:t>
              </a:r>
            </a:p>
          </p:txBody>
        </p:sp>
        <p:sp>
          <p:nvSpPr>
            <p:cNvPr id="53336" name="Rectangle 154"/>
            <p:cNvSpPr>
              <a:spLocks noChangeArrowheads="1"/>
            </p:cNvSpPr>
            <p:nvPr/>
          </p:nvSpPr>
          <p:spPr bwMode="auto">
            <a:xfrm>
              <a:off x="3900" y="2328"/>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27*</a:t>
              </a:r>
            </a:p>
          </p:txBody>
        </p:sp>
        <p:sp>
          <p:nvSpPr>
            <p:cNvPr id="53337" name="Rectangle 155"/>
            <p:cNvSpPr>
              <a:spLocks noChangeArrowheads="1"/>
            </p:cNvSpPr>
            <p:nvPr/>
          </p:nvSpPr>
          <p:spPr bwMode="auto">
            <a:xfrm>
              <a:off x="4091" y="2335"/>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29*</a:t>
              </a:r>
            </a:p>
          </p:txBody>
        </p:sp>
        <p:sp>
          <p:nvSpPr>
            <p:cNvPr id="53338" name="Rectangle 156"/>
            <p:cNvSpPr>
              <a:spLocks noChangeArrowheads="1"/>
            </p:cNvSpPr>
            <p:nvPr/>
          </p:nvSpPr>
          <p:spPr bwMode="auto">
            <a:xfrm>
              <a:off x="4577" y="2335"/>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33*</a:t>
              </a:r>
            </a:p>
          </p:txBody>
        </p:sp>
        <p:sp>
          <p:nvSpPr>
            <p:cNvPr id="53339" name="Rectangle 157"/>
            <p:cNvSpPr>
              <a:spLocks noChangeArrowheads="1"/>
            </p:cNvSpPr>
            <p:nvPr/>
          </p:nvSpPr>
          <p:spPr bwMode="auto">
            <a:xfrm>
              <a:off x="4782" y="2335"/>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34*</a:t>
              </a:r>
            </a:p>
          </p:txBody>
        </p:sp>
        <p:sp>
          <p:nvSpPr>
            <p:cNvPr id="53340" name="Rectangle 158"/>
            <p:cNvSpPr>
              <a:spLocks noChangeArrowheads="1"/>
            </p:cNvSpPr>
            <p:nvPr/>
          </p:nvSpPr>
          <p:spPr bwMode="auto">
            <a:xfrm>
              <a:off x="4980" y="2328"/>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38*</a:t>
              </a:r>
            </a:p>
          </p:txBody>
        </p:sp>
        <p:sp>
          <p:nvSpPr>
            <p:cNvPr id="53341" name="Rectangle 159"/>
            <p:cNvSpPr>
              <a:spLocks noChangeArrowheads="1"/>
            </p:cNvSpPr>
            <p:nvPr/>
          </p:nvSpPr>
          <p:spPr bwMode="auto">
            <a:xfrm>
              <a:off x="5184" y="2322"/>
              <a:ext cx="27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39*</a:t>
              </a:r>
            </a:p>
          </p:txBody>
        </p:sp>
        <p:sp>
          <p:nvSpPr>
            <p:cNvPr id="53342" name="Rectangle 160"/>
            <p:cNvSpPr>
              <a:spLocks noChangeArrowheads="1"/>
            </p:cNvSpPr>
            <p:nvPr/>
          </p:nvSpPr>
          <p:spPr bwMode="auto">
            <a:xfrm>
              <a:off x="1220" y="1821"/>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13</a:t>
              </a:r>
            </a:p>
          </p:txBody>
        </p:sp>
        <p:sp>
          <p:nvSpPr>
            <p:cNvPr id="53343" name="Rectangle 161"/>
            <p:cNvSpPr>
              <a:spLocks noChangeArrowheads="1"/>
            </p:cNvSpPr>
            <p:nvPr/>
          </p:nvSpPr>
          <p:spPr bwMode="auto">
            <a:xfrm>
              <a:off x="926" y="1821"/>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3344" name="Rectangle 162"/>
            <p:cNvSpPr>
              <a:spLocks noChangeArrowheads="1"/>
            </p:cNvSpPr>
            <p:nvPr/>
          </p:nvSpPr>
          <p:spPr bwMode="auto">
            <a:xfrm>
              <a:off x="1265" y="2329"/>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7*</a:t>
              </a:r>
            </a:p>
          </p:txBody>
        </p:sp>
        <p:sp>
          <p:nvSpPr>
            <p:cNvPr id="53345" name="Rectangle 163"/>
            <p:cNvSpPr>
              <a:spLocks noChangeArrowheads="1"/>
            </p:cNvSpPr>
            <p:nvPr/>
          </p:nvSpPr>
          <p:spPr bwMode="auto">
            <a:xfrm>
              <a:off x="1062" y="2329"/>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3346" name="Rectangle 164"/>
            <p:cNvSpPr>
              <a:spLocks noChangeArrowheads="1"/>
            </p:cNvSpPr>
            <p:nvPr/>
          </p:nvSpPr>
          <p:spPr bwMode="auto">
            <a:xfrm>
              <a:off x="1464" y="2329"/>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8*</a:t>
              </a:r>
            </a:p>
          </p:txBody>
        </p:sp>
        <p:sp>
          <p:nvSpPr>
            <p:cNvPr id="53347" name="Line 165"/>
            <p:cNvSpPr>
              <a:spLocks noChangeShapeType="1"/>
            </p:cNvSpPr>
            <p:nvPr/>
          </p:nvSpPr>
          <p:spPr bwMode="auto">
            <a:xfrm>
              <a:off x="1920" y="1056"/>
              <a:ext cx="336" cy="24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48" name="Arc 166"/>
            <p:cNvSpPr>
              <a:spLocks/>
            </p:cNvSpPr>
            <p:nvPr/>
          </p:nvSpPr>
          <p:spPr bwMode="auto">
            <a:xfrm rot="-8160000">
              <a:off x="4416" y="2208"/>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49" name="Arc 167"/>
            <p:cNvSpPr>
              <a:spLocks/>
            </p:cNvSpPr>
            <p:nvPr/>
          </p:nvSpPr>
          <p:spPr bwMode="auto">
            <a:xfrm rot="-8160000">
              <a:off x="912" y="2208"/>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50" name="Arc 168"/>
            <p:cNvSpPr>
              <a:spLocks/>
            </p:cNvSpPr>
            <p:nvPr/>
          </p:nvSpPr>
          <p:spPr bwMode="auto">
            <a:xfrm rot="-8160000">
              <a:off x="1776" y="2208"/>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51" name="Arc 169"/>
            <p:cNvSpPr>
              <a:spLocks/>
            </p:cNvSpPr>
            <p:nvPr/>
          </p:nvSpPr>
          <p:spPr bwMode="auto">
            <a:xfrm rot="-8160000">
              <a:off x="2688" y="2208"/>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52" name="Arc 170"/>
            <p:cNvSpPr>
              <a:spLocks/>
            </p:cNvSpPr>
            <p:nvPr/>
          </p:nvSpPr>
          <p:spPr bwMode="auto">
            <a:xfrm rot="-8160000">
              <a:off x="3552" y="2208"/>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12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30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3" grpId="0" autoUpdateAnimBg="0"/>
      <p:bldP spid="1301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sz="4400" dirty="0"/>
              <a:t>Database</a:t>
            </a:r>
            <a:endParaRPr lang="nb-NO" dirty="0"/>
          </a:p>
        </p:txBody>
      </p:sp>
      <p:sp>
        <p:nvSpPr>
          <p:cNvPr id="4" name="Content Placeholder 3"/>
          <p:cNvSpPr txBox="1">
            <a:spLocks noGrp="1"/>
          </p:cNvSpPr>
          <p:nvPr>
            <p:ph idx="1"/>
          </p:nvPr>
        </p:nvSpPr>
        <p:spPr>
          <a:xfrm>
            <a:off x="783004" y="1960201"/>
            <a:ext cx="10004445" cy="3644075"/>
          </a:xfrm>
          <a:prstGeom prst="rect">
            <a:avLst/>
          </a:prstGeom>
          <a:noFill/>
        </p:spPr>
        <p:txBody>
          <a:bodyPr wrap="square" rtlCol="0">
            <a:spAutoFit/>
          </a:bodyPr>
          <a:lstStyle/>
          <a:p>
            <a:pPr marL="285750" indent="-285750">
              <a:buFont typeface="Arial" panose="020B0604020202020204" pitchFamily="34" charset="0"/>
              <a:buChar char="•"/>
            </a:pPr>
            <a:r>
              <a:rPr lang="en-US" sz="3200" dirty="0"/>
              <a:t>Shared collection of logically related data (and a description of this data), designed to meet the information needs of an organization.</a:t>
            </a:r>
          </a:p>
          <a:p>
            <a:pPr marL="285750" indent="-285750">
              <a:buFont typeface="Arial" panose="020B0604020202020204" pitchFamily="34" charset="0"/>
              <a:buChar char="•"/>
            </a:pPr>
            <a:r>
              <a:rPr lang="en-US" sz="3200" dirty="0"/>
              <a:t>System catalog (metadata) provides description of  data to enable data independence.</a:t>
            </a:r>
          </a:p>
          <a:p>
            <a:pPr marL="285750" indent="-285750">
              <a:buFont typeface="Arial" panose="020B0604020202020204" pitchFamily="34" charset="0"/>
              <a:buChar char="•"/>
            </a:pPr>
            <a:r>
              <a:rPr lang="en-US" sz="3200" dirty="0"/>
              <a:t>Logically related data comprises entities, attributes, and relationships of an organization’s information.</a:t>
            </a:r>
          </a:p>
        </p:txBody>
      </p:sp>
      <p:sp>
        <p:nvSpPr>
          <p:cNvPr id="3" name="Slide Number Placeholder 2">
            <a:extLst>
              <a:ext uri="{FF2B5EF4-FFF2-40B4-BE49-F238E27FC236}">
                <a16:creationId xmlns:a16="http://schemas.microsoft.com/office/drawing/2014/main" id="{B6D4E813-58C7-45FD-ADB7-89ACEC3C82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4108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298" name="Rectangle 3"/>
          <p:cNvSpPr>
            <a:spLocks noGrp="1" noChangeArrowheads="1"/>
          </p:cNvSpPr>
          <p:nvPr>
            <p:ph type="title"/>
          </p:nvPr>
        </p:nvSpPr>
        <p:spPr>
          <a:xfrm>
            <a:off x="2590800" y="152400"/>
            <a:ext cx="7772400" cy="1143000"/>
          </a:xfrm>
          <a:noFill/>
        </p:spPr>
        <p:txBody>
          <a:bodyPr vert="horz" lIns="92075" tIns="46038" rIns="92075" bIns="46038" rtlCol="0" anchor="ctr">
            <a:normAutofit/>
          </a:bodyPr>
          <a:lstStyle/>
          <a:p>
            <a:pPr eaLnBrk="1" hangingPunct="1"/>
            <a:r>
              <a:rPr lang="en-US">
                <a:latin typeface="Tahoma" charset="0"/>
                <a:ea typeface="Osaka" charset="0"/>
                <a:cs typeface="Osaka" charset="0"/>
              </a:rPr>
              <a:t>Data vs. Index Page Split </a:t>
            </a:r>
            <a:br>
              <a:rPr lang="en-US">
                <a:latin typeface="Tahoma" charset="0"/>
                <a:ea typeface="Osaka" charset="0"/>
                <a:cs typeface="Osaka" charset="0"/>
              </a:rPr>
            </a:br>
            <a:r>
              <a:rPr lang="en-US" sz="2800">
                <a:latin typeface="Tahoma" charset="0"/>
                <a:ea typeface="Osaka" charset="0"/>
                <a:cs typeface="Osaka" charset="0"/>
              </a:rPr>
              <a:t>(from previous example of inserting </a:t>
            </a:r>
            <a:r>
              <a:rPr lang="ja-JP" altLang="en-US" sz="2800">
                <a:latin typeface="Tahoma" charset="0"/>
                <a:ea typeface="Osaka" charset="0"/>
                <a:cs typeface="Osaka" charset="0"/>
              </a:rPr>
              <a:t>“</a:t>
            </a:r>
            <a:r>
              <a:rPr lang="en-US" altLang="ja-JP" sz="2800">
                <a:latin typeface="Tahoma" charset="0"/>
                <a:ea typeface="Osaka" charset="0"/>
                <a:cs typeface="Osaka" charset="0"/>
              </a:rPr>
              <a:t>8*</a:t>
            </a:r>
            <a:r>
              <a:rPr lang="ja-JP" altLang="en-US" sz="2800">
                <a:latin typeface="Tahoma" charset="0"/>
                <a:ea typeface="Osaka" charset="0"/>
                <a:cs typeface="Osaka" charset="0"/>
              </a:rPr>
              <a:t>”</a:t>
            </a:r>
            <a:r>
              <a:rPr lang="en-US" altLang="ja-JP" sz="2800">
                <a:latin typeface="Tahoma" charset="0"/>
                <a:ea typeface="Osaka" charset="0"/>
                <a:cs typeface="Osaka" charset="0"/>
              </a:rPr>
              <a:t>)</a:t>
            </a:r>
            <a:endParaRPr lang="en-US">
              <a:latin typeface="Tahoma" charset="0"/>
              <a:ea typeface="Osaka" charset="0"/>
              <a:cs typeface="Osaka" charset="0"/>
            </a:endParaRPr>
          </a:p>
        </p:txBody>
      </p:sp>
      <p:sp>
        <p:nvSpPr>
          <p:cNvPr id="55299" name="Rectangle 4"/>
          <p:cNvSpPr>
            <a:spLocks noGrp="1" noChangeArrowheads="1"/>
          </p:cNvSpPr>
          <p:nvPr>
            <p:ph type="body" sz="half" idx="1"/>
          </p:nvPr>
        </p:nvSpPr>
        <p:spPr>
          <a:xfrm>
            <a:off x="1524000" y="1524000"/>
            <a:ext cx="2667000" cy="4076700"/>
          </a:xfrm>
          <a:noFill/>
        </p:spPr>
        <p:txBody>
          <a:bodyPr vert="horz" lIns="92075" tIns="46038" rIns="92075" bIns="46038" rtlCol="0">
            <a:normAutofit/>
          </a:bodyPr>
          <a:lstStyle/>
          <a:p>
            <a:pPr eaLnBrk="1" hangingPunct="1"/>
            <a:r>
              <a:rPr lang="en-US" sz="1800">
                <a:latin typeface="Tahoma" charset="0"/>
                <a:ea typeface="Osaka" charset="0"/>
                <a:cs typeface="Osaka" charset="0"/>
              </a:rPr>
              <a:t>Observe how minimum occupancy is guaranteed in both leaf and index pg splits.</a:t>
            </a:r>
          </a:p>
          <a:p>
            <a:pPr eaLnBrk="1" hangingPunct="1"/>
            <a:r>
              <a:rPr lang="en-US" sz="1800">
                <a:latin typeface="Tahoma" charset="0"/>
                <a:ea typeface="Osaka" charset="0"/>
                <a:cs typeface="Osaka" charset="0"/>
              </a:rPr>
              <a:t>Note difference between </a:t>
            </a:r>
            <a:r>
              <a:rPr lang="en-US" sz="1800" i="1">
                <a:solidFill>
                  <a:schemeClr val="accent2"/>
                </a:solidFill>
                <a:latin typeface="Tahoma" charset="0"/>
                <a:ea typeface="Osaka" charset="0"/>
                <a:cs typeface="Osaka" charset="0"/>
              </a:rPr>
              <a:t>copy-up</a:t>
            </a:r>
            <a:r>
              <a:rPr lang="en-US" sz="1800">
                <a:solidFill>
                  <a:schemeClr val="accent2"/>
                </a:solidFill>
                <a:latin typeface="Tahoma" charset="0"/>
                <a:ea typeface="Osaka" charset="0"/>
                <a:cs typeface="Osaka" charset="0"/>
              </a:rPr>
              <a:t> </a:t>
            </a:r>
            <a:r>
              <a:rPr lang="en-US" sz="1800">
                <a:latin typeface="Tahoma" charset="0"/>
                <a:ea typeface="Osaka" charset="0"/>
                <a:cs typeface="Osaka" charset="0"/>
              </a:rPr>
              <a:t>and </a:t>
            </a:r>
            <a:r>
              <a:rPr lang="en-US" sz="1800" i="1">
                <a:solidFill>
                  <a:schemeClr val="accent2"/>
                </a:solidFill>
                <a:latin typeface="Tahoma" charset="0"/>
                <a:ea typeface="Osaka" charset="0"/>
                <a:cs typeface="Osaka" charset="0"/>
              </a:rPr>
              <a:t>push-up</a:t>
            </a:r>
            <a:r>
              <a:rPr lang="en-US" sz="1800">
                <a:solidFill>
                  <a:schemeClr val="accent2"/>
                </a:solidFill>
                <a:latin typeface="Tahoma" charset="0"/>
                <a:ea typeface="Osaka" charset="0"/>
                <a:cs typeface="Osaka" charset="0"/>
              </a:rPr>
              <a:t>; </a:t>
            </a:r>
            <a:r>
              <a:rPr lang="en-US" sz="1800">
                <a:latin typeface="Tahoma" charset="0"/>
                <a:ea typeface="Osaka" charset="0"/>
                <a:cs typeface="Osaka" charset="0"/>
              </a:rPr>
              <a:t>be sure you understand the reasons for this.</a:t>
            </a:r>
          </a:p>
        </p:txBody>
      </p:sp>
      <p:grpSp>
        <p:nvGrpSpPr>
          <p:cNvPr id="55300" name="Group 5"/>
          <p:cNvGrpSpPr>
            <a:grpSpLocks/>
          </p:cNvGrpSpPr>
          <p:nvPr/>
        </p:nvGrpSpPr>
        <p:grpSpPr bwMode="auto">
          <a:xfrm>
            <a:off x="8229600" y="1447801"/>
            <a:ext cx="1487488" cy="373063"/>
            <a:chOff x="4224" y="912"/>
            <a:chExt cx="937" cy="235"/>
          </a:xfrm>
        </p:grpSpPr>
        <p:sp>
          <p:nvSpPr>
            <p:cNvPr id="55423" name="Freeform 6"/>
            <p:cNvSpPr>
              <a:spLocks/>
            </p:cNvSpPr>
            <p:nvPr/>
          </p:nvSpPr>
          <p:spPr bwMode="auto">
            <a:xfrm>
              <a:off x="4224" y="912"/>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24" name="Freeform 7"/>
            <p:cNvSpPr>
              <a:spLocks/>
            </p:cNvSpPr>
            <p:nvPr/>
          </p:nvSpPr>
          <p:spPr bwMode="auto">
            <a:xfrm>
              <a:off x="4458" y="912"/>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25" name="Freeform 8"/>
            <p:cNvSpPr>
              <a:spLocks/>
            </p:cNvSpPr>
            <p:nvPr/>
          </p:nvSpPr>
          <p:spPr bwMode="auto">
            <a:xfrm>
              <a:off x="4692" y="912"/>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26" name="Freeform 9"/>
            <p:cNvSpPr>
              <a:spLocks/>
            </p:cNvSpPr>
            <p:nvPr/>
          </p:nvSpPr>
          <p:spPr bwMode="auto">
            <a:xfrm>
              <a:off x="4926" y="912"/>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27" name="Rectangle 10"/>
            <p:cNvSpPr>
              <a:spLocks noChangeArrowheads="1"/>
            </p:cNvSpPr>
            <p:nvPr/>
          </p:nvSpPr>
          <p:spPr bwMode="auto">
            <a:xfrm>
              <a:off x="4224" y="921"/>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55428" name="Rectangle 11"/>
            <p:cNvSpPr>
              <a:spLocks noChangeArrowheads="1"/>
            </p:cNvSpPr>
            <p:nvPr/>
          </p:nvSpPr>
          <p:spPr bwMode="auto">
            <a:xfrm>
              <a:off x="4464" y="914"/>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55429" name="Rectangle 12"/>
            <p:cNvSpPr>
              <a:spLocks noChangeArrowheads="1"/>
            </p:cNvSpPr>
            <p:nvPr/>
          </p:nvSpPr>
          <p:spPr bwMode="auto">
            <a:xfrm>
              <a:off x="4699" y="914"/>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5430" name="Rectangle 13"/>
            <p:cNvSpPr>
              <a:spLocks noChangeArrowheads="1"/>
            </p:cNvSpPr>
            <p:nvPr/>
          </p:nvSpPr>
          <p:spPr bwMode="auto">
            <a:xfrm>
              <a:off x="4933" y="921"/>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7*</a:t>
              </a:r>
            </a:p>
          </p:txBody>
        </p:sp>
      </p:grpSp>
      <p:grpSp>
        <p:nvGrpSpPr>
          <p:cNvPr id="3" name="Group 14"/>
          <p:cNvGrpSpPr>
            <a:grpSpLocks/>
          </p:cNvGrpSpPr>
          <p:nvPr/>
        </p:nvGrpSpPr>
        <p:grpSpPr bwMode="auto">
          <a:xfrm>
            <a:off x="6316663" y="1754188"/>
            <a:ext cx="3967162" cy="1143000"/>
            <a:chOff x="3019" y="1105"/>
            <a:chExt cx="2499" cy="720"/>
          </a:xfrm>
        </p:grpSpPr>
        <p:grpSp>
          <p:nvGrpSpPr>
            <p:cNvPr id="55402" name="Group 15"/>
            <p:cNvGrpSpPr>
              <a:grpSpLocks/>
            </p:cNvGrpSpPr>
            <p:nvPr/>
          </p:nvGrpSpPr>
          <p:grpSpPr bwMode="auto">
            <a:xfrm>
              <a:off x="3019" y="1105"/>
              <a:ext cx="2499" cy="448"/>
              <a:chOff x="3019" y="1105"/>
              <a:chExt cx="2499" cy="448"/>
            </a:xfrm>
          </p:grpSpPr>
          <p:sp>
            <p:nvSpPr>
              <p:cNvPr id="55404" name="Freeform 16"/>
              <p:cNvSpPr>
                <a:spLocks/>
              </p:cNvSpPr>
              <p:nvPr/>
            </p:nvSpPr>
            <p:spPr bwMode="auto">
              <a:xfrm>
                <a:off x="3019" y="1247"/>
                <a:ext cx="283" cy="254"/>
              </a:xfrm>
              <a:custGeom>
                <a:avLst/>
                <a:gdLst>
                  <a:gd name="T0" fmla="*/ 0 w 283"/>
                  <a:gd name="T1" fmla="*/ 253 h 254"/>
                  <a:gd name="T2" fmla="*/ 0 w 283"/>
                  <a:gd name="T3" fmla="*/ 0 h 254"/>
                  <a:gd name="T4" fmla="*/ 282 w 283"/>
                  <a:gd name="T5" fmla="*/ 0 h 254"/>
                  <a:gd name="T6" fmla="*/ 282 w 283"/>
                  <a:gd name="T7" fmla="*/ 253 h 254"/>
                  <a:gd name="T8" fmla="*/ 0 w 283"/>
                  <a:gd name="T9" fmla="*/ 253 h 254"/>
                  <a:gd name="T10" fmla="*/ 0 60000 65536"/>
                  <a:gd name="T11" fmla="*/ 0 60000 65536"/>
                  <a:gd name="T12" fmla="*/ 0 60000 65536"/>
                  <a:gd name="T13" fmla="*/ 0 60000 65536"/>
                  <a:gd name="T14" fmla="*/ 0 60000 65536"/>
                  <a:gd name="T15" fmla="*/ 0 w 283"/>
                  <a:gd name="T16" fmla="*/ 0 h 254"/>
                  <a:gd name="T17" fmla="*/ 283 w 283"/>
                  <a:gd name="T18" fmla="*/ 254 h 254"/>
                </a:gdLst>
                <a:ahLst/>
                <a:cxnLst>
                  <a:cxn ang="T10">
                    <a:pos x="T0" y="T1"/>
                  </a:cxn>
                  <a:cxn ang="T11">
                    <a:pos x="T2" y="T3"/>
                  </a:cxn>
                  <a:cxn ang="T12">
                    <a:pos x="T4" y="T5"/>
                  </a:cxn>
                  <a:cxn ang="T13">
                    <a:pos x="T6" y="T7"/>
                  </a:cxn>
                  <a:cxn ang="T14">
                    <a:pos x="T8" y="T9"/>
                  </a:cxn>
                </a:cxnLst>
                <a:rect l="T15" t="T16" r="T17" b="T18"/>
                <a:pathLst>
                  <a:path w="283" h="254">
                    <a:moveTo>
                      <a:pt x="0" y="253"/>
                    </a:moveTo>
                    <a:lnTo>
                      <a:pt x="0" y="0"/>
                    </a:lnTo>
                    <a:lnTo>
                      <a:pt x="282" y="0"/>
                    </a:lnTo>
                    <a:lnTo>
                      <a:pt x="282" y="253"/>
                    </a:lnTo>
                    <a:lnTo>
                      <a:pt x="0" y="253"/>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05" name="Freeform 17"/>
              <p:cNvSpPr>
                <a:spLocks/>
              </p:cNvSpPr>
              <p:nvPr/>
            </p:nvSpPr>
            <p:spPr bwMode="auto">
              <a:xfrm>
                <a:off x="3231" y="1253"/>
                <a:ext cx="1" cy="234"/>
              </a:xfrm>
              <a:custGeom>
                <a:avLst/>
                <a:gdLst>
                  <a:gd name="T0" fmla="*/ 0 w 1"/>
                  <a:gd name="T1" fmla="*/ 0 h 234"/>
                  <a:gd name="T2" fmla="*/ 0 w 1"/>
                  <a:gd name="T3" fmla="*/ 233 h 234"/>
                  <a:gd name="T4" fmla="*/ 0 w 1"/>
                  <a:gd name="T5" fmla="*/ 0 h 234"/>
                  <a:gd name="T6" fmla="*/ 0 60000 65536"/>
                  <a:gd name="T7" fmla="*/ 0 60000 65536"/>
                  <a:gd name="T8" fmla="*/ 0 60000 65536"/>
                  <a:gd name="T9" fmla="*/ 0 w 1"/>
                  <a:gd name="T10" fmla="*/ 0 h 234"/>
                  <a:gd name="T11" fmla="*/ 1 w 1"/>
                  <a:gd name="T12" fmla="*/ 234 h 234"/>
                </a:gdLst>
                <a:ahLst/>
                <a:cxnLst>
                  <a:cxn ang="T6">
                    <a:pos x="T0" y="T1"/>
                  </a:cxn>
                  <a:cxn ang="T7">
                    <a:pos x="T2" y="T3"/>
                  </a:cxn>
                  <a:cxn ang="T8">
                    <a:pos x="T4" y="T5"/>
                  </a:cxn>
                </a:cxnLst>
                <a:rect l="T9" t="T10" r="T11" b="T12"/>
                <a:pathLst>
                  <a:path w="1" h="234">
                    <a:moveTo>
                      <a:pt x="0" y="0"/>
                    </a:moveTo>
                    <a:lnTo>
                      <a:pt x="0" y="233"/>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06" name="Line 18"/>
              <p:cNvSpPr>
                <a:spLocks noChangeShapeType="1"/>
              </p:cNvSpPr>
              <p:nvPr/>
            </p:nvSpPr>
            <p:spPr bwMode="auto">
              <a:xfrm flipH="1">
                <a:off x="3616" y="1212"/>
                <a:ext cx="109" cy="15"/>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07" name="Line 19"/>
              <p:cNvSpPr>
                <a:spLocks noChangeShapeType="1"/>
              </p:cNvSpPr>
              <p:nvPr/>
            </p:nvSpPr>
            <p:spPr bwMode="auto">
              <a:xfrm flipH="1">
                <a:off x="3592" y="1227"/>
                <a:ext cx="24" cy="5"/>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08" name="Line 20"/>
              <p:cNvSpPr>
                <a:spLocks noChangeShapeType="1"/>
              </p:cNvSpPr>
              <p:nvPr/>
            </p:nvSpPr>
            <p:spPr bwMode="auto">
              <a:xfrm flipH="1">
                <a:off x="3572" y="1232"/>
                <a:ext cx="20" cy="4"/>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09" name="Line 21"/>
              <p:cNvSpPr>
                <a:spLocks noChangeShapeType="1"/>
              </p:cNvSpPr>
              <p:nvPr/>
            </p:nvSpPr>
            <p:spPr bwMode="auto">
              <a:xfrm flipH="1">
                <a:off x="3549" y="1236"/>
                <a:ext cx="23" cy="11"/>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10" name="Line 22"/>
              <p:cNvSpPr>
                <a:spLocks noChangeShapeType="1"/>
              </p:cNvSpPr>
              <p:nvPr/>
            </p:nvSpPr>
            <p:spPr bwMode="auto">
              <a:xfrm>
                <a:off x="3549" y="1247"/>
                <a:ext cx="12" cy="28"/>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11" name="Line 23"/>
              <p:cNvSpPr>
                <a:spLocks noChangeShapeType="1"/>
              </p:cNvSpPr>
              <p:nvPr/>
            </p:nvSpPr>
            <p:spPr bwMode="auto">
              <a:xfrm>
                <a:off x="3561" y="1275"/>
                <a:ext cx="8" cy="25"/>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12" name="Line 24"/>
              <p:cNvSpPr>
                <a:spLocks noChangeShapeType="1"/>
              </p:cNvSpPr>
              <p:nvPr/>
            </p:nvSpPr>
            <p:spPr bwMode="auto">
              <a:xfrm flipH="1">
                <a:off x="3540" y="1300"/>
                <a:ext cx="29" cy="9"/>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13" name="Line 25"/>
              <p:cNvSpPr>
                <a:spLocks noChangeShapeType="1"/>
              </p:cNvSpPr>
              <p:nvPr/>
            </p:nvSpPr>
            <p:spPr bwMode="auto">
              <a:xfrm flipH="1">
                <a:off x="3517" y="1309"/>
                <a:ext cx="23" cy="3"/>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14" name="Line 26"/>
              <p:cNvSpPr>
                <a:spLocks noChangeShapeType="1"/>
              </p:cNvSpPr>
              <p:nvPr/>
            </p:nvSpPr>
            <p:spPr bwMode="auto">
              <a:xfrm flipH="1">
                <a:off x="3489" y="1312"/>
                <a:ext cx="28" cy="3"/>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15" name="Line 27"/>
              <p:cNvSpPr>
                <a:spLocks noChangeShapeType="1"/>
              </p:cNvSpPr>
              <p:nvPr/>
            </p:nvSpPr>
            <p:spPr bwMode="auto">
              <a:xfrm flipH="1">
                <a:off x="3365" y="1315"/>
                <a:ext cx="124" cy="8"/>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16" name="Freeform 28"/>
              <p:cNvSpPr>
                <a:spLocks/>
              </p:cNvSpPr>
              <p:nvPr/>
            </p:nvSpPr>
            <p:spPr bwMode="auto">
              <a:xfrm>
                <a:off x="3365" y="1302"/>
                <a:ext cx="66" cy="34"/>
              </a:xfrm>
              <a:custGeom>
                <a:avLst/>
                <a:gdLst>
                  <a:gd name="T0" fmla="*/ 65 w 66"/>
                  <a:gd name="T1" fmla="*/ 33 h 34"/>
                  <a:gd name="T2" fmla="*/ 0 w 66"/>
                  <a:gd name="T3" fmla="*/ 21 h 34"/>
                  <a:gd name="T4" fmla="*/ 63 w 66"/>
                  <a:gd name="T5" fmla="*/ 0 h 34"/>
                  <a:gd name="T6" fmla="*/ 0 60000 65536"/>
                  <a:gd name="T7" fmla="*/ 0 60000 65536"/>
                  <a:gd name="T8" fmla="*/ 0 60000 65536"/>
                  <a:gd name="T9" fmla="*/ 0 w 66"/>
                  <a:gd name="T10" fmla="*/ 0 h 34"/>
                  <a:gd name="T11" fmla="*/ 66 w 66"/>
                  <a:gd name="T12" fmla="*/ 34 h 34"/>
                </a:gdLst>
                <a:ahLst/>
                <a:cxnLst>
                  <a:cxn ang="T6">
                    <a:pos x="T0" y="T1"/>
                  </a:cxn>
                  <a:cxn ang="T7">
                    <a:pos x="T2" y="T3"/>
                  </a:cxn>
                  <a:cxn ang="T8">
                    <a:pos x="T4" y="T5"/>
                  </a:cxn>
                </a:cxnLst>
                <a:rect l="T9" t="T10" r="T11" b="T12"/>
                <a:pathLst>
                  <a:path w="66" h="34">
                    <a:moveTo>
                      <a:pt x="65" y="33"/>
                    </a:moveTo>
                    <a:lnTo>
                      <a:pt x="0" y="21"/>
                    </a:lnTo>
                    <a:lnTo>
                      <a:pt x="63" y="0"/>
                    </a:lnTo>
                  </a:path>
                </a:pathLst>
              </a:custGeom>
              <a:noFill/>
              <a:ln w="12700" cap="rnd">
                <a:solidFill>
                  <a:srgbClr val="FF82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17" name="Rectangle 29"/>
              <p:cNvSpPr>
                <a:spLocks noChangeArrowheads="1"/>
              </p:cNvSpPr>
              <p:nvPr/>
            </p:nvSpPr>
            <p:spPr bwMode="auto">
              <a:xfrm>
                <a:off x="3037" y="1271"/>
                <a:ext cx="175"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5418" name="Rectangle 30"/>
              <p:cNvSpPr>
                <a:spLocks noChangeArrowheads="1"/>
              </p:cNvSpPr>
              <p:nvPr/>
            </p:nvSpPr>
            <p:spPr bwMode="auto">
              <a:xfrm>
                <a:off x="3730" y="1105"/>
                <a:ext cx="1788"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8200"/>
                    </a:solidFill>
                    <a:effectLst/>
                    <a:uLnTx/>
                    <a:uFillTx/>
                    <a:latin typeface="Calibri" panose="020F0502020204030204"/>
                    <a:ea typeface="+mn-ea"/>
                    <a:cs typeface="+mn-cs"/>
                  </a:rPr>
                  <a:t>Entry to be inserted in parent node.</a:t>
                </a:r>
              </a:p>
            </p:txBody>
          </p:sp>
          <p:sp>
            <p:nvSpPr>
              <p:cNvPr id="55419" name="Rectangle 31"/>
              <p:cNvSpPr>
                <a:spLocks noChangeArrowheads="1"/>
              </p:cNvSpPr>
              <p:nvPr/>
            </p:nvSpPr>
            <p:spPr bwMode="auto">
              <a:xfrm>
                <a:off x="3730" y="1239"/>
                <a:ext cx="783"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8200"/>
                    </a:solidFill>
                    <a:effectLst/>
                    <a:uLnTx/>
                    <a:uFillTx/>
                    <a:latin typeface="Calibri" panose="020F0502020204030204"/>
                    <a:ea typeface="+mn-ea"/>
                    <a:cs typeface="+mn-cs"/>
                  </a:rPr>
                  <a:t>(Note that 5 is</a:t>
                </a:r>
              </a:p>
            </p:txBody>
          </p:sp>
          <p:sp>
            <p:nvSpPr>
              <p:cNvPr id="55420" name="Rectangle 32"/>
              <p:cNvSpPr>
                <a:spLocks noChangeArrowheads="1"/>
              </p:cNvSpPr>
              <p:nvPr/>
            </p:nvSpPr>
            <p:spPr bwMode="auto">
              <a:xfrm>
                <a:off x="3738" y="1359"/>
                <a:ext cx="1609"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8200"/>
                    </a:solidFill>
                    <a:effectLst/>
                    <a:uLnTx/>
                    <a:uFillTx/>
                    <a:latin typeface="Calibri" panose="020F0502020204030204"/>
                    <a:ea typeface="+mn-ea"/>
                    <a:cs typeface="+mn-cs"/>
                  </a:rPr>
                  <a:t>continues to appear in the leaf.)</a:t>
                </a:r>
              </a:p>
            </p:txBody>
          </p:sp>
          <p:sp>
            <p:nvSpPr>
              <p:cNvPr id="55421" name="Rectangle 33"/>
              <p:cNvSpPr>
                <a:spLocks noChangeArrowheads="1"/>
              </p:cNvSpPr>
              <p:nvPr/>
            </p:nvSpPr>
            <p:spPr bwMode="auto">
              <a:xfrm>
                <a:off x="5033" y="1241"/>
                <a:ext cx="31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22" name="Rectangle 34"/>
              <p:cNvSpPr>
                <a:spLocks noChangeArrowheads="1"/>
              </p:cNvSpPr>
              <p:nvPr/>
            </p:nvSpPr>
            <p:spPr bwMode="auto">
              <a:xfrm>
                <a:off x="4401" y="1241"/>
                <a:ext cx="850"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8200"/>
                    </a:solidFill>
                    <a:effectLst/>
                    <a:uLnTx/>
                    <a:uFillTx/>
                    <a:latin typeface="Calibri" panose="020F0502020204030204"/>
                    <a:ea typeface="+mn-ea"/>
                    <a:cs typeface="+mn-cs"/>
                  </a:rPr>
                  <a:t>s copied up and</a:t>
                </a:r>
              </a:p>
            </p:txBody>
          </p:sp>
        </p:grpSp>
        <p:sp>
          <p:nvSpPr>
            <p:cNvPr id="55403" name="Arc 35"/>
            <p:cNvSpPr>
              <a:spLocks/>
            </p:cNvSpPr>
            <p:nvPr/>
          </p:nvSpPr>
          <p:spPr bwMode="auto">
            <a:xfrm>
              <a:off x="3264" y="1441"/>
              <a:ext cx="192"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2"/>
              </a:solidFill>
              <a:round/>
              <a:headEnd type="none" w="sm" len="sm"/>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36"/>
          <p:cNvGrpSpPr>
            <a:grpSpLocks/>
          </p:cNvGrpSpPr>
          <p:nvPr/>
        </p:nvGrpSpPr>
        <p:grpSpPr bwMode="auto">
          <a:xfrm>
            <a:off x="4673600" y="1905000"/>
            <a:ext cx="4654550" cy="1555750"/>
            <a:chOff x="1984" y="1200"/>
            <a:chExt cx="2932" cy="980"/>
          </a:xfrm>
        </p:grpSpPr>
        <p:sp>
          <p:nvSpPr>
            <p:cNvPr id="55387" name="Freeform 37"/>
            <p:cNvSpPr>
              <a:spLocks/>
            </p:cNvSpPr>
            <p:nvPr/>
          </p:nvSpPr>
          <p:spPr bwMode="auto">
            <a:xfrm>
              <a:off x="1986" y="1823"/>
              <a:ext cx="227" cy="227"/>
            </a:xfrm>
            <a:custGeom>
              <a:avLst/>
              <a:gdLst>
                <a:gd name="T0" fmla="*/ 0 w 227"/>
                <a:gd name="T1" fmla="*/ 226 h 227"/>
                <a:gd name="T2" fmla="*/ 0 w 227"/>
                <a:gd name="T3" fmla="*/ 0 h 227"/>
                <a:gd name="T4" fmla="*/ 226 w 227"/>
                <a:gd name="T5" fmla="*/ 0 h 227"/>
                <a:gd name="T6" fmla="*/ 226 w 227"/>
                <a:gd name="T7" fmla="*/ 226 h 227"/>
                <a:gd name="T8" fmla="*/ 0 w 227"/>
                <a:gd name="T9" fmla="*/ 226 h 227"/>
                <a:gd name="T10" fmla="*/ 0 60000 65536"/>
                <a:gd name="T11" fmla="*/ 0 60000 65536"/>
                <a:gd name="T12" fmla="*/ 0 60000 65536"/>
                <a:gd name="T13" fmla="*/ 0 60000 65536"/>
                <a:gd name="T14" fmla="*/ 0 60000 65536"/>
                <a:gd name="T15" fmla="*/ 0 w 227"/>
                <a:gd name="T16" fmla="*/ 0 h 227"/>
                <a:gd name="T17" fmla="*/ 227 w 227"/>
                <a:gd name="T18" fmla="*/ 227 h 227"/>
              </a:gdLst>
              <a:ahLst/>
              <a:cxnLst>
                <a:cxn ang="T10">
                  <a:pos x="T0" y="T1"/>
                </a:cxn>
                <a:cxn ang="T11">
                  <a:pos x="T2" y="T3"/>
                </a:cxn>
                <a:cxn ang="T12">
                  <a:pos x="T4" y="T5"/>
                </a:cxn>
                <a:cxn ang="T13">
                  <a:pos x="T6" y="T7"/>
                </a:cxn>
                <a:cxn ang="T14">
                  <a:pos x="T8" y="T9"/>
                </a:cxn>
              </a:cxnLst>
              <a:rect l="T15" t="T16" r="T17" b="T18"/>
              <a:pathLst>
                <a:path w="227" h="227">
                  <a:moveTo>
                    <a:pt x="0" y="226"/>
                  </a:moveTo>
                  <a:lnTo>
                    <a:pt x="0" y="0"/>
                  </a:lnTo>
                  <a:lnTo>
                    <a:pt x="226" y="0"/>
                  </a:lnTo>
                  <a:lnTo>
                    <a:pt x="226" y="226"/>
                  </a:lnTo>
                  <a:lnTo>
                    <a:pt x="0" y="226"/>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88" name="Freeform 38"/>
            <p:cNvSpPr>
              <a:spLocks/>
            </p:cNvSpPr>
            <p:nvPr/>
          </p:nvSpPr>
          <p:spPr bwMode="auto">
            <a:xfrm>
              <a:off x="2212" y="1823"/>
              <a:ext cx="228" cy="227"/>
            </a:xfrm>
            <a:custGeom>
              <a:avLst/>
              <a:gdLst>
                <a:gd name="T0" fmla="*/ 0 w 228"/>
                <a:gd name="T1" fmla="*/ 226 h 227"/>
                <a:gd name="T2" fmla="*/ 0 w 228"/>
                <a:gd name="T3" fmla="*/ 0 h 227"/>
                <a:gd name="T4" fmla="*/ 227 w 228"/>
                <a:gd name="T5" fmla="*/ 0 h 227"/>
                <a:gd name="T6" fmla="*/ 227 w 228"/>
                <a:gd name="T7" fmla="*/ 226 h 227"/>
                <a:gd name="T8" fmla="*/ 0 w 228"/>
                <a:gd name="T9" fmla="*/ 226 h 227"/>
                <a:gd name="T10" fmla="*/ 0 60000 65536"/>
                <a:gd name="T11" fmla="*/ 0 60000 65536"/>
                <a:gd name="T12" fmla="*/ 0 60000 65536"/>
                <a:gd name="T13" fmla="*/ 0 60000 65536"/>
                <a:gd name="T14" fmla="*/ 0 60000 65536"/>
                <a:gd name="T15" fmla="*/ 0 w 228"/>
                <a:gd name="T16" fmla="*/ 0 h 227"/>
                <a:gd name="T17" fmla="*/ 228 w 228"/>
                <a:gd name="T18" fmla="*/ 227 h 227"/>
              </a:gdLst>
              <a:ahLst/>
              <a:cxnLst>
                <a:cxn ang="T10">
                  <a:pos x="T0" y="T1"/>
                </a:cxn>
                <a:cxn ang="T11">
                  <a:pos x="T2" y="T3"/>
                </a:cxn>
                <a:cxn ang="T12">
                  <a:pos x="T4" y="T5"/>
                </a:cxn>
                <a:cxn ang="T13">
                  <a:pos x="T6" y="T7"/>
                </a:cxn>
                <a:cxn ang="T14">
                  <a:pos x="T8" y="T9"/>
                </a:cxn>
              </a:cxnLst>
              <a:rect l="T15" t="T16" r="T17" b="T18"/>
              <a:pathLst>
                <a:path w="228" h="227">
                  <a:moveTo>
                    <a:pt x="0" y="226"/>
                  </a:moveTo>
                  <a:lnTo>
                    <a:pt x="0" y="0"/>
                  </a:lnTo>
                  <a:lnTo>
                    <a:pt x="227" y="0"/>
                  </a:lnTo>
                  <a:lnTo>
                    <a:pt x="227" y="226"/>
                  </a:lnTo>
                  <a:lnTo>
                    <a:pt x="0" y="226"/>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89" name="Freeform 39"/>
            <p:cNvSpPr>
              <a:spLocks/>
            </p:cNvSpPr>
            <p:nvPr/>
          </p:nvSpPr>
          <p:spPr bwMode="auto">
            <a:xfrm>
              <a:off x="2439" y="1823"/>
              <a:ext cx="227" cy="227"/>
            </a:xfrm>
            <a:custGeom>
              <a:avLst/>
              <a:gdLst>
                <a:gd name="T0" fmla="*/ 0 w 227"/>
                <a:gd name="T1" fmla="*/ 226 h 227"/>
                <a:gd name="T2" fmla="*/ 0 w 227"/>
                <a:gd name="T3" fmla="*/ 0 h 227"/>
                <a:gd name="T4" fmla="*/ 226 w 227"/>
                <a:gd name="T5" fmla="*/ 0 h 227"/>
                <a:gd name="T6" fmla="*/ 226 w 227"/>
                <a:gd name="T7" fmla="*/ 226 h 227"/>
                <a:gd name="T8" fmla="*/ 0 w 227"/>
                <a:gd name="T9" fmla="*/ 226 h 227"/>
                <a:gd name="T10" fmla="*/ 0 60000 65536"/>
                <a:gd name="T11" fmla="*/ 0 60000 65536"/>
                <a:gd name="T12" fmla="*/ 0 60000 65536"/>
                <a:gd name="T13" fmla="*/ 0 60000 65536"/>
                <a:gd name="T14" fmla="*/ 0 60000 65536"/>
                <a:gd name="T15" fmla="*/ 0 w 227"/>
                <a:gd name="T16" fmla="*/ 0 h 227"/>
                <a:gd name="T17" fmla="*/ 227 w 227"/>
                <a:gd name="T18" fmla="*/ 227 h 227"/>
              </a:gdLst>
              <a:ahLst/>
              <a:cxnLst>
                <a:cxn ang="T10">
                  <a:pos x="T0" y="T1"/>
                </a:cxn>
                <a:cxn ang="T11">
                  <a:pos x="T2" y="T3"/>
                </a:cxn>
                <a:cxn ang="T12">
                  <a:pos x="T4" y="T5"/>
                </a:cxn>
                <a:cxn ang="T13">
                  <a:pos x="T6" y="T7"/>
                </a:cxn>
                <a:cxn ang="T14">
                  <a:pos x="T8" y="T9"/>
                </a:cxn>
              </a:cxnLst>
              <a:rect l="T15" t="T16" r="T17" b="T18"/>
              <a:pathLst>
                <a:path w="227" h="227">
                  <a:moveTo>
                    <a:pt x="0" y="226"/>
                  </a:moveTo>
                  <a:lnTo>
                    <a:pt x="0" y="0"/>
                  </a:lnTo>
                  <a:lnTo>
                    <a:pt x="226" y="0"/>
                  </a:lnTo>
                  <a:lnTo>
                    <a:pt x="226" y="226"/>
                  </a:lnTo>
                  <a:lnTo>
                    <a:pt x="0" y="226"/>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90" name="Freeform 40"/>
            <p:cNvSpPr>
              <a:spLocks/>
            </p:cNvSpPr>
            <p:nvPr/>
          </p:nvSpPr>
          <p:spPr bwMode="auto">
            <a:xfrm>
              <a:off x="2665" y="1823"/>
              <a:ext cx="227" cy="227"/>
            </a:xfrm>
            <a:custGeom>
              <a:avLst/>
              <a:gdLst>
                <a:gd name="T0" fmla="*/ 0 w 227"/>
                <a:gd name="T1" fmla="*/ 226 h 227"/>
                <a:gd name="T2" fmla="*/ 0 w 227"/>
                <a:gd name="T3" fmla="*/ 0 h 227"/>
                <a:gd name="T4" fmla="*/ 226 w 227"/>
                <a:gd name="T5" fmla="*/ 0 h 227"/>
                <a:gd name="T6" fmla="*/ 226 w 227"/>
                <a:gd name="T7" fmla="*/ 226 h 227"/>
                <a:gd name="T8" fmla="*/ 0 w 227"/>
                <a:gd name="T9" fmla="*/ 226 h 227"/>
                <a:gd name="T10" fmla="*/ 0 60000 65536"/>
                <a:gd name="T11" fmla="*/ 0 60000 65536"/>
                <a:gd name="T12" fmla="*/ 0 60000 65536"/>
                <a:gd name="T13" fmla="*/ 0 60000 65536"/>
                <a:gd name="T14" fmla="*/ 0 60000 65536"/>
                <a:gd name="T15" fmla="*/ 0 w 227"/>
                <a:gd name="T16" fmla="*/ 0 h 227"/>
                <a:gd name="T17" fmla="*/ 227 w 227"/>
                <a:gd name="T18" fmla="*/ 227 h 227"/>
              </a:gdLst>
              <a:ahLst/>
              <a:cxnLst>
                <a:cxn ang="T10">
                  <a:pos x="T0" y="T1"/>
                </a:cxn>
                <a:cxn ang="T11">
                  <a:pos x="T2" y="T3"/>
                </a:cxn>
                <a:cxn ang="T12">
                  <a:pos x="T4" y="T5"/>
                </a:cxn>
                <a:cxn ang="T13">
                  <a:pos x="T6" y="T7"/>
                </a:cxn>
                <a:cxn ang="T14">
                  <a:pos x="T8" y="T9"/>
                </a:cxn>
              </a:cxnLst>
              <a:rect l="T15" t="T16" r="T17" b="T18"/>
              <a:pathLst>
                <a:path w="227" h="227">
                  <a:moveTo>
                    <a:pt x="0" y="226"/>
                  </a:moveTo>
                  <a:lnTo>
                    <a:pt x="0" y="0"/>
                  </a:lnTo>
                  <a:lnTo>
                    <a:pt x="226" y="0"/>
                  </a:lnTo>
                  <a:lnTo>
                    <a:pt x="226" y="226"/>
                  </a:lnTo>
                  <a:lnTo>
                    <a:pt x="0" y="226"/>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91" name="Freeform 41"/>
            <p:cNvSpPr>
              <a:spLocks/>
            </p:cNvSpPr>
            <p:nvPr/>
          </p:nvSpPr>
          <p:spPr bwMode="auto">
            <a:xfrm>
              <a:off x="3125" y="1830"/>
              <a:ext cx="227" cy="227"/>
            </a:xfrm>
            <a:custGeom>
              <a:avLst/>
              <a:gdLst>
                <a:gd name="T0" fmla="*/ 0 w 227"/>
                <a:gd name="T1" fmla="*/ 226 h 227"/>
                <a:gd name="T2" fmla="*/ 0 w 227"/>
                <a:gd name="T3" fmla="*/ 0 h 227"/>
                <a:gd name="T4" fmla="*/ 226 w 227"/>
                <a:gd name="T5" fmla="*/ 0 h 227"/>
                <a:gd name="T6" fmla="*/ 226 w 227"/>
                <a:gd name="T7" fmla="*/ 226 h 227"/>
                <a:gd name="T8" fmla="*/ 0 w 227"/>
                <a:gd name="T9" fmla="*/ 226 h 227"/>
                <a:gd name="T10" fmla="*/ 0 60000 65536"/>
                <a:gd name="T11" fmla="*/ 0 60000 65536"/>
                <a:gd name="T12" fmla="*/ 0 60000 65536"/>
                <a:gd name="T13" fmla="*/ 0 60000 65536"/>
                <a:gd name="T14" fmla="*/ 0 60000 65536"/>
                <a:gd name="T15" fmla="*/ 0 w 227"/>
                <a:gd name="T16" fmla="*/ 0 h 227"/>
                <a:gd name="T17" fmla="*/ 227 w 227"/>
                <a:gd name="T18" fmla="*/ 227 h 227"/>
              </a:gdLst>
              <a:ahLst/>
              <a:cxnLst>
                <a:cxn ang="T10">
                  <a:pos x="T0" y="T1"/>
                </a:cxn>
                <a:cxn ang="T11">
                  <a:pos x="T2" y="T3"/>
                </a:cxn>
                <a:cxn ang="T12">
                  <a:pos x="T4" y="T5"/>
                </a:cxn>
                <a:cxn ang="T13">
                  <a:pos x="T6" y="T7"/>
                </a:cxn>
                <a:cxn ang="T14">
                  <a:pos x="T8" y="T9"/>
                </a:cxn>
              </a:cxnLst>
              <a:rect l="T15" t="T16" r="T17" b="T18"/>
              <a:pathLst>
                <a:path w="227" h="227">
                  <a:moveTo>
                    <a:pt x="0" y="226"/>
                  </a:moveTo>
                  <a:lnTo>
                    <a:pt x="0" y="0"/>
                  </a:lnTo>
                  <a:lnTo>
                    <a:pt x="226" y="0"/>
                  </a:lnTo>
                  <a:lnTo>
                    <a:pt x="226" y="226"/>
                  </a:lnTo>
                  <a:lnTo>
                    <a:pt x="0" y="226"/>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92" name="Freeform 42"/>
            <p:cNvSpPr>
              <a:spLocks/>
            </p:cNvSpPr>
            <p:nvPr/>
          </p:nvSpPr>
          <p:spPr bwMode="auto">
            <a:xfrm>
              <a:off x="3351" y="1830"/>
              <a:ext cx="228" cy="227"/>
            </a:xfrm>
            <a:custGeom>
              <a:avLst/>
              <a:gdLst>
                <a:gd name="T0" fmla="*/ 0 w 228"/>
                <a:gd name="T1" fmla="*/ 226 h 227"/>
                <a:gd name="T2" fmla="*/ 0 w 228"/>
                <a:gd name="T3" fmla="*/ 0 h 227"/>
                <a:gd name="T4" fmla="*/ 227 w 228"/>
                <a:gd name="T5" fmla="*/ 0 h 227"/>
                <a:gd name="T6" fmla="*/ 227 w 228"/>
                <a:gd name="T7" fmla="*/ 226 h 227"/>
                <a:gd name="T8" fmla="*/ 0 w 228"/>
                <a:gd name="T9" fmla="*/ 226 h 227"/>
                <a:gd name="T10" fmla="*/ 0 60000 65536"/>
                <a:gd name="T11" fmla="*/ 0 60000 65536"/>
                <a:gd name="T12" fmla="*/ 0 60000 65536"/>
                <a:gd name="T13" fmla="*/ 0 60000 65536"/>
                <a:gd name="T14" fmla="*/ 0 60000 65536"/>
                <a:gd name="T15" fmla="*/ 0 w 228"/>
                <a:gd name="T16" fmla="*/ 0 h 227"/>
                <a:gd name="T17" fmla="*/ 228 w 228"/>
                <a:gd name="T18" fmla="*/ 227 h 227"/>
              </a:gdLst>
              <a:ahLst/>
              <a:cxnLst>
                <a:cxn ang="T10">
                  <a:pos x="T0" y="T1"/>
                </a:cxn>
                <a:cxn ang="T11">
                  <a:pos x="T2" y="T3"/>
                </a:cxn>
                <a:cxn ang="T12">
                  <a:pos x="T4" y="T5"/>
                </a:cxn>
                <a:cxn ang="T13">
                  <a:pos x="T6" y="T7"/>
                </a:cxn>
                <a:cxn ang="T14">
                  <a:pos x="T8" y="T9"/>
                </a:cxn>
              </a:cxnLst>
              <a:rect l="T15" t="T16" r="T17" b="T18"/>
              <a:pathLst>
                <a:path w="228" h="227">
                  <a:moveTo>
                    <a:pt x="0" y="226"/>
                  </a:moveTo>
                  <a:lnTo>
                    <a:pt x="0" y="0"/>
                  </a:lnTo>
                  <a:lnTo>
                    <a:pt x="227" y="0"/>
                  </a:lnTo>
                  <a:lnTo>
                    <a:pt x="227" y="226"/>
                  </a:lnTo>
                  <a:lnTo>
                    <a:pt x="0" y="226"/>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93" name="Freeform 43"/>
            <p:cNvSpPr>
              <a:spLocks/>
            </p:cNvSpPr>
            <p:nvPr/>
          </p:nvSpPr>
          <p:spPr bwMode="auto">
            <a:xfrm>
              <a:off x="3578" y="1830"/>
              <a:ext cx="227" cy="227"/>
            </a:xfrm>
            <a:custGeom>
              <a:avLst/>
              <a:gdLst>
                <a:gd name="T0" fmla="*/ 0 w 227"/>
                <a:gd name="T1" fmla="*/ 226 h 227"/>
                <a:gd name="T2" fmla="*/ 0 w 227"/>
                <a:gd name="T3" fmla="*/ 0 h 227"/>
                <a:gd name="T4" fmla="*/ 226 w 227"/>
                <a:gd name="T5" fmla="*/ 0 h 227"/>
                <a:gd name="T6" fmla="*/ 226 w 227"/>
                <a:gd name="T7" fmla="*/ 226 h 227"/>
                <a:gd name="T8" fmla="*/ 0 w 227"/>
                <a:gd name="T9" fmla="*/ 226 h 227"/>
                <a:gd name="T10" fmla="*/ 0 60000 65536"/>
                <a:gd name="T11" fmla="*/ 0 60000 65536"/>
                <a:gd name="T12" fmla="*/ 0 60000 65536"/>
                <a:gd name="T13" fmla="*/ 0 60000 65536"/>
                <a:gd name="T14" fmla="*/ 0 60000 65536"/>
                <a:gd name="T15" fmla="*/ 0 w 227"/>
                <a:gd name="T16" fmla="*/ 0 h 227"/>
                <a:gd name="T17" fmla="*/ 227 w 227"/>
                <a:gd name="T18" fmla="*/ 227 h 227"/>
              </a:gdLst>
              <a:ahLst/>
              <a:cxnLst>
                <a:cxn ang="T10">
                  <a:pos x="T0" y="T1"/>
                </a:cxn>
                <a:cxn ang="T11">
                  <a:pos x="T2" y="T3"/>
                </a:cxn>
                <a:cxn ang="T12">
                  <a:pos x="T4" y="T5"/>
                </a:cxn>
                <a:cxn ang="T13">
                  <a:pos x="T6" y="T7"/>
                </a:cxn>
                <a:cxn ang="T14">
                  <a:pos x="T8" y="T9"/>
                </a:cxn>
              </a:cxnLst>
              <a:rect l="T15" t="T16" r="T17" b="T18"/>
              <a:pathLst>
                <a:path w="227" h="227">
                  <a:moveTo>
                    <a:pt x="0" y="226"/>
                  </a:moveTo>
                  <a:lnTo>
                    <a:pt x="0" y="0"/>
                  </a:lnTo>
                  <a:lnTo>
                    <a:pt x="226" y="0"/>
                  </a:lnTo>
                  <a:lnTo>
                    <a:pt x="226" y="226"/>
                  </a:lnTo>
                  <a:lnTo>
                    <a:pt x="0" y="226"/>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94" name="Freeform 44"/>
            <p:cNvSpPr>
              <a:spLocks/>
            </p:cNvSpPr>
            <p:nvPr/>
          </p:nvSpPr>
          <p:spPr bwMode="auto">
            <a:xfrm>
              <a:off x="3804" y="1830"/>
              <a:ext cx="227" cy="227"/>
            </a:xfrm>
            <a:custGeom>
              <a:avLst/>
              <a:gdLst>
                <a:gd name="T0" fmla="*/ 0 w 227"/>
                <a:gd name="T1" fmla="*/ 226 h 227"/>
                <a:gd name="T2" fmla="*/ 0 w 227"/>
                <a:gd name="T3" fmla="*/ 0 h 227"/>
                <a:gd name="T4" fmla="*/ 226 w 227"/>
                <a:gd name="T5" fmla="*/ 0 h 227"/>
                <a:gd name="T6" fmla="*/ 226 w 227"/>
                <a:gd name="T7" fmla="*/ 226 h 227"/>
                <a:gd name="T8" fmla="*/ 0 w 227"/>
                <a:gd name="T9" fmla="*/ 226 h 227"/>
                <a:gd name="T10" fmla="*/ 0 60000 65536"/>
                <a:gd name="T11" fmla="*/ 0 60000 65536"/>
                <a:gd name="T12" fmla="*/ 0 60000 65536"/>
                <a:gd name="T13" fmla="*/ 0 60000 65536"/>
                <a:gd name="T14" fmla="*/ 0 60000 65536"/>
                <a:gd name="T15" fmla="*/ 0 w 227"/>
                <a:gd name="T16" fmla="*/ 0 h 227"/>
                <a:gd name="T17" fmla="*/ 227 w 227"/>
                <a:gd name="T18" fmla="*/ 227 h 227"/>
              </a:gdLst>
              <a:ahLst/>
              <a:cxnLst>
                <a:cxn ang="T10">
                  <a:pos x="T0" y="T1"/>
                </a:cxn>
                <a:cxn ang="T11">
                  <a:pos x="T2" y="T3"/>
                </a:cxn>
                <a:cxn ang="T12">
                  <a:pos x="T4" y="T5"/>
                </a:cxn>
                <a:cxn ang="T13">
                  <a:pos x="T6" y="T7"/>
                </a:cxn>
                <a:cxn ang="T14">
                  <a:pos x="T8" y="T9"/>
                </a:cxn>
              </a:cxnLst>
              <a:rect l="T15" t="T16" r="T17" b="T18"/>
              <a:pathLst>
                <a:path w="227" h="227">
                  <a:moveTo>
                    <a:pt x="0" y="226"/>
                  </a:moveTo>
                  <a:lnTo>
                    <a:pt x="0" y="0"/>
                  </a:lnTo>
                  <a:lnTo>
                    <a:pt x="226" y="0"/>
                  </a:lnTo>
                  <a:lnTo>
                    <a:pt x="226" y="226"/>
                  </a:lnTo>
                  <a:lnTo>
                    <a:pt x="0" y="226"/>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95" name="Rectangle 45"/>
            <p:cNvSpPr>
              <a:spLocks noChangeArrowheads="1"/>
            </p:cNvSpPr>
            <p:nvPr/>
          </p:nvSpPr>
          <p:spPr bwMode="auto">
            <a:xfrm>
              <a:off x="1984" y="1828"/>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55396" name="Rectangle 46"/>
            <p:cNvSpPr>
              <a:spLocks noChangeArrowheads="1"/>
            </p:cNvSpPr>
            <p:nvPr/>
          </p:nvSpPr>
          <p:spPr bwMode="auto">
            <a:xfrm>
              <a:off x="2217" y="1821"/>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55397" name="Rectangle 47"/>
            <p:cNvSpPr>
              <a:spLocks noChangeArrowheads="1"/>
            </p:cNvSpPr>
            <p:nvPr/>
          </p:nvSpPr>
          <p:spPr bwMode="auto">
            <a:xfrm>
              <a:off x="3122" y="1820"/>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5398" name="Rectangle 48"/>
            <p:cNvSpPr>
              <a:spLocks noChangeArrowheads="1"/>
            </p:cNvSpPr>
            <p:nvPr/>
          </p:nvSpPr>
          <p:spPr bwMode="auto">
            <a:xfrm>
              <a:off x="3349" y="1827"/>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7*</a:t>
              </a:r>
            </a:p>
          </p:txBody>
        </p:sp>
        <p:sp>
          <p:nvSpPr>
            <p:cNvPr id="55399" name="Rectangle 49"/>
            <p:cNvSpPr>
              <a:spLocks noChangeArrowheads="1"/>
            </p:cNvSpPr>
            <p:nvPr/>
          </p:nvSpPr>
          <p:spPr bwMode="auto">
            <a:xfrm>
              <a:off x="3582" y="1834"/>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8*</a:t>
              </a:r>
            </a:p>
          </p:txBody>
        </p:sp>
        <p:sp>
          <p:nvSpPr>
            <p:cNvPr id="55400" name="Arc 50"/>
            <p:cNvSpPr>
              <a:spLocks/>
            </p:cNvSpPr>
            <p:nvPr/>
          </p:nvSpPr>
          <p:spPr bwMode="auto">
            <a:xfrm rot="-2580000">
              <a:off x="2880" y="1681"/>
              <a:ext cx="240"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01" name="Text Box 51"/>
            <p:cNvSpPr txBox="1">
              <a:spLocks noChangeArrowheads="1"/>
            </p:cNvSpPr>
            <p:nvPr/>
          </p:nvSpPr>
          <p:spPr bwMode="auto">
            <a:xfrm>
              <a:off x="4032" y="1200"/>
              <a:ext cx="884" cy="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000000"/>
                  </a:solidFill>
                  <a:effectLst/>
                  <a:uLnTx/>
                  <a:uFillTx/>
                  <a:latin typeface="Arial" charset="0"/>
                </a:rPr>
                <a:t>…</a:t>
              </a:r>
            </a:p>
          </p:txBody>
        </p:sp>
      </p:grpSp>
      <p:sp>
        <p:nvSpPr>
          <p:cNvPr id="55303" name="Text Box 52"/>
          <p:cNvSpPr txBox="1">
            <a:spLocks noChangeArrowheads="1"/>
          </p:cNvSpPr>
          <p:nvPr/>
        </p:nvSpPr>
        <p:spPr bwMode="auto">
          <a:xfrm>
            <a:off x="4800600" y="1371601"/>
            <a:ext cx="12954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rPr>
              <a:t>Data Page Split</a:t>
            </a:r>
          </a:p>
        </p:txBody>
      </p:sp>
      <p:grpSp>
        <p:nvGrpSpPr>
          <p:cNvPr id="6" name="Group 53"/>
          <p:cNvGrpSpPr>
            <a:grpSpLocks/>
          </p:cNvGrpSpPr>
          <p:nvPr/>
        </p:nvGrpSpPr>
        <p:grpSpPr bwMode="auto">
          <a:xfrm>
            <a:off x="9705976" y="1447801"/>
            <a:ext cx="373063" cy="373063"/>
            <a:chOff x="5154" y="912"/>
            <a:chExt cx="235" cy="235"/>
          </a:xfrm>
        </p:grpSpPr>
        <p:sp>
          <p:nvSpPr>
            <p:cNvPr id="55385" name="Freeform 54"/>
            <p:cNvSpPr>
              <a:spLocks/>
            </p:cNvSpPr>
            <p:nvPr/>
          </p:nvSpPr>
          <p:spPr bwMode="auto">
            <a:xfrm>
              <a:off x="5154" y="912"/>
              <a:ext cx="235" cy="235"/>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 name="T10" fmla="*/ 0 60000 65536"/>
                <a:gd name="T11" fmla="*/ 0 60000 65536"/>
                <a:gd name="T12" fmla="*/ 0 60000 65536"/>
                <a:gd name="T13" fmla="*/ 0 60000 65536"/>
                <a:gd name="T14" fmla="*/ 0 60000 65536"/>
                <a:gd name="T15" fmla="*/ 0 w 235"/>
                <a:gd name="T16" fmla="*/ 0 h 235"/>
                <a:gd name="T17" fmla="*/ 235 w 235"/>
                <a:gd name="T18" fmla="*/ 235 h 235"/>
              </a:gdLst>
              <a:ahLst/>
              <a:cxnLst>
                <a:cxn ang="T10">
                  <a:pos x="T0" y="T1"/>
                </a:cxn>
                <a:cxn ang="T11">
                  <a:pos x="T2" y="T3"/>
                </a:cxn>
                <a:cxn ang="T12">
                  <a:pos x="T4" y="T5"/>
                </a:cxn>
                <a:cxn ang="T13">
                  <a:pos x="T6" y="T7"/>
                </a:cxn>
                <a:cxn ang="T14">
                  <a:pos x="T8" y="T9"/>
                </a:cxn>
              </a:cxnLst>
              <a:rect l="T15" t="T16" r="T17" b="T18"/>
              <a:pathLst>
                <a:path w="235" h="235">
                  <a:moveTo>
                    <a:pt x="0" y="234"/>
                  </a:moveTo>
                  <a:lnTo>
                    <a:pt x="0" y="0"/>
                  </a:lnTo>
                  <a:lnTo>
                    <a:pt x="234" y="0"/>
                  </a:lnTo>
                  <a:lnTo>
                    <a:pt x="234" y="234"/>
                  </a:lnTo>
                  <a:lnTo>
                    <a:pt x="0" y="23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86" name="Rectangle 55"/>
            <p:cNvSpPr>
              <a:spLocks noChangeArrowheads="1"/>
            </p:cNvSpPr>
            <p:nvPr/>
          </p:nvSpPr>
          <p:spPr bwMode="auto">
            <a:xfrm>
              <a:off x="5163" y="921"/>
              <a:ext cx="223"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8*</a:t>
              </a:r>
            </a:p>
          </p:txBody>
        </p:sp>
      </p:grpSp>
      <p:grpSp>
        <p:nvGrpSpPr>
          <p:cNvPr id="7" name="Group 56"/>
          <p:cNvGrpSpPr>
            <a:grpSpLocks/>
          </p:cNvGrpSpPr>
          <p:nvPr/>
        </p:nvGrpSpPr>
        <p:grpSpPr bwMode="auto">
          <a:xfrm>
            <a:off x="4343400" y="5426076"/>
            <a:ext cx="3829050" cy="1279525"/>
            <a:chOff x="1776" y="3418"/>
            <a:chExt cx="2412" cy="806"/>
          </a:xfrm>
        </p:grpSpPr>
        <p:sp>
          <p:nvSpPr>
            <p:cNvPr id="55350" name="Rectangle 57"/>
            <p:cNvSpPr>
              <a:spLocks noChangeArrowheads="1"/>
            </p:cNvSpPr>
            <p:nvPr/>
          </p:nvSpPr>
          <p:spPr bwMode="auto">
            <a:xfrm>
              <a:off x="1968" y="3936"/>
              <a:ext cx="18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51" name="Freeform 58"/>
            <p:cNvSpPr>
              <a:spLocks/>
            </p:cNvSpPr>
            <p:nvPr/>
          </p:nvSpPr>
          <p:spPr bwMode="auto">
            <a:xfrm>
              <a:off x="1858" y="3418"/>
              <a:ext cx="255" cy="253"/>
            </a:xfrm>
            <a:custGeom>
              <a:avLst/>
              <a:gdLst>
                <a:gd name="T0" fmla="*/ 0 w 255"/>
                <a:gd name="T1" fmla="*/ 252 h 253"/>
                <a:gd name="T2" fmla="*/ 0 w 255"/>
                <a:gd name="T3" fmla="*/ 0 h 253"/>
                <a:gd name="T4" fmla="*/ 254 w 255"/>
                <a:gd name="T5" fmla="*/ 0 h 253"/>
                <a:gd name="T6" fmla="*/ 254 w 255"/>
                <a:gd name="T7" fmla="*/ 252 h 253"/>
                <a:gd name="T8" fmla="*/ 0 w 255"/>
                <a:gd name="T9" fmla="*/ 252 h 253"/>
                <a:gd name="T10" fmla="*/ 0 60000 65536"/>
                <a:gd name="T11" fmla="*/ 0 60000 65536"/>
                <a:gd name="T12" fmla="*/ 0 60000 65536"/>
                <a:gd name="T13" fmla="*/ 0 60000 65536"/>
                <a:gd name="T14" fmla="*/ 0 60000 65536"/>
                <a:gd name="T15" fmla="*/ 0 w 255"/>
                <a:gd name="T16" fmla="*/ 0 h 253"/>
                <a:gd name="T17" fmla="*/ 255 w 255"/>
                <a:gd name="T18" fmla="*/ 253 h 253"/>
              </a:gdLst>
              <a:ahLst/>
              <a:cxnLst>
                <a:cxn ang="T10">
                  <a:pos x="T0" y="T1"/>
                </a:cxn>
                <a:cxn ang="T11">
                  <a:pos x="T2" y="T3"/>
                </a:cxn>
                <a:cxn ang="T12">
                  <a:pos x="T4" y="T5"/>
                </a:cxn>
                <a:cxn ang="T13">
                  <a:pos x="T6" y="T7"/>
                </a:cxn>
                <a:cxn ang="T14">
                  <a:pos x="T8" y="T9"/>
                </a:cxn>
              </a:cxnLst>
              <a:rect l="T15" t="T16" r="T17" b="T18"/>
              <a:pathLst>
                <a:path w="255" h="253">
                  <a:moveTo>
                    <a:pt x="0" y="252"/>
                  </a:moveTo>
                  <a:lnTo>
                    <a:pt x="0" y="0"/>
                  </a:lnTo>
                  <a:lnTo>
                    <a:pt x="254" y="0"/>
                  </a:lnTo>
                  <a:lnTo>
                    <a:pt x="254" y="252"/>
                  </a:lnTo>
                  <a:lnTo>
                    <a:pt x="0" y="25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52" name="Freeform 59"/>
            <p:cNvSpPr>
              <a:spLocks/>
            </p:cNvSpPr>
            <p:nvPr/>
          </p:nvSpPr>
          <p:spPr bwMode="auto">
            <a:xfrm>
              <a:off x="1909" y="3418"/>
              <a:ext cx="1" cy="253"/>
            </a:xfrm>
            <a:custGeom>
              <a:avLst/>
              <a:gdLst>
                <a:gd name="T0" fmla="*/ 0 w 1"/>
                <a:gd name="T1" fmla="*/ 0 h 253"/>
                <a:gd name="T2" fmla="*/ 0 w 1"/>
                <a:gd name="T3" fmla="*/ 252 h 253"/>
                <a:gd name="T4" fmla="*/ 0 w 1"/>
                <a:gd name="T5" fmla="*/ 0 h 253"/>
                <a:gd name="T6" fmla="*/ 0 60000 65536"/>
                <a:gd name="T7" fmla="*/ 0 60000 65536"/>
                <a:gd name="T8" fmla="*/ 0 60000 65536"/>
                <a:gd name="T9" fmla="*/ 0 w 1"/>
                <a:gd name="T10" fmla="*/ 0 h 253"/>
                <a:gd name="T11" fmla="*/ 1 w 1"/>
                <a:gd name="T12" fmla="*/ 253 h 253"/>
              </a:gdLst>
              <a:ahLst/>
              <a:cxnLst>
                <a:cxn ang="T6">
                  <a:pos x="T0" y="T1"/>
                </a:cxn>
                <a:cxn ang="T7">
                  <a:pos x="T2" y="T3"/>
                </a:cxn>
                <a:cxn ang="T8">
                  <a:pos x="T4" y="T5"/>
                </a:cxn>
              </a:cxnLst>
              <a:rect l="T9" t="T10" r="T11" b="T12"/>
              <a:pathLst>
                <a:path w="1" h="253">
                  <a:moveTo>
                    <a:pt x="0" y="0"/>
                  </a:moveTo>
                  <a:lnTo>
                    <a:pt x="0" y="25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53" name="Freeform 60"/>
            <p:cNvSpPr>
              <a:spLocks/>
            </p:cNvSpPr>
            <p:nvPr/>
          </p:nvSpPr>
          <p:spPr bwMode="auto">
            <a:xfrm>
              <a:off x="2112" y="3418"/>
              <a:ext cx="253" cy="253"/>
            </a:xfrm>
            <a:custGeom>
              <a:avLst/>
              <a:gdLst>
                <a:gd name="T0" fmla="*/ 0 w 253"/>
                <a:gd name="T1" fmla="*/ 252 h 253"/>
                <a:gd name="T2" fmla="*/ 0 w 253"/>
                <a:gd name="T3" fmla="*/ 0 h 253"/>
                <a:gd name="T4" fmla="*/ 252 w 253"/>
                <a:gd name="T5" fmla="*/ 0 h 253"/>
                <a:gd name="T6" fmla="*/ 252 w 253"/>
                <a:gd name="T7" fmla="*/ 252 h 253"/>
                <a:gd name="T8" fmla="*/ 0 w 253"/>
                <a:gd name="T9" fmla="*/ 252 h 253"/>
                <a:gd name="T10" fmla="*/ 0 60000 65536"/>
                <a:gd name="T11" fmla="*/ 0 60000 65536"/>
                <a:gd name="T12" fmla="*/ 0 60000 65536"/>
                <a:gd name="T13" fmla="*/ 0 60000 65536"/>
                <a:gd name="T14" fmla="*/ 0 60000 65536"/>
                <a:gd name="T15" fmla="*/ 0 w 253"/>
                <a:gd name="T16" fmla="*/ 0 h 253"/>
                <a:gd name="T17" fmla="*/ 253 w 253"/>
                <a:gd name="T18" fmla="*/ 253 h 253"/>
              </a:gdLst>
              <a:ahLst/>
              <a:cxnLst>
                <a:cxn ang="T10">
                  <a:pos x="T0" y="T1"/>
                </a:cxn>
                <a:cxn ang="T11">
                  <a:pos x="T2" y="T3"/>
                </a:cxn>
                <a:cxn ang="T12">
                  <a:pos x="T4" y="T5"/>
                </a:cxn>
                <a:cxn ang="T13">
                  <a:pos x="T6" y="T7"/>
                </a:cxn>
                <a:cxn ang="T14">
                  <a:pos x="T8" y="T9"/>
                </a:cxn>
              </a:cxnLst>
              <a:rect l="T15" t="T16" r="T17" b="T18"/>
              <a:pathLst>
                <a:path w="253" h="253">
                  <a:moveTo>
                    <a:pt x="0" y="252"/>
                  </a:moveTo>
                  <a:lnTo>
                    <a:pt x="0" y="0"/>
                  </a:lnTo>
                  <a:lnTo>
                    <a:pt x="252" y="0"/>
                  </a:lnTo>
                  <a:lnTo>
                    <a:pt x="252" y="252"/>
                  </a:lnTo>
                  <a:lnTo>
                    <a:pt x="0" y="25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54" name="Freeform 61"/>
            <p:cNvSpPr>
              <a:spLocks/>
            </p:cNvSpPr>
            <p:nvPr/>
          </p:nvSpPr>
          <p:spPr bwMode="auto">
            <a:xfrm>
              <a:off x="2162" y="3418"/>
              <a:ext cx="1" cy="253"/>
            </a:xfrm>
            <a:custGeom>
              <a:avLst/>
              <a:gdLst>
                <a:gd name="T0" fmla="*/ 0 w 1"/>
                <a:gd name="T1" fmla="*/ 0 h 253"/>
                <a:gd name="T2" fmla="*/ 0 w 1"/>
                <a:gd name="T3" fmla="*/ 252 h 253"/>
                <a:gd name="T4" fmla="*/ 0 w 1"/>
                <a:gd name="T5" fmla="*/ 0 h 253"/>
                <a:gd name="T6" fmla="*/ 0 60000 65536"/>
                <a:gd name="T7" fmla="*/ 0 60000 65536"/>
                <a:gd name="T8" fmla="*/ 0 60000 65536"/>
                <a:gd name="T9" fmla="*/ 0 w 1"/>
                <a:gd name="T10" fmla="*/ 0 h 253"/>
                <a:gd name="T11" fmla="*/ 1 w 1"/>
                <a:gd name="T12" fmla="*/ 253 h 253"/>
              </a:gdLst>
              <a:ahLst/>
              <a:cxnLst>
                <a:cxn ang="T6">
                  <a:pos x="T0" y="T1"/>
                </a:cxn>
                <a:cxn ang="T7">
                  <a:pos x="T2" y="T3"/>
                </a:cxn>
                <a:cxn ang="T8">
                  <a:pos x="T4" y="T5"/>
                </a:cxn>
              </a:cxnLst>
              <a:rect l="T9" t="T10" r="T11" b="T12"/>
              <a:pathLst>
                <a:path w="1" h="253">
                  <a:moveTo>
                    <a:pt x="0" y="0"/>
                  </a:moveTo>
                  <a:lnTo>
                    <a:pt x="0" y="25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55" name="Freeform 62"/>
            <p:cNvSpPr>
              <a:spLocks/>
            </p:cNvSpPr>
            <p:nvPr/>
          </p:nvSpPr>
          <p:spPr bwMode="auto">
            <a:xfrm>
              <a:off x="2364" y="3418"/>
              <a:ext cx="254" cy="253"/>
            </a:xfrm>
            <a:custGeom>
              <a:avLst/>
              <a:gdLst>
                <a:gd name="T0" fmla="*/ 0 w 254"/>
                <a:gd name="T1" fmla="*/ 252 h 253"/>
                <a:gd name="T2" fmla="*/ 0 w 254"/>
                <a:gd name="T3" fmla="*/ 0 h 253"/>
                <a:gd name="T4" fmla="*/ 253 w 254"/>
                <a:gd name="T5" fmla="*/ 0 h 253"/>
                <a:gd name="T6" fmla="*/ 253 w 254"/>
                <a:gd name="T7" fmla="*/ 252 h 253"/>
                <a:gd name="T8" fmla="*/ 0 w 254"/>
                <a:gd name="T9" fmla="*/ 252 h 253"/>
                <a:gd name="T10" fmla="*/ 0 60000 65536"/>
                <a:gd name="T11" fmla="*/ 0 60000 65536"/>
                <a:gd name="T12" fmla="*/ 0 60000 65536"/>
                <a:gd name="T13" fmla="*/ 0 60000 65536"/>
                <a:gd name="T14" fmla="*/ 0 60000 65536"/>
                <a:gd name="T15" fmla="*/ 0 w 254"/>
                <a:gd name="T16" fmla="*/ 0 h 253"/>
                <a:gd name="T17" fmla="*/ 254 w 254"/>
                <a:gd name="T18" fmla="*/ 253 h 253"/>
              </a:gdLst>
              <a:ahLst/>
              <a:cxnLst>
                <a:cxn ang="T10">
                  <a:pos x="T0" y="T1"/>
                </a:cxn>
                <a:cxn ang="T11">
                  <a:pos x="T2" y="T3"/>
                </a:cxn>
                <a:cxn ang="T12">
                  <a:pos x="T4" y="T5"/>
                </a:cxn>
                <a:cxn ang="T13">
                  <a:pos x="T6" y="T7"/>
                </a:cxn>
                <a:cxn ang="T14">
                  <a:pos x="T8" y="T9"/>
                </a:cxn>
              </a:cxnLst>
              <a:rect l="T15" t="T16" r="T17" b="T18"/>
              <a:pathLst>
                <a:path w="254" h="253">
                  <a:moveTo>
                    <a:pt x="0" y="252"/>
                  </a:moveTo>
                  <a:lnTo>
                    <a:pt x="0" y="0"/>
                  </a:lnTo>
                  <a:lnTo>
                    <a:pt x="253" y="0"/>
                  </a:lnTo>
                  <a:lnTo>
                    <a:pt x="253" y="252"/>
                  </a:lnTo>
                  <a:lnTo>
                    <a:pt x="0" y="25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56" name="Freeform 63"/>
            <p:cNvSpPr>
              <a:spLocks/>
            </p:cNvSpPr>
            <p:nvPr/>
          </p:nvSpPr>
          <p:spPr bwMode="auto">
            <a:xfrm>
              <a:off x="2415" y="3418"/>
              <a:ext cx="1" cy="253"/>
            </a:xfrm>
            <a:custGeom>
              <a:avLst/>
              <a:gdLst>
                <a:gd name="T0" fmla="*/ 0 w 1"/>
                <a:gd name="T1" fmla="*/ 0 h 253"/>
                <a:gd name="T2" fmla="*/ 0 w 1"/>
                <a:gd name="T3" fmla="*/ 252 h 253"/>
                <a:gd name="T4" fmla="*/ 0 w 1"/>
                <a:gd name="T5" fmla="*/ 0 h 253"/>
                <a:gd name="T6" fmla="*/ 0 60000 65536"/>
                <a:gd name="T7" fmla="*/ 0 60000 65536"/>
                <a:gd name="T8" fmla="*/ 0 60000 65536"/>
                <a:gd name="T9" fmla="*/ 0 w 1"/>
                <a:gd name="T10" fmla="*/ 0 h 253"/>
                <a:gd name="T11" fmla="*/ 1 w 1"/>
                <a:gd name="T12" fmla="*/ 253 h 253"/>
              </a:gdLst>
              <a:ahLst/>
              <a:cxnLst>
                <a:cxn ang="T6">
                  <a:pos x="T0" y="T1"/>
                </a:cxn>
                <a:cxn ang="T7">
                  <a:pos x="T2" y="T3"/>
                </a:cxn>
                <a:cxn ang="T8">
                  <a:pos x="T4" y="T5"/>
                </a:cxn>
              </a:cxnLst>
              <a:rect l="T9" t="T10" r="T11" b="T12"/>
              <a:pathLst>
                <a:path w="1" h="253">
                  <a:moveTo>
                    <a:pt x="0" y="0"/>
                  </a:moveTo>
                  <a:lnTo>
                    <a:pt x="0" y="25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57" name="Freeform 64"/>
            <p:cNvSpPr>
              <a:spLocks/>
            </p:cNvSpPr>
            <p:nvPr/>
          </p:nvSpPr>
          <p:spPr bwMode="auto">
            <a:xfrm>
              <a:off x="2617" y="3418"/>
              <a:ext cx="254" cy="253"/>
            </a:xfrm>
            <a:custGeom>
              <a:avLst/>
              <a:gdLst>
                <a:gd name="T0" fmla="*/ 0 w 254"/>
                <a:gd name="T1" fmla="*/ 252 h 253"/>
                <a:gd name="T2" fmla="*/ 0 w 254"/>
                <a:gd name="T3" fmla="*/ 0 h 253"/>
                <a:gd name="T4" fmla="*/ 253 w 254"/>
                <a:gd name="T5" fmla="*/ 0 h 253"/>
                <a:gd name="T6" fmla="*/ 253 w 254"/>
                <a:gd name="T7" fmla="*/ 252 h 253"/>
                <a:gd name="T8" fmla="*/ 0 w 254"/>
                <a:gd name="T9" fmla="*/ 252 h 253"/>
                <a:gd name="T10" fmla="*/ 0 60000 65536"/>
                <a:gd name="T11" fmla="*/ 0 60000 65536"/>
                <a:gd name="T12" fmla="*/ 0 60000 65536"/>
                <a:gd name="T13" fmla="*/ 0 60000 65536"/>
                <a:gd name="T14" fmla="*/ 0 60000 65536"/>
                <a:gd name="T15" fmla="*/ 0 w 254"/>
                <a:gd name="T16" fmla="*/ 0 h 253"/>
                <a:gd name="T17" fmla="*/ 254 w 254"/>
                <a:gd name="T18" fmla="*/ 253 h 253"/>
              </a:gdLst>
              <a:ahLst/>
              <a:cxnLst>
                <a:cxn ang="T10">
                  <a:pos x="T0" y="T1"/>
                </a:cxn>
                <a:cxn ang="T11">
                  <a:pos x="T2" y="T3"/>
                </a:cxn>
                <a:cxn ang="T12">
                  <a:pos x="T4" y="T5"/>
                </a:cxn>
                <a:cxn ang="T13">
                  <a:pos x="T6" y="T7"/>
                </a:cxn>
                <a:cxn ang="T14">
                  <a:pos x="T8" y="T9"/>
                </a:cxn>
              </a:cxnLst>
              <a:rect l="T15" t="T16" r="T17" b="T18"/>
              <a:pathLst>
                <a:path w="254" h="253">
                  <a:moveTo>
                    <a:pt x="0" y="252"/>
                  </a:moveTo>
                  <a:lnTo>
                    <a:pt x="0" y="0"/>
                  </a:lnTo>
                  <a:lnTo>
                    <a:pt x="253" y="0"/>
                  </a:lnTo>
                  <a:lnTo>
                    <a:pt x="253" y="252"/>
                  </a:lnTo>
                  <a:lnTo>
                    <a:pt x="0" y="25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58" name="Freeform 65"/>
            <p:cNvSpPr>
              <a:spLocks/>
            </p:cNvSpPr>
            <p:nvPr/>
          </p:nvSpPr>
          <p:spPr bwMode="auto">
            <a:xfrm>
              <a:off x="2668" y="3418"/>
              <a:ext cx="1" cy="253"/>
            </a:xfrm>
            <a:custGeom>
              <a:avLst/>
              <a:gdLst>
                <a:gd name="T0" fmla="*/ 0 w 1"/>
                <a:gd name="T1" fmla="*/ 0 h 253"/>
                <a:gd name="T2" fmla="*/ 0 w 1"/>
                <a:gd name="T3" fmla="*/ 252 h 253"/>
                <a:gd name="T4" fmla="*/ 0 w 1"/>
                <a:gd name="T5" fmla="*/ 0 h 253"/>
                <a:gd name="T6" fmla="*/ 0 60000 65536"/>
                <a:gd name="T7" fmla="*/ 0 60000 65536"/>
                <a:gd name="T8" fmla="*/ 0 60000 65536"/>
                <a:gd name="T9" fmla="*/ 0 w 1"/>
                <a:gd name="T10" fmla="*/ 0 h 253"/>
                <a:gd name="T11" fmla="*/ 1 w 1"/>
                <a:gd name="T12" fmla="*/ 253 h 253"/>
              </a:gdLst>
              <a:ahLst/>
              <a:cxnLst>
                <a:cxn ang="T6">
                  <a:pos x="T0" y="T1"/>
                </a:cxn>
                <a:cxn ang="T7">
                  <a:pos x="T2" y="T3"/>
                </a:cxn>
                <a:cxn ang="T8">
                  <a:pos x="T4" y="T5"/>
                </a:cxn>
              </a:cxnLst>
              <a:rect l="T9" t="T10" r="T11" b="T12"/>
              <a:pathLst>
                <a:path w="1" h="253">
                  <a:moveTo>
                    <a:pt x="0" y="0"/>
                  </a:moveTo>
                  <a:lnTo>
                    <a:pt x="0" y="25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59" name="Freeform 66"/>
            <p:cNvSpPr>
              <a:spLocks/>
            </p:cNvSpPr>
            <p:nvPr/>
          </p:nvSpPr>
          <p:spPr bwMode="auto">
            <a:xfrm>
              <a:off x="2871" y="3418"/>
              <a:ext cx="51" cy="253"/>
            </a:xfrm>
            <a:custGeom>
              <a:avLst/>
              <a:gdLst>
                <a:gd name="T0" fmla="*/ 0 w 51"/>
                <a:gd name="T1" fmla="*/ 252 h 253"/>
                <a:gd name="T2" fmla="*/ 0 w 51"/>
                <a:gd name="T3" fmla="*/ 0 h 253"/>
                <a:gd name="T4" fmla="*/ 50 w 51"/>
                <a:gd name="T5" fmla="*/ 0 h 253"/>
                <a:gd name="T6" fmla="*/ 50 w 51"/>
                <a:gd name="T7" fmla="*/ 252 h 253"/>
                <a:gd name="T8" fmla="*/ 0 w 51"/>
                <a:gd name="T9" fmla="*/ 252 h 253"/>
                <a:gd name="T10" fmla="*/ 0 60000 65536"/>
                <a:gd name="T11" fmla="*/ 0 60000 65536"/>
                <a:gd name="T12" fmla="*/ 0 60000 65536"/>
                <a:gd name="T13" fmla="*/ 0 60000 65536"/>
                <a:gd name="T14" fmla="*/ 0 60000 65536"/>
                <a:gd name="T15" fmla="*/ 0 w 51"/>
                <a:gd name="T16" fmla="*/ 0 h 253"/>
                <a:gd name="T17" fmla="*/ 51 w 51"/>
                <a:gd name="T18" fmla="*/ 253 h 253"/>
              </a:gdLst>
              <a:ahLst/>
              <a:cxnLst>
                <a:cxn ang="T10">
                  <a:pos x="T0" y="T1"/>
                </a:cxn>
                <a:cxn ang="T11">
                  <a:pos x="T2" y="T3"/>
                </a:cxn>
                <a:cxn ang="T12">
                  <a:pos x="T4" y="T5"/>
                </a:cxn>
                <a:cxn ang="T13">
                  <a:pos x="T6" y="T7"/>
                </a:cxn>
                <a:cxn ang="T14">
                  <a:pos x="T8" y="T9"/>
                </a:cxn>
              </a:cxnLst>
              <a:rect l="T15" t="T16" r="T17" b="T18"/>
              <a:pathLst>
                <a:path w="51" h="253">
                  <a:moveTo>
                    <a:pt x="0" y="252"/>
                  </a:moveTo>
                  <a:lnTo>
                    <a:pt x="0" y="0"/>
                  </a:lnTo>
                  <a:lnTo>
                    <a:pt x="50" y="0"/>
                  </a:lnTo>
                  <a:lnTo>
                    <a:pt x="50" y="252"/>
                  </a:lnTo>
                  <a:lnTo>
                    <a:pt x="0" y="25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60" name="Freeform 67"/>
            <p:cNvSpPr>
              <a:spLocks/>
            </p:cNvSpPr>
            <p:nvPr/>
          </p:nvSpPr>
          <p:spPr bwMode="auto">
            <a:xfrm>
              <a:off x="3124" y="3418"/>
              <a:ext cx="254" cy="253"/>
            </a:xfrm>
            <a:custGeom>
              <a:avLst/>
              <a:gdLst>
                <a:gd name="T0" fmla="*/ 0 w 254"/>
                <a:gd name="T1" fmla="*/ 252 h 253"/>
                <a:gd name="T2" fmla="*/ 0 w 254"/>
                <a:gd name="T3" fmla="*/ 0 h 253"/>
                <a:gd name="T4" fmla="*/ 253 w 254"/>
                <a:gd name="T5" fmla="*/ 0 h 253"/>
                <a:gd name="T6" fmla="*/ 253 w 254"/>
                <a:gd name="T7" fmla="*/ 252 h 253"/>
                <a:gd name="T8" fmla="*/ 0 w 254"/>
                <a:gd name="T9" fmla="*/ 252 h 253"/>
                <a:gd name="T10" fmla="*/ 0 60000 65536"/>
                <a:gd name="T11" fmla="*/ 0 60000 65536"/>
                <a:gd name="T12" fmla="*/ 0 60000 65536"/>
                <a:gd name="T13" fmla="*/ 0 60000 65536"/>
                <a:gd name="T14" fmla="*/ 0 60000 65536"/>
                <a:gd name="T15" fmla="*/ 0 w 254"/>
                <a:gd name="T16" fmla="*/ 0 h 253"/>
                <a:gd name="T17" fmla="*/ 254 w 254"/>
                <a:gd name="T18" fmla="*/ 253 h 253"/>
              </a:gdLst>
              <a:ahLst/>
              <a:cxnLst>
                <a:cxn ang="T10">
                  <a:pos x="T0" y="T1"/>
                </a:cxn>
                <a:cxn ang="T11">
                  <a:pos x="T2" y="T3"/>
                </a:cxn>
                <a:cxn ang="T12">
                  <a:pos x="T4" y="T5"/>
                </a:cxn>
                <a:cxn ang="T13">
                  <a:pos x="T6" y="T7"/>
                </a:cxn>
                <a:cxn ang="T14">
                  <a:pos x="T8" y="T9"/>
                </a:cxn>
              </a:cxnLst>
              <a:rect l="T15" t="T16" r="T17" b="T18"/>
              <a:pathLst>
                <a:path w="254" h="253">
                  <a:moveTo>
                    <a:pt x="0" y="252"/>
                  </a:moveTo>
                  <a:lnTo>
                    <a:pt x="0" y="0"/>
                  </a:lnTo>
                  <a:lnTo>
                    <a:pt x="253" y="0"/>
                  </a:lnTo>
                  <a:lnTo>
                    <a:pt x="253" y="252"/>
                  </a:lnTo>
                  <a:lnTo>
                    <a:pt x="0" y="25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61" name="Freeform 68"/>
            <p:cNvSpPr>
              <a:spLocks/>
            </p:cNvSpPr>
            <p:nvPr/>
          </p:nvSpPr>
          <p:spPr bwMode="auto">
            <a:xfrm>
              <a:off x="3175" y="3418"/>
              <a:ext cx="1" cy="253"/>
            </a:xfrm>
            <a:custGeom>
              <a:avLst/>
              <a:gdLst>
                <a:gd name="T0" fmla="*/ 0 w 1"/>
                <a:gd name="T1" fmla="*/ 0 h 253"/>
                <a:gd name="T2" fmla="*/ 0 w 1"/>
                <a:gd name="T3" fmla="*/ 252 h 253"/>
                <a:gd name="T4" fmla="*/ 0 w 1"/>
                <a:gd name="T5" fmla="*/ 0 h 253"/>
                <a:gd name="T6" fmla="*/ 0 60000 65536"/>
                <a:gd name="T7" fmla="*/ 0 60000 65536"/>
                <a:gd name="T8" fmla="*/ 0 60000 65536"/>
                <a:gd name="T9" fmla="*/ 0 w 1"/>
                <a:gd name="T10" fmla="*/ 0 h 253"/>
                <a:gd name="T11" fmla="*/ 1 w 1"/>
                <a:gd name="T12" fmla="*/ 253 h 253"/>
              </a:gdLst>
              <a:ahLst/>
              <a:cxnLst>
                <a:cxn ang="T6">
                  <a:pos x="T0" y="T1"/>
                </a:cxn>
                <a:cxn ang="T7">
                  <a:pos x="T2" y="T3"/>
                </a:cxn>
                <a:cxn ang="T8">
                  <a:pos x="T4" y="T5"/>
                </a:cxn>
              </a:cxnLst>
              <a:rect l="T9" t="T10" r="T11" b="T12"/>
              <a:pathLst>
                <a:path w="1" h="253">
                  <a:moveTo>
                    <a:pt x="0" y="0"/>
                  </a:moveTo>
                  <a:lnTo>
                    <a:pt x="0" y="25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62" name="Freeform 69"/>
            <p:cNvSpPr>
              <a:spLocks/>
            </p:cNvSpPr>
            <p:nvPr/>
          </p:nvSpPr>
          <p:spPr bwMode="auto">
            <a:xfrm>
              <a:off x="3377" y="3418"/>
              <a:ext cx="255" cy="253"/>
            </a:xfrm>
            <a:custGeom>
              <a:avLst/>
              <a:gdLst>
                <a:gd name="T0" fmla="*/ 0 w 255"/>
                <a:gd name="T1" fmla="*/ 252 h 253"/>
                <a:gd name="T2" fmla="*/ 0 w 255"/>
                <a:gd name="T3" fmla="*/ 0 h 253"/>
                <a:gd name="T4" fmla="*/ 254 w 255"/>
                <a:gd name="T5" fmla="*/ 0 h 253"/>
                <a:gd name="T6" fmla="*/ 254 w 255"/>
                <a:gd name="T7" fmla="*/ 252 h 253"/>
                <a:gd name="T8" fmla="*/ 0 w 255"/>
                <a:gd name="T9" fmla="*/ 252 h 253"/>
                <a:gd name="T10" fmla="*/ 0 60000 65536"/>
                <a:gd name="T11" fmla="*/ 0 60000 65536"/>
                <a:gd name="T12" fmla="*/ 0 60000 65536"/>
                <a:gd name="T13" fmla="*/ 0 60000 65536"/>
                <a:gd name="T14" fmla="*/ 0 60000 65536"/>
                <a:gd name="T15" fmla="*/ 0 w 255"/>
                <a:gd name="T16" fmla="*/ 0 h 253"/>
                <a:gd name="T17" fmla="*/ 255 w 255"/>
                <a:gd name="T18" fmla="*/ 253 h 253"/>
              </a:gdLst>
              <a:ahLst/>
              <a:cxnLst>
                <a:cxn ang="T10">
                  <a:pos x="T0" y="T1"/>
                </a:cxn>
                <a:cxn ang="T11">
                  <a:pos x="T2" y="T3"/>
                </a:cxn>
                <a:cxn ang="T12">
                  <a:pos x="T4" y="T5"/>
                </a:cxn>
                <a:cxn ang="T13">
                  <a:pos x="T6" y="T7"/>
                </a:cxn>
                <a:cxn ang="T14">
                  <a:pos x="T8" y="T9"/>
                </a:cxn>
              </a:cxnLst>
              <a:rect l="T15" t="T16" r="T17" b="T18"/>
              <a:pathLst>
                <a:path w="255" h="253">
                  <a:moveTo>
                    <a:pt x="0" y="252"/>
                  </a:moveTo>
                  <a:lnTo>
                    <a:pt x="0" y="0"/>
                  </a:lnTo>
                  <a:lnTo>
                    <a:pt x="254" y="0"/>
                  </a:lnTo>
                  <a:lnTo>
                    <a:pt x="254" y="252"/>
                  </a:lnTo>
                  <a:lnTo>
                    <a:pt x="0" y="25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63" name="Freeform 70"/>
            <p:cNvSpPr>
              <a:spLocks/>
            </p:cNvSpPr>
            <p:nvPr/>
          </p:nvSpPr>
          <p:spPr bwMode="auto">
            <a:xfrm>
              <a:off x="3428" y="3418"/>
              <a:ext cx="1" cy="253"/>
            </a:xfrm>
            <a:custGeom>
              <a:avLst/>
              <a:gdLst>
                <a:gd name="T0" fmla="*/ 0 w 1"/>
                <a:gd name="T1" fmla="*/ 0 h 253"/>
                <a:gd name="T2" fmla="*/ 0 w 1"/>
                <a:gd name="T3" fmla="*/ 252 h 253"/>
                <a:gd name="T4" fmla="*/ 0 w 1"/>
                <a:gd name="T5" fmla="*/ 0 h 253"/>
                <a:gd name="T6" fmla="*/ 0 60000 65536"/>
                <a:gd name="T7" fmla="*/ 0 60000 65536"/>
                <a:gd name="T8" fmla="*/ 0 60000 65536"/>
                <a:gd name="T9" fmla="*/ 0 w 1"/>
                <a:gd name="T10" fmla="*/ 0 h 253"/>
                <a:gd name="T11" fmla="*/ 1 w 1"/>
                <a:gd name="T12" fmla="*/ 253 h 253"/>
              </a:gdLst>
              <a:ahLst/>
              <a:cxnLst>
                <a:cxn ang="T6">
                  <a:pos x="T0" y="T1"/>
                </a:cxn>
                <a:cxn ang="T7">
                  <a:pos x="T2" y="T3"/>
                </a:cxn>
                <a:cxn ang="T8">
                  <a:pos x="T4" y="T5"/>
                </a:cxn>
              </a:cxnLst>
              <a:rect l="T9" t="T10" r="T11" b="T12"/>
              <a:pathLst>
                <a:path w="1" h="253">
                  <a:moveTo>
                    <a:pt x="0" y="0"/>
                  </a:moveTo>
                  <a:lnTo>
                    <a:pt x="0" y="25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64" name="Freeform 71"/>
            <p:cNvSpPr>
              <a:spLocks/>
            </p:cNvSpPr>
            <p:nvPr/>
          </p:nvSpPr>
          <p:spPr bwMode="auto">
            <a:xfrm>
              <a:off x="3631" y="3418"/>
              <a:ext cx="254" cy="253"/>
            </a:xfrm>
            <a:custGeom>
              <a:avLst/>
              <a:gdLst>
                <a:gd name="T0" fmla="*/ 0 w 254"/>
                <a:gd name="T1" fmla="*/ 252 h 253"/>
                <a:gd name="T2" fmla="*/ 0 w 254"/>
                <a:gd name="T3" fmla="*/ 0 h 253"/>
                <a:gd name="T4" fmla="*/ 253 w 254"/>
                <a:gd name="T5" fmla="*/ 0 h 253"/>
                <a:gd name="T6" fmla="*/ 253 w 254"/>
                <a:gd name="T7" fmla="*/ 252 h 253"/>
                <a:gd name="T8" fmla="*/ 0 w 254"/>
                <a:gd name="T9" fmla="*/ 252 h 253"/>
                <a:gd name="T10" fmla="*/ 0 60000 65536"/>
                <a:gd name="T11" fmla="*/ 0 60000 65536"/>
                <a:gd name="T12" fmla="*/ 0 60000 65536"/>
                <a:gd name="T13" fmla="*/ 0 60000 65536"/>
                <a:gd name="T14" fmla="*/ 0 60000 65536"/>
                <a:gd name="T15" fmla="*/ 0 w 254"/>
                <a:gd name="T16" fmla="*/ 0 h 253"/>
                <a:gd name="T17" fmla="*/ 254 w 254"/>
                <a:gd name="T18" fmla="*/ 253 h 253"/>
              </a:gdLst>
              <a:ahLst/>
              <a:cxnLst>
                <a:cxn ang="T10">
                  <a:pos x="T0" y="T1"/>
                </a:cxn>
                <a:cxn ang="T11">
                  <a:pos x="T2" y="T3"/>
                </a:cxn>
                <a:cxn ang="T12">
                  <a:pos x="T4" y="T5"/>
                </a:cxn>
                <a:cxn ang="T13">
                  <a:pos x="T6" y="T7"/>
                </a:cxn>
                <a:cxn ang="T14">
                  <a:pos x="T8" y="T9"/>
                </a:cxn>
              </a:cxnLst>
              <a:rect l="T15" t="T16" r="T17" b="T18"/>
              <a:pathLst>
                <a:path w="254" h="253">
                  <a:moveTo>
                    <a:pt x="0" y="252"/>
                  </a:moveTo>
                  <a:lnTo>
                    <a:pt x="0" y="0"/>
                  </a:lnTo>
                  <a:lnTo>
                    <a:pt x="253" y="0"/>
                  </a:lnTo>
                  <a:lnTo>
                    <a:pt x="253" y="252"/>
                  </a:lnTo>
                  <a:lnTo>
                    <a:pt x="0" y="25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65" name="Freeform 72"/>
            <p:cNvSpPr>
              <a:spLocks/>
            </p:cNvSpPr>
            <p:nvPr/>
          </p:nvSpPr>
          <p:spPr bwMode="auto">
            <a:xfrm>
              <a:off x="3681" y="3418"/>
              <a:ext cx="1" cy="253"/>
            </a:xfrm>
            <a:custGeom>
              <a:avLst/>
              <a:gdLst>
                <a:gd name="T0" fmla="*/ 0 w 1"/>
                <a:gd name="T1" fmla="*/ 0 h 253"/>
                <a:gd name="T2" fmla="*/ 0 w 1"/>
                <a:gd name="T3" fmla="*/ 252 h 253"/>
                <a:gd name="T4" fmla="*/ 0 w 1"/>
                <a:gd name="T5" fmla="*/ 0 h 253"/>
                <a:gd name="T6" fmla="*/ 0 60000 65536"/>
                <a:gd name="T7" fmla="*/ 0 60000 65536"/>
                <a:gd name="T8" fmla="*/ 0 60000 65536"/>
                <a:gd name="T9" fmla="*/ 0 w 1"/>
                <a:gd name="T10" fmla="*/ 0 h 253"/>
                <a:gd name="T11" fmla="*/ 1 w 1"/>
                <a:gd name="T12" fmla="*/ 253 h 253"/>
              </a:gdLst>
              <a:ahLst/>
              <a:cxnLst>
                <a:cxn ang="T6">
                  <a:pos x="T0" y="T1"/>
                </a:cxn>
                <a:cxn ang="T7">
                  <a:pos x="T2" y="T3"/>
                </a:cxn>
                <a:cxn ang="T8">
                  <a:pos x="T4" y="T5"/>
                </a:cxn>
              </a:cxnLst>
              <a:rect l="T9" t="T10" r="T11" b="T12"/>
              <a:pathLst>
                <a:path w="1" h="253">
                  <a:moveTo>
                    <a:pt x="0" y="0"/>
                  </a:moveTo>
                  <a:lnTo>
                    <a:pt x="0" y="25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66" name="Freeform 73"/>
            <p:cNvSpPr>
              <a:spLocks/>
            </p:cNvSpPr>
            <p:nvPr/>
          </p:nvSpPr>
          <p:spPr bwMode="auto">
            <a:xfrm>
              <a:off x="3884" y="3418"/>
              <a:ext cx="254" cy="253"/>
            </a:xfrm>
            <a:custGeom>
              <a:avLst/>
              <a:gdLst>
                <a:gd name="T0" fmla="*/ 0 w 254"/>
                <a:gd name="T1" fmla="*/ 252 h 253"/>
                <a:gd name="T2" fmla="*/ 0 w 254"/>
                <a:gd name="T3" fmla="*/ 0 h 253"/>
                <a:gd name="T4" fmla="*/ 253 w 254"/>
                <a:gd name="T5" fmla="*/ 0 h 253"/>
                <a:gd name="T6" fmla="*/ 253 w 254"/>
                <a:gd name="T7" fmla="*/ 252 h 253"/>
                <a:gd name="T8" fmla="*/ 0 w 254"/>
                <a:gd name="T9" fmla="*/ 252 h 253"/>
                <a:gd name="T10" fmla="*/ 0 60000 65536"/>
                <a:gd name="T11" fmla="*/ 0 60000 65536"/>
                <a:gd name="T12" fmla="*/ 0 60000 65536"/>
                <a:gd name="T13" fmla="*/ 0 60000 65536"/>
                <a:gd name="T14" fmla="*/ 0 60000 65536"/>
                <a:gd name="T15" fmla="*/ 0 w 254"/>
                <a:gd name="T16" fmla="*/ 0 h 253"/>
                <a:gd name="T17" fmla="*/ 254 w 254"/>
                <a:gd name="T18" fmla="*/ 253 h 253"/>
              </a:gdLst>
              <a:ahLst/>
              <a:cxnLst>
                <a:cxn ang="T10">
                  <a:pos x="T0" y="T1"/>
                </a:cxn>
                <a:cxn ang="T11">
                  <a:pos x="T2" y="T3"/>
                </a:cxn>
                <a:cxn ang="T12">
                  <a:pos x="T4" y="T5"/>
                </a:cxn>
                <a:cxn ang="T13">
                  <a:pos x="T6" y="T7"/>
                </a:cxn>
                <a:cxn ang="T14">
                  <a:pos x="T8" y="T9"/>
                </a:cxn>
              </a:cxnLst>
              <a:rect l="T15" t="T16" r="T17" b="T18"/>
              <a:pathLst>
                <a:path w="254" h="253">
                  <a:moveTo>
                    <a:pt x="0" y="252"/>
                  </a:moveTo>
                  <a:lnTo>
                    <a:pt x="0" y="0"/>
                  </a:lnTo>
                  <a:lnTo>
                    <a:pt x="253" y="0"/>
                  </a:lnTo>
                  <a:lnTo>
                    <a:pt x="253" y="252"/>
                  </a:lnTo>
                  <a:lnTo>
                    <a:pt x="0" y="25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67" name="Freeform 74"/>
            <p:cNvSpPr>
              <a:spLocks/>
            </p:cNvSpPr>
            <p:nvPr/>
          </p:nvSpPr>
          <p:spPr bwMode="auto">
            <a:xfrm>
              <a:off x="3934" y="3418"/>
              <a:ext cx="1" cy="253"/>
            </a:xfrm>
            <a:custGeom>
              <a:avLst/>
              <a:gdLst>
                <a:gd name="T0" fmla="*/ 0 w 1"/>
                <a:gd name="T1" fmla="*/ 0 h 253"/>
                <a:gd name="T2" fmla="*/ 0 w 1"/>
                <a:gd name="T3" fmla="*/ 252 h 253"/>
                <a:gd name="T4" fmla="*/ 0 w 1"/>
                <a:gd name="T5" fmla="*/ 0 h 253"/>
                <a:gd name="T6" fmla="*/ 0 60000 65536"/>
                <a:gd name="T7" fmla="*/ 0 60000 65536"/>
                <a:gd name="T8" fmla="*/ 0 60000 65536"/>
                <a:gd name="T9" fmla="*/ 0 w 1"/>
                <a:gd name="T10" fmla="*/ 0 h 253"/>
                <a:gd name="T11" fmla="*/ 1 w 1"/>
                <a:gd name="T12" fmla="*/ 253 h 253"/>
              </a:gdLst>
              <a:ahLst/>
              <a:cxnLst>
                <a:cxn ang="T6">
                  <a:pos x="T0" y="T1"/>
                </a:cxn>
                <a:cxn ang="T7">
                  <a:pos x="T2" y="T3"/>
                </a:cxn>
                <a:cxn ang="T8">
                  <a:pos x="T4" y="T5"/>
                </a:cxn>
              </a:cxnLst>
              <a:rect l="T9" t="T10" r="T11" b="T12"/>
              <a:pathLst>
                <a:path w="1" h="253">
                  <a:moveTo>
                    <a:pt x="0" y="0"/>
                  </a:moveTo>
                  <a:lnTo>
                    <a:pt x="0" y="25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68" name="Freeform 75"/>
            <p:cNvSpPr>
              <a:spLocks/>
            </p:cNvSpPr>
            <p:nvPr/>
          </p:nvSpPr>
          <p:spPr bwMode="auto">
            <a:xfrm>
              <a:off x="4137" y="3418"/>
              <a:ext cx="51" cy="253"/>
            </a:xfrm>
            <a:custGeom>
              <a:avLst/>
              <a:gdLst>
                <a:gd name="T0" fmla="*/ 0 w 51"/>
                <a:gd name="T1" fmla="*/ 252 h 253"/>
                <a:gd name="T2" fmla="*/ 0 w 51"/>
                <a:gd name="T3" fmla="*/ 0 h 253"/>
                <a:gd name="T4" fmla="*/ 50 w 51"/>
                <a:gd name="T5" fmla="*/ 0 h 253"/>
                <a:gd name="T6" fmla="*/ 50 w 51"/>
                <a:gd name="T7" fmla="*/ 252 h 253"/>
                <a:gd name="T8" fmla="*/ 0 w 51"/>
                <a:gd name="T9" fmla="*/ 252 h 253"/>
                <a:gd name="T10" fmla="*/ 0 60000 65536"/>
                <a:gd name="T11" fmla="*/ 0 60000 65536"/>
                <a:gd name="T12" fmla="*/ 0 60000 65536"/>
                <a:gd name="T13" fmla="*/ 0 60000 65536"/>
                <a:gd name="T14" fmla="*/ 0 60000 65536"/>
                <a:gd name="T15" fmla="*/ 0 w 51"/>
                <a:gd name="T16" fmla="*/ 0 h 253"/>
                <a:gd name="T17" fmla="*/ 51 w 51"/>
                <a:gd name="T18" fmla="*/ 253 h 253"/>
              </a:gdLst>
              <a:ahLst/>
              <a:cxnLst>
                <a:cxn ang="T10">
                  <a:pos x="T0" y="T1"/>
                </a:cxn>
                <a:cxn ang="T11">
                  <a:pos x="T2" y="T3"/>
                </a:cxn>
                <a:cxn ang="T12">
                  <a:pos x="T4" y="T5"/>
                </a:cxn>
                <a:cxn ang="T13">
                  <a:pos x="T6" y="T7"/>
                </a:cxn>
                <a:cxn ang="T14">
                  <a:pos x="T8" y="T9"/>
                </a:cxn>
              </a:cxnLst>
              <a:rect l="T15" t="T16" r="T17" b="T18"/>
              <a:pathLst>
                <a:path w="51" h="253">
                  <a:moveTo>
                    <a:pt x="0" y="252"/>
                  </a:moveTo>
                  <a:lnTo>
                    <a:pt x="0" y="0"/>
                  </a:lnTo>
                  <a:lnTo>
                    <a:pt x="50" y="0"/>
                  </a:lnTo>
                  <a:lnTo>
                    <a:pt x="50" y="252"/>
                  </a:lnTo>
                  <a:lnTo>
                    <a:pt x="0" y="25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69" name="Freeform 76"/>
            <p:cNvSpPr>
              <a:spLocks/>
            </p:cNvSpPr>
            <p:nvPr/>
          </p:nvSpPr>
          <p:spPr bwMode="auto">
            <a:xfrm>
              <a:off x="1776" y="3626"/>
              <a:ext cx="102" cy="209"/>
            </a:xfrm>
            <a:custGeom>
              <a:avLst/>
              <a:gdLst>
                <a:gd name="T0" fmla="*/ 101 w 102"/>
                <a:gd name="T1" fmla="*/ 0 h 209"/>
                <a:gd name="T2" fmla="*/ 0 w 102"/>
                <a:gd name="T3" fmla="*/ 208 h 209"/>
                <a:gd name="T4" fmla="*/ 101 w 102"/>
                <a:gd name="T5" fmla="*/ 0 h 209"/>
                <a:gd name="T6" fmla="*/ 0 60000 65536"/>
                <a:gd name="T7" fmla="*/ 0 60000 65536"/>
                <a:gd name="T8" fmla="*/ 0 60000 65536"/>
                <a:gd name="T9" fmla="*/ 0 w 102"/>
                <a:gd name="T10" fmla="*/ 0 h 209"/>
                <a:gd name="T11" fmla="*/ 102 w 102"/>
                <a:gd name="T12" fmla="*/ 209 h 209"/>
              </a:gdLst>
              <a:ahLst/>
              <a:cxnLst>
                <a:cxn ang="T6">
                  <a:pos x="T0" y="T1"/>
                </a:cxn>
                <a:cxn ang="T7">
                  <a:pos x="T2" y="T3"/>
                </a:cxn>
                <a:cxn ang="T8">
                  <a:pos x="T4" y="T5"/>
                </a:cxn>
              </a:cxnLst>
              <a:rect l="T9" t="T10" r="T11" b="T12"/>
              <a:pathLst>
                <a:path w="102" h="209">
                  <a:moveTo>
                    <a:pt x="101" y="0"/>
                  </a:moveTo>
                  <a:lnTo>
                    <a:pt x="0" y="208"/>
                  </a:lnTo>
                  <a:lnTo>
                    <a:pt x="101"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70" name="Freeform 77"/>
            <p:cNvSpPr>
              <a:spLocks/>
            </p:cNvSpPr>
            <p:nvPr/>
          </p:nvSpPr>
          <p:spPr bwMode="auto">
            <a:xfrm>
              <a:off x="1776" y="3770"/>
              <a:ext cx="43" cy="65"/>
            </a:xfrm>
            <a:custGeom>
              <a:avLst/>
              <a:gdLst>
                <a:gd name="T0" fmla="*/ 42 w 43"/>
                <a:gd name="T1" fmla="*/ 13 h 65"/>
                <a:gd name="T2" fmla="*/ 0 w 43"/>
                <a:gd name="T3" fmla="*/ 64 h 65"/>
                <a:gd name="T4" fmla="*/ 13 w 43"/>
                <a:gd name="T5" fmla="*/ 0 h 65"/>
                <a:gd name="T6" fmla="*/ 42 w 43"/>
                <a:gd name="T7" fmla="*/ 13 h 65"/>
                <a:gd name="T8" fmla="*/ 0 60000 65536"/>
                <a:gd name="T9" fmla="*/ 0 60000 65536"/>
                <a:gd name="T10" fmla="*/ 0 60000 65536"/>
                <a:gd name="T11" fmla="*/ 0 60000 65536"/>
                <a:gd name="T12" fmla="*/ 0 w 43"/>
                <a:gd name="T13" fmla="*/ 0 h 65"/>
                <a:gd name="T14" fmla="*/ 43 w 43"/>
                <a:gd name="T15" fmla="*/ 65 h 65"/>
              </a:gdLst>
              <a:ahLst/>
              <a:cxnLst>
                <a:cxn ang="T8">
                  <a:pos x="T0" y="T1"/>
                </a:cxn>
                <a:cxn ang="T9">
                  <a:pos x="T2" y="T3"/>
                </a:cxn>
                <a:cxn ang="T10">
                  <a:pos x="T4" y="T5"/>
                </a:cxn>
                <a:cxn ang="T11">
                  <a:pos x="T6" y="T7"/>
                </a:cxn>
              </a:cxnLst>
              <a:rect l="T12" t="T13" r="T14" b="T15"/>
              <a:pathLst>
                <a:path w="43" h="65">
                  <a:moveTo>
                    <a:pt x="42" y="13"/>
                  </a:moveTo>
                  <a:lnTo>
                    <a:pt x="0" y="64"/>
                  </a:lnTo>
                  <a:lnTo>
                    <a:pt x="13" y="0"/>
                  </a:lnTo>
                  <a:lnTo>
                    <a:pt x="42" y="13"/>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71" name="Freeform 78"/>
            <p:cNvSpPr>
              <a:spLocks/>
            </p:cNvSpPr>
            <p:nvPr/>
          </p:nvSpPr>
          <p:spPr bwMode="auto">
            <a:xfrm>
              <a:off x="2067" y="3620"/>
              <a:ext cx="71" cy="183"/>
            </a:xfrm>
            <a:custGeom>
              <a:avLst/>
              <a:gdLst>
                <a:gd name="T0" fmla="*/ 70 w 71"/>
                <a:gd name="T1" fmla="*/ 0 h 183"/>
                <a:gd name="T2" fmla="*/ 0 w 71"/>
                <a:gd name="T3" fmla="*/ 182 h 183"/>
                <a:gd name="T4" fmla="*/ 70 w 71"/>
                <a:gd name="T5" fmla="*/ 0 h 183"/>
                <a:gd name="T6" fmla="*/ 0 60000 65536"/>
                <a:gd name="T7" fmla="*/ 0 60000 65536"/>
                <a:gd name="T8" fmla="*/ 0 60000 65536"/>
                <a:gd name="T9" fmla="*/ 0 w 71"/>
                <a:gd name="T10" fmla="*/ 0 h 183"/>
                <a:gd name="T11" fmla="*/ 71 w 71"/>
                <a:gd name="T12" fmla="*/ 183 h 183"/>
              </a:gdLst>
              <a:ahLst/>
              <a:cxnLst>
                <a:cxn ang="T6">
                  <a:pos x="T0" y="T1"/>
                </a:cxn>
                <a:cxn ang="T7">
                  <a:pos x="T2" y="T3"/>
                </a:cxn>
                <a:cxn ang="T8">
                  <a:pos x="T4" y="T5"/>
                </a:cxn>
              </a:cxnLst>
              <a:rect l="T9" t="T10" r="T11" b="T12"/>
              <a:pathLst>
                <a:path w="71" h="183">
                  <a:moveTo>
                    <a:pt x="70" y="0"/>
                  </a:moveTo>
                  <a:lnTo>
                    <a:pt x="0" y="182"/>
                  </a:lnTo>
                  <a:lnTo>
                    <a:pt x="7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72" name="Freeform 79"/>
            <p:cNvSpPr>
              <a:spLocks/>
            </p:cNvSpPr>
            <p:nvPr/>
          </p:nvSpPr>
          <p:spPr bwMode="auto">
            <a:xfrm>
              <a:off x="2067" y="3738"/>
              <a:ext cx="38" cy="65"/>
            </a:xfrm>
            <a:custGeom>
              <a:avLst/>
              <a:gdLst>
                <a:gd name="T0" fmla="*/ 37 w 38"/>
                <a:gd name="T1" fmla="*/ 11 h 65"/>
                <a:gd name="T2" fmla="*/ 0 w 38"/>
                <a:gd name="T3" fmla="*/ 64 h 65"/>
                <a:gd name="T4" fmla="*/ 7 w 38"/>
                <a:gd name="T5" fmla="*/ 0 h 65"/>
                <a:gd name="T6" fmla="*/ 37 w 38"/>
                <a:gd name="T7" fmla="*/ 11 h 65"/>
                <a:gd name="T8" fmla="*/ 0 60000 65536"/>
                <a:gd name="T9" fmla="*/ 0 60000 65536"/>
                <a:gd name="T10" fmla="*/ 0 60000 65536"/>
                <a:gd name="T11" fmla="*/ 0 60000 65536"/>
                <a:gd name="T12" fmla="*/ 0 w 38"/>
                <a:gd name="T13" fmla="*/ 0 h 65"/>
                <a:gd name="T14" fmla="*/ 38 w 38"/>
                <a:gd name="T15" fmla="*/ 65 h 65"/>
              </a:gdLst>
              <a:ahLst/>
              <a:cxnLst>
                <a:cxn ang="T8">
                  <a:pos x="T0" y="T1"/>
                </a:cxn>
                <a:cxn ang="T9">
                  <a:pos x="T2" y="T3"/>
                </a:cxn>
                <a:cxn ang="T10">
                  <a:pos x="T4" y="T5"/>
                </a:cxn>
                <a:cxn ang="T11">
                  <a:pos x="T6" y="T7"/>
                </a:cxn>
              </a:cxnLst>
              <a:rect l="T12" t="T13" r="T14" b="T15"/>
              <a:pathLst>
                <a:path w="38" h="65">
                  <a:moveTo>
                    <a:pt x="37" y="11"/>
                  </a:moveTo>
                  <a:lnTo>
                    <a:pt x="0" y="64"/>
                  </a:lnTo>
                  <a:lnTo>
                    <a:pt x="7" y="0"/>
                  </a:lnTo>
                  <a:lnTo>
                    <a:pt x="37" y="1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73" name="Freeform 80"/>
            <p:cNvSpPr>
              <a:spLocks/>
            </p:cNvSpPr>
            <p:nvPr/>
          </p:nvSpPr>
          <p:spPr bwMode="auto">
            <a:xfrm>
              <a:off x="2307" y="3626"/>
              <a:ext cx="78" cy="184"/>
            </a:xfrm>
            <a:custGeom>
              <a:avLst/>
              <a:gdLst>
                <a:gd name="T0" fmla="*/ 77 w 78"/>
                <a:gd name="T1" fmla="*/ 0 h 184"/>
                <a:gd name="T2" fmla="*/ 0 w 78"/>
                <a:gd name="T3" fmla="*/ 183 h 184"/>
                <a:gd name="T4" fmla="*/ 77 w 78"/>
                <a:gd name="T5" fmla="*/ 0 h 184"/>
                <a:gd name="T6" fmla="*/ 0 60000 65536"/>
                <a:gd name="T7" fmla="*/ 0 60000 65536"/>
                <a:gd name="T8" fmla="*/ 0 60000 65536"/>
                <a:gd name="T9" fmla="*/ 0 w 78"/>
                <a:gd name="T10" fmla="*/ 0 h 184"/>
                <a:gd name="T11" fmla="*/ 78 w 78"/>
                <a:gd name="T12" fmla="*/ 184 h 184"/>
              </a:gdLst>
              <a:ahLst/>
              <a:cxnLst>
                <a:cxn ang="T6">
                  <a:pos x="T0" y="T1"/>
                </a:cxn>
                <a:cxn ang="T7">
                  <a:pos x="T2" y="T3"/>
                </a:cxn>
                <a:cxn ang="T8">
                  <a:pos x="T4" y="T5"/>
                </a:cxn>
              </a:cxnLst>
              <a:rect l="T9" t="T10" r="T11" b="T12"/>
              <a:pathLst>
                <a:path w="78" h="184">
                  <a:moveTo>
                    <a:pt x="77" y="0"/>
                  </a:moveTo>
                  <a:lnTo>
                    <a:pt x="0" y="183"/>
                  </a:lnTo>
                  <a:lnTo>
                    <a:pt x="77"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74" name="Freeform 81"/>
            <p:cNvSpPr>
              <a:spLocks/>
            </p:cNvSpPr>
            <p:nvPr/>
          </p:nvSpPr>
          <p:spPr bwMode="auto">
            <a:xfrm>
              <a:off x="2307" y="3744"/>
              <a:ext cx="40" cy="66"/>
            </a:xfrm>
            <a:custGeom>
              <a:avLst/>
              <a:gdLst>
                <a:gd name="T0" fmla="*/ 39 w 40"/>
                <a:gd name="T1" fmla="*/ 12 h 66"/>
                <a:gd name="T2" fmla="*/ 0 w 40"/>
                <a:gd name="T3" fmla="*/ 65 h 66"/>
                <a:gd name="T4" fmla="*/ 10 w 40"/>
                <a:gd name="T5" fmla="*/ 0 h 66"/>
                <a:gd name="T6" fmla="*/ 39 w 40"/>
                <a:gd name="T7" fmla="*/ 12 h 66"/>
                <a:gd name="T8" fmla="*/ 0 60000 65536"/>
                <a:gd name="T9" fmla="*/ 0 60000 65536"/>
                <a:gd name="T10" fmla="*/ 0 60000 65536"/>
                <a:gd name="T11" fmla="*/ 0 60000 65536"/>
                <a:gd name="T12" fmla="*/ 0 w 40"/>
                <a:gd name="T13" fmla="*/ 0 h 66"/>
                <a:gd name="T14" fmla="*/ 40 w 40"/>
                <a:gd name="T15" fmla="*/ 66 h 66"/>
              </a:gdLst>
              <a:ahLst/>
              <a:cxnLst>
                <a:cxn ang="T8">
                  <a:pos x="T0" y="T1"/>
                </a:cxn>
                <a:cxn ang="T9">
                  <a:pos x="T2" y="T3"/>
                </a:cxn>
                <a:cxn ang="T10">
                  <a:pos x="T4" y="T5"/>
                </a:cxn>
                <a:cxn ang="T11">
                  <a:pos x="T6" y="T7"/>
                </a:cxn>
              </a:cxnLst>
              <a:rect l="T12" t="T13" r="T14" b="T15"/>
              <a:pathLst>
                <a:path w="40" h="66">
                  <a:moveTo>
                    <a:pt x="39" y="12"/>
                  </a:moveTo>
                  <a:lnTo>
                    <a:pt x="0" y="65"/>
                  </a:lnTo>
                  <a:lnTo>
                    <a:pt x="10" y="0"/>
                  </a:lnTo>
                  <a:lnTo>
                    <a:pt x="39" y="1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75" name="Freeform 82"/>
            <p:cNvSpPr>
              <a:spLocks/>
            </p:cNvSpPr>
            <p:nvPr/>
          </p:nvSpPr>
          <p:spPr bwMode="auto">
            <a:xfrm>
              <a:off x="3061" y="3632"/>
              <a:ext cx="77" cy="178"/>
            </a:xfrm>
            <a:custGeom>
              <a:avLst/>
              <a:gdLst>
                <a:gd name="T0" fmla="*/ 76 w 77"/>
                <a:gd name="T1" fmla="*/ 0 h 178"/>
                <a:gd name="T2" fmla="*/ 0 w 77"/>
                <a:gd name="T3" fmla="*/ 177 h 178"/>
                <a:gd name="T4" fmla="*/ 76 w 77"/>
                <a:gd name="T5" fmla="*/ 0 h 178"/>
                <a:gd name="T6" fmla="*/ 0 60000 65536"/>
                <a:gd name="T7" fmla="*/ 0 60000 65536"/>
                <a:gd name="T8" fmla="*/ 0 60000 65536"/>
                <a:gd name="T9" fmla="*/ 0 w 77"/>
                <a:gd name="T10" fmla="*/ 0 h 178"/>
                <a:gd name="T11" fmla="*/ 77 w 77"/>
                <a:gd name="T12" fmla="*/ 178 h 178"/>
              </a:gdLst>
              <a:ahLst/>
              <a:cxnLst>
                <a:cxn ang="T6">
                  <a:pos x="T0" y="T1"/>
                </a:cxn>
                <a:cxn ang="T7">
                  <a:pos x="T2" y="T3"/>
                </a:cxn>
                <a:cxn ang="T8">
                  <a:pos x="T4" y="T5"/>
                </a:cxn>
              </a:cxnLst>
              <a:rect l="T9" t="T10" r="T11" b="T12"/>
              <a:pathLst>
                <a:path w="77" h="178">
                  <a:moveTo>
                    <a:pt x="76" y="0"/>
                  </a:moveTo>
                  <a:lnTo>
                    <a:pt x="0" y="177"/>
                  </a:lnTo>
                  <a:lnTo>
                    <a:pt x="76"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76" name="Freeform 83"/>
            <p:cNvSpPr>
              <a:spLocks/>
            </p:cNvSpPr>
            <p:nvPr/>
          </p:nvSpPr>
          <p:spPr bwMode="auto">
            <a:xfrm>
              <a:off x="3061" y="3744"/>
              <a:ext cx="41" cy="66"/>
            </a:xfrm>
            <a:custGeom>
              <a:avLst/>
              <a:gdLst>
                <a:gd name="T0" fmla="*/ 40 w 41"/>
                <a:gd name="T1" fmla="*/ 13 h 66"/>
                <a:gd name="T2" fmla="*/ 0 w 41"/>
                <a:gd name="T3" fmla="*/ 65 h 66"/>
                <a:gd name="T4" fmla="*/ 10 w 41"/>
                <a:gd name="T5" fmla="*/ 0 h 66"/>
                <a:gd name="T6" fmla="*/ 40 w 41"/>
                <a:gd name="T7" fmla="*/ 13 h 66"/>
                <a:gd name="T8" fmla="*/ 0 60000 65536"/>
                <a:gd name="T9" fmla="*/ 0 60000 65536"/>
                <a:gd name="T10" fmla="*/ 0 60000 65536"/>
                <a:gd name="T11" fmla="*/ 0 60000 65536"/>
                <a:gd name="T12" fmla="*/ 0 w 41"/>
                <a:gd name="T13" fmla="*/ 0 h 66"/>
                <a:gd name="T14" fmla="*/ 41 w 41"/>
                <a:gd name="T15" fmla="*/ 66 h 66"/>
              </a:gdLst>
              <a:ahLst/>
              <a:cxnLst>
                <a:cxn ang="T8">
                  <a:pos x="T0" y="T1"/>
                </a:cxn>
                <a:cxn ang="T9">
                  <a:pos x="T2" y="T3"/>
                </a:cxn>
                <a:cxn ang="T10">
                  <a:pos x="T4" y="T5"/>
                </a:cxn>
                <a:cxn ang="T11">
                  <a:pos x="T6" y="T7"/>
                </a:cxn>
              </a:cxnLst>
              <a:rect l="T12" t="T13" r="T14" b="T15"/>
              <a:pathLst>
                <a:path w="41" h="66">
                  <a:moveTo>
                    <a:pt x="40" y="13"/>
                  </a:moveTo>
                  <a:lnTo>
                    <a:pt x="0" y="65"/>
                  </a:lnTo>
                  <a:lnTo>
                    <a:pt x="10" y="0"/>
                  </a:lnTo>
                  <a:lnTo>
                    <a:pt x="40" y="13"/>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77" name="Freeform 84"/>
            <p:cNvSpPr>
              <a:spLocks/>
            </p:cNvSpPr>
            <p:nvPr/>
          </p:nvSpPr>
          <p:spPr bwMode="auto">
            <a:xfrm>
              <a:off x="3320" y="3626"/>
              <a:ext cx="84" cy="177"/>
            </a:xfrm>
            <a:custGeom>
              <a:avLst/>
              <a:gdLst>
                <a:gd name="T0" fmla="*/ 83 w 84"/>
                <a:gd name="T1" fmla="*/ 0 h 177"/>
                <a:gd name="T2" fmla="*/ 0 w 84"/>
                <a:gd name="T3" fmla="*/ 176 h 177"/>
                <a:gd name="T4" fmla="*/ 83 w 84"/>
                <a:gd name="T5" fmla="*/ 0 h 177"/>
                <a:gd name="T6" fmla="*/ 0 60000 65536"/>
                <a:gd name="T7" fmla="*/ 0 60000 65536"/>
                <a:gd name="T8" fmla="*/ 0 60000 65536"/>
                <a:gd name="T9" fmla="*/ 0 w 84"/>
                <a:gd name="T10" fmla="*/ 0 h 177"/>
                <a:gd name="T11" fmla="*/ 84 w 84"/>
                <a:gd name="T12" fmla="*/ 177 h 177"/>
              </a:gdLst>
              <a:ahLst/>
              <a:cxnLst>
                <a:cxn ang="T6">
                  <a:pos x="T0" y="T1"/>
                </a:cxn>
                <a:cxn ang="T7">
                  <a:pos x="T2" y="T3"/>
                </a:cxn>
                <a:cxn ang="T8">
                  <a:pos x="T4" y="T5"/>
                </a:cxn>
              </a:cxnLst>
              <a:rect l="T9" t="T10" r="T11" b="T12"/>
              <a:pathLst>
                <a:path w="84" h="177">
                  <a:moveTo>
                    <a:pt x="83" y="0"/>
                  </a:moveTo>
                  <a:lnTo>
                    <a:pt x="0" y="176"/>
                  </a:lnTo>
                  <a:lnTo>
                    <a:pt x="83"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78" name="Freeform 85"/>
            <p:cNvSpPr>
              <a:spLocks/>
            </p:cNvSpPr>
            <p:nvPr/>
          </p:nvSpPr>
          <p:spPr bwMode="auto">
            <a:xfrm>
              <a:off x="3320" y="3738"/>
              <a:ext cx="42" cy="65"/>
            </a:xfrm>
            <a:custGeom>
              <a:avLst/>
              <a:gdLst>
                <a:gd name="T0" fmla="*/ 41 w 42"/>
                <a:gd name="T1" fmla="*/ 14 h 65"/>
                <a:gd name="T2" fmla="*/ 0 w 42"/>
                <a:gd name="T3" fmla="*/ 64 h 65"/>
                <a:gd name="T4" fmla="*/ 13 w 42"/>
                <a:gd name="T5" fmla="*/ 0 h 65"/>
                <a:gd name="T6" fmla="*/ 41 w 42"/>
                <a:gd name="T7" fmla="*/ 14 h 65"/>
                <a:gd name="T8" fmla="*/ 0 60000 65536"/>
                <a:gd name="T9" fmla="*/ 0 60000 65536"/>
                <a:gd name="T10" fmla="*/ 0 60000 65536"/>
                <a:gd name="T11" fmla="*/ 0 60000 65536"/>
                <a:gd name="T12" fmla="*/ 0 w 42"/>
                <a:gd name="T13" fmla="*/ 0 h 65"/>
                <a:gd name="T14" fmla="*/ 42 w 42"/>
                <a:gd name="T15" fmla="*/ 65 h 65"/>
              </a:gdLst>
              <a:ahLst/>
              <a:cxnLst>
                <a:cxn ang="T8">
                  <a:pos x="T0" y="T1"/>
                </a:cxn>
                <a:cxn ang="T9">
                  <a:pos x="T2" y="T3"/>
                </a:cxn>
                <a:cxn ang="T10">
                  <a:pos x="T4" y="T5"/>
                </a:cxn>
                <a:cxn ang="T11">
                  <a:pos x="T6" y="T7"/>
                </a:cxn>
              </a:cxnLst>
              <a:rect l="T12" t="T13" r="T14" b="T15"/>
              <a:pathLst>
                <a:path w="42" h="65">
                  <a:moveTo>
                    <a:pt x="41" y="14"/>
                  </a:moveTo>
                  <a:lnTo>
                    <a:pt x="0" y="64"/>
                  </a:lnTo>
                  <a:lnTo>
                    <a:pt x="13" y="0"/>
                  </a:lnTo>
                  <a:lnTo>
                    <a:pt x="41" y="1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79" name="Freeform 86"/>
            <p:cNvSpPr>
              <a:spLocks/>
            </p:cNvSpPr>
            <p:nvPr/>
          </p:nvSpPr>
          <p:spPr bwMode="auto">
            <a:xfrm>
              <a:off x="3567" y="3632"/>
              <a:ext cx="90" cy="171"/>
            </a:xfrm>
            <a:custGeom>
              <a:avLst/>
              <a:gdLst>
                <a:gd name="T0" fmla="*/ 89 w 90"/>
                <a:gd name="T1" fmla="*/ 0 h 171"/>
                <a:gd name="T2" fmla="*/ 0 w 90"/>
                <a:gd name="T3" fmla="*/ 170 h 171"/>
                <a:gd name="T4" fmla="*/ 89 w 90"/>
                <a:gd name="T5" fmla="*/ 0 h 171"/>
                <a:gd name="T6" fmla="*/ 0 60000 65536"/>
                <a:gd name="T7" fmla="*/ 0 60000 65536"/>
                <a:gd name="T8" fmla="*/ 0 60000 65536"/>
                <a:gd name="T9" fmla="*/ 0 w 90"/>
                <a:gd name="T10" fmla="*/ 0 h 171"/>
                <a:gd name="T11" fmla="*/ 90 w 90"/>
                <a:gd name="T12" fmla="*/ 171 h 171"/>
              </a:gdLst>
              <a:ahLst/>
              <a:cxnLst>
                <a:cxn ang="T6">
                  <a:pos x="T0" y="T1"/>
                </a:cxn>
                <a:cxn ang="T7">
                  <a:pos x="T2" y="T3"/>
                </a:cxn>
                <a:cxn ang="T8">
                  <a:pos x="T4" y="T5"/>
                </a:cxn>
              </a:cxnLst>
              <a:rect l="T9" t="T10" r="T11" b="T12"/>
              <a:pathLst>
                <a:path w="90" h="171">
                  <a:moveTo>
                    <a:pt x="89" y="0"/>
                  </a:moveTo>
                  <a:lnTo>
                    <a:pt x="0" y="170"/>
                  </a:lnTo>
                  <a:lnTo>
                    <a:pt x="89"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80" name="Freeform 87"/>
            <p:cNvSpPr>
              <a:spLocks/>
            </p:cNvSpPr>
            <p:nvPr/>
          </p:nvSpPr>
          <p:spPr bwMode="auto">
            <a:xfrm>
              <a:off x="3567" y="3739"/>
              <a:ext cx="44" cy="64"/>
            </a:xfrm>
            <a:custGeom>
              <a:avLst/>
              <a:gdLst>
                <a:gd name="T0" fmla="*/ 43 w 44"/>
                <a:gd name="T1" fmla="*/ 14 h 64"/>
                <a:gd name="T2" fmla="*/ 0 w 44"/>
                <a:gd name="T3" fmla="*/ 63 h 64"/>
                <a:gd name="T4" fmla="*/ 15 w 44"/>
                <a:gd name="T5" fmla="*/ 0 h 64"/>
                <a:gd name="T6" fmla="*/ 43 w 44"/>
                <a:gd name="T7" fmla="*/ 14 h 64"/>
                <a:gd name="T8" fmla="*/ 0 60000 65536"/>
                <a:gd name="T9" fmla="*/ 0 60000 65536"/>
                <a:gd name="T10" fmla="*/ 0 60000 65536"/>
                <a:gd name="T11" fmla="*/ 0 60000 65536"/>
                <a:gd name="T12" fmla="*/ 0 w 44"/>
                <a:gd name="T13" fmla="*/ 0 h 64"/>
                <a:gd name="T14" fmla="*/ 44 w 44"/>
                <a:gd name="T15" fmla="*/ 64 h 64"/>
              </a:gdLst>
              <a:ahLst/>
              <a:cxnLst>
                <a:cxn ang="T8">
                  <a:pos x="T0" y="T1"/>
                </a:cxn>
                <a:cxn ang="T9">
                  <a:pos x="T2" y="T3"/>
                </a:cxn>
                <a:cxn ang="T10">
                  <a:pos x="T4" y="T5"/>
                </a:cxn>
                <a:cxn ang="T11">
                  <a:pos x="T6" y="T7"/>
                </a:cxn>
              </a:cxnLst>
              <a:rect l="T12" t="T13" r="T14" b="T15"/>
              <a:pathLst>
                <a:path w="44" h="64">
                  <a:moveTo>
                    <a:pt x="43" y="14"/>
                  </a:moveTo>
                  <a:lnTo>
                    <a:pt x="0" y="63"/>
                  </a:lnTo>
                  <a:lnTo>
                    <a:pt x="15" y="0"/>
                  </a:lnTo>
                  <a:lnTo>
                    <a:pt x="43" y="14"/>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81" name="Rectangle 88"/>
            <p:cNvSpPr>
              <a:spLocks noChangeArrowheads="1"/>
            </p:cNvSpPr>
            <p:nvPr/>
          </p:nvSpPr>
          <p:spPr bwMode="auto">
            <a:xfrm>
              <a:off x="1914" y="3429"/>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5382" name="Rectangle 89"/>
            <p:cNvSpPr>
              <a:spLocks noChangeArrowheads="1"/>
            </p:cNvSpPr>
            <p:nvPr/>
          </p:nvSpPr>
          <p:spPr bwMode="auto">
            <a:xfrm>
              <a:off x="3173" y="3428"/>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24</a:t>
              </a:r>
            </a:p>
          </p:txBody>
        </p:sp>
        <p:sp>
          <p:nvSpPr>
            <p:cNvPr id="55383" name="Rectangle 90"/>
            <p:cNvSpPr>
              <a:spLocks noChangeArrowheads="1"/>
            </p:cNvSpPr>
            <p:nvPr/>
          </p:nvSpPr>
          <p:spPr bwMode="auto">
            <a:xfrm>
              <a:off x="3427" y="3428"/>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30</a:t>
              </a:r>
            </a:p>
          </p:txBody>
        </p:sp>
        <p:sp>
          <p:nvSpPr>
            <p:cNvPr id="55384" name="Rectangle 91"/>
            <p:cNvSpPr>
              <a:spLocks noChangeArrowheads="1"/>
            </p:cNvSpPr>
            <p:nvPr/>
          </p:nvSpPr>
          <p:spPr bwMode="auto">
            <a:xfrm>
              <a:off x="2167" y="3429"/>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13</a:t>
              </a:r>
            </a:p>
          </p:txBody>
        </p:sp>
      </p:grpSp>
      <p:grpSp>
        <p:nvGrpSpPr>
          <p:cNvPr id="8" name="Group 92"/>
          <p:cNvGrpSpPr>
            <a:grpSpLocks/>
          </p:cNvGrpSpPr>
          <p:nvPr/>
        </p:nvGrpSpPr>
        <p:grpSpPr bwMode="auto">
          <a:xfrm>
            <a:off x="6332538" y="4267201"/>
            <a:ext cx="3859212" cy="1173163"/>
            <a:chOff x="3029" y="2688"/>
            <a:chExt cx="2431" cy="739"/>
          </a:xfrm>
        </p:grpSpPr>
        <p:sp>
          <p:nvSpPr>
            <p:cNvPr id="55327" name="Rectangle 93"/>
            <p:cNvSpPr>
              <a:spLocks noChangeArrowheads="1"/>
            </p:cNvSpPr>
            <p:nvPr/>
          </p:nvSpPr>
          <p:spPr bwMode="auto">
            <a:xfrm>
              <a:off x="3478" y="2898"/>
              <a:ext cx="1769"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8200"/>
                  </a:solidFill>
                  <a:effectLst/>
                  <a:uLnTx/>
                  <a:uFillTx/>
                  <a:latin typeface="Calibri" panose="020F0502020204030204"/>
                  <a:ea typeface="+mn-ea"/>
                  <a:cs typeface="+mn-cs"/>
                </a:rPr>
                <a:t>appears once in the index. Contrast</a:t>
              </a:r>
            </a:p>
          </p:txBody>
        </p:sp>
        <p:sp>
          <p:nvSpPr>
            <p:cNvPr id="55328" name="Freeform 94"/>
            <p:cNvSpPr>
              <a:spLocks/>
            </p:cNvSpPr>
            <p:nvPr/>
          </p:nvSpPr>
          <p:spPr bwMode="auto">
            <a:xfrm>
              <a:off x="3029" y="2851"/>
              <a:ext cx="305" cy="253"/>
            </a:xfrm>
            <a:custGeom>
              <a:avLst/>
              <a:gdLst>
                <a:gd name="T0" fmla="*/ 0 w 305"/>
                <a:gd name="T1" fmla="*/ 252 h 253"/>
                <a:gd name="T2" fmla="*/ 0 w 305"/>
                <a:gd name="T3" fmla="*/ 0 h 253"/>
                <a:gd name="T4" fmla="*/ 304 w 305"/>
                <a:gd name="T5" fmla="*/ 0 h 253"/>
                <a:gd name="T6" fmla="*/ 304 w 305"/>
                <a:gd name="T7" fmla="*/ 252 h 253"/>
                <a:gd name="T8" fmla="*/ 0 w 305"/>
                <a:gd name="T9" fmla="*/ 252 h 253"/>
                <a:gd name="T10" fmla="*/ 0 60000 65536"/>
                <a:gd name="T11" fmla="*/ 0 60000 65536"/>
                <a:gd name="T12" fmla="*/ 0 60000 65536"/>
                <a:gd name="T13" fmla="*/ 0 60000 65536"/>
                <a:gd name="T14" fmla="*/ 0 60000 65536"/>
                <a:gd name="T15" fmla="*/ 0 w 305"/>
                <a:gd name="T16" fmla="*/ 0 h 253"/>
                <a:gd name="T17" fmla="*/ 305 w 305"/>
                <a:gd name="T18" fmla="*/ 253 h 253"/>
              </a:gdLst>
              <a:ahLst/>
              <a:cxnLst>
                <a:cxn ang="T10">
                  <a:pos x="T0" y="T1"/>
                </a:cxn>
                <a:cxn ang="T11">
                  <a:pos x="T2" y="T3"/>
                </a:cxn>
                <a:cxn ang="T12">
                  <a:pos x="T4" y="T5"/>
                </a:cxn>
                <a:cxn ang="T13">
                  <a:pos x="T6" y="T7"/>
                </a:cxn>
                <a:cxn ang="T14">
                  <a:pos x="T8" y="T9"/>
                </a:cxn>
              </a:cxnLst>
              <a:rect l="T15" t="T16" r="T17" b="T18"/>
              <a:pathLst>
                <a:path w="305" h="253">
                  <a:moveTo>
                    <a:pt x="0" y="252"/>
                  </a:moveTo>
                  <a:lnTo>
                    <a:pt x="0" y="0"/>
                  </a:lnTo>
                  <a:lnTo>
                    <a:pt x="304" y="0"/>
                  </a:lnTo>
                  <a:lnTo>
                    <a:pt x="304" y="252"/>
                  </a:lnTo>
                  <a:lnTo>
                    <a:pt x="0" y="25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29" name="Freeform 95"/>
            <p:cNvSpPr>
              <a:spLocks/>
            </p:cNvSpPr>
            <p:nvPr/>
          </p:nvSpPr>
          <p:spPr bwMode="auto">
            <a:xfrm>
              <a:off x="3282" y="2851"/>
              <a:ext cx="1" cy="253"/>
            </a:xfrm>
            <a:custGeom>
              <a:avLst/>
              <a:gdLst>
                <a:gd name="T0" fmla="*/ 0 w 1"/>
                <a:gd name="T1" fmla="*/ 0 h 253"/>
                <a:gd name="T2" fmla="*/ 0 w 1"/>
                <a:gd name="T3" fmla="*/ 252 h 253"/>
                <a:gd name="T4" fmla="*/ 0 w 1"/>
                <a:gd name="T5" fmla="*/ 0 h 253"/>
                <a:gd name="T6" fmla="*/ 0 60000 65536"/>
                <a:gd name="T7" fmla="*/ 0 60000 65536"/>
                <a:gd name="T8" fmla="*/ 0 60000 65536"/>
                <a:gd name="T9" fmla="*/ 0 w 1"/>
                <a:gd name="T10" fmla="*/ 0 h 253"/>
                <a:gd name="T11" fmla="*/ 1 w 1"/>
                <a:gd name="T12" fmla="*/ 253 h 253"/>
              </a:gdLst>
              <a:ahLst/>
              <a:cxnLst>
                <a:cxn ang="T6">
                  <a:pos x="T0" y="T1"/>
                </a:cxn>
                <a:cxn ang="T7">
                  <a:pos x="T2" y="T3"/>
                </a:cxn>
                <a:cxn ang="T8">
                  <a:pos x="T4" y="T5"/>
                </a:cxn>
              </a:cxnLst>
              <a:rect l="T9" t="T10" r="T11" b="T12"/>
              <a:pathLst>
                <a:path w="1" h="253">
                  <a:moveTo>
                    <a:pt x="0" y="0"/>
                  </a:moveTo>
                  <a:lnTo>
                    <a:pt x="0" y="25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30" name="Line 96"/>
            <p:cNvSpPr>
              <a:spLocks noChangeShapeType="1"/>
            </p:cNvSpPr>
            <p:nvPr/>
          </p:nvSpPr>
          <p:spPr bwMode="auto">
            <a:xfrm flipH="1">
              <a:off x="3587" y="2839"/>
              <a:ext cx="93" cy="11"/>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31" name="Line 97"/>
            <p:cNvSpPr>
              <a:spLocks noChangeShapeType="1"/>
            </p:cNvSpPr>
            <p:nvPr/>
          </p:nvSpPr>
          <p:spPr bwMode="auto">
            <a:xfrm flipH="1">
              <a:off x="3566" y="2850"/>
              <a:ext cx="21" cy="3"/>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32" name="Line 98"/>
            <p:cNvSpPr>
              <a:spLocks noChangeShapeType="1"/>
            </p:cNvSpPr>
            <p:nvPr/>
          </p:nvSpPr>
          <p:spPr bwMode="auto">
            <a:xfrm flipH="1">
              <a:off x="3550" y="2853"/>
              <a:ext cx="16" cy="4"/>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33" name="Line 99"/>
            <p:cNvSpPr>
              <a:spLocks noChangeShapeType="1"/>
            </p:cNvSpPr>
            <p:nvPr/>
          </p:nvSpPr>
          <p:spPr bwMode="auto">
            <a:xfrm flipH="1">
              <a:off x="3531" y="2857"/>
              <a:ext cx="19" cy="10"/>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34" name="Line 100"/>
            <p:cNvSpPr>
              <a:spLocks noChangeShapeType="1"/>
            </p:cNvSpPr>
            <p:nvPr/>
          </p:nvSpPr>
          <p:spPr bwMode="auto">
            <a:xfrm flipH="1">
              <a:off x="3530" y="2867"/>
              <a:ext cx="1" cy="13"/>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35" name="Line 101"/>
            <p:cNvSpPr>
              <a:spLocks noChangeShapeType="1"/>
            </p:cNvSpPr>
            <p:nvPr/>
          </p:nvSpPr>
          <p:spPr bwMode="auto">
            <a:xfrm>
              <a:off x="3530" y="2880"/>
              <a:ext cx="18" cy="16"/>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36" name="Line 102"/>
            <p:cNvSpPr>
              <a:spLocks noChangeShapeType="1"/>
            </p:cNvSpPr>
            <p:nvPr/>
          </p:nvSpPr>
          <p:spPr bwMode="auto">
            <a:xfrm>
              <a:off x="3548" y="2896"/>
              <a:ext cx="16" cy="17"/>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37" name="Line 103"/>
            <p:cNvSpPr>
              <a:spLocks noChangeShapeType="1"/>
            </p:cNvSpPr>
            <p:nvPr/>
          </p:nvSpPr>
          <p:spPr bwMode="auto">
            <a:xfrm flipH="1">
              <a:off x="3558" y="2913"/>
              <a:ext cx="6" cy="14"/>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38" name="Line 104"/>
            <p:cNvSpPr>
              <a:spLocks noChangeShapeType="1"/>
            </p:cNvSpPr>
            <p:nvPr/>
          </p:nvSpPr>
          <p:spPr bwMode="auto">
            <a:xfrm flipH="1">
              <a:off x="3531" y="2927"/>
              <a:ext cx="27" cy="13"/>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39" name="Line 105"/>
            <p:cNvSpPr>
              <a:spLocks noChangeShapeType="1"/>
            </p:cNvSpPr>
            <p:nvPr/>
          </p:nvSpPr>
          <p:spPr bwMode="auto">
            <a:xfrm flipH="1">
              <a:off x="3510" y="2940"/>
              <a:ext cx="21" cy="5"/>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40" name="Line 106"/>
            <p:cNvSpPr>
              <a:spLocks noChangeShapeType="1"/>
            </p:cNvSpPr>
            <p:nvPr/>
          </p:nvSpPr>
          <p:spPr bwMode="auto">
            <a:xfrm flipH="1">
              <a:off x="3483" y="2945"/>
              <a:ext cx="27" cy="4"/>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41" name="Line 107"/>
            <p:cNvSpPr>
              <a:spLocks noChangeShapeType="1"/>
            </p:cNvSpPr>
            <p:nvPr/>
          </p:nvSpPr>
          <p:spPr bwMode="auto">
            <a:xfrm flipH="1">
              <a:off x="3365" y="2949"/>
              <a:ext cx="118" cy="18"/>
            </a:xfrm>
            <a:prstGeom prst="line">
              <a:avLst/>
            </a:prstGeom>
            <a:noFill/>
            <a:ln w="12700">
              <a:solidFill>
                <a:srgbClr val="FF82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42" name="Freeform 108"/>
            <p:cNvSpPr>
              <a:spLocks/>
            </p:cNvSpPr>
            <p:nvPr/>
          </p:nvSpPr>
          <p:spPr bwMode="auto">
            <a:xfrm>
              <a:off x="3365" y="2945"/>
              <a:ext cx="60" cy="29"/>
            </a:xfrm>
            <a:custGeom>
              <a:avLst/>
              <a:gdLst>
                <a:gd name="T0" fmla="*/ 59 w 60"/>
                <a:gd name="T1" fmla="*/ 28 h 29"/>
                <a:gd name="T2" fmla="*/ 0 w 60"/>
                <a:gd name="T3" fmla="*/ 22 h 29"/>
                <a:gd name="T4" fmla="*/ 55 w 60"/>
                <a:gd name="T5" fmla="*/ 0 h 29"/>
                <a:gd name="T6" fmla="*/ 0 60000 65536"/>
                <a:gd name="T7" fmla="*/ 0 60000 65536"/>
                <a:gd name="T8" fmla="*/ 0 60000 65536"/>
                <a:gd name="T9" fmla="*/ 0 w 60"/>
                <a:gd name="T10" fmla="*/ 0 h 29"/>
                <a:gd name="T11" fmla="*/ 60 w 60"/>
                <a:gd name="T12" fmla="*/ 29 h 29"/>
              </a:gdLst>
              <a:ahLst/>
              <a:cxnLst>
                <a:cxn ang="T6">
                  <a:pos x="T0" y="T1"/>
                </a:cxn>
                <a:cxn ang="T7">
                  <a:pos x="T2" y="T3"/>
                </a:cxn>
                <a:cxn ang="T8">
                  <a:pos x="T4" y="T5"/>
                </a:cxn>
              </a:cxnLst>
              <a:rect l="T9" t="T10" r="T11" b="T12"/>
              <a:pathLst>
                <a:path w="60" h="29">
                  <a:moveTo>
                    <a:pt x="59" y="28"/>
                  </a:moveTo>
                  <a:lnTo>
                    <a:pt x="0" y="22"/>
                  </a:lnTo>
                  <a:lnTo>
                    <a:pt x="55" y="0"/>
                  </a:lnTo>
                </a:path>
              </a:pathLst>
            </a:custGeom>
            <a:noFill/>
            <a:ln w="12700" cap="rnd">
              <a:solidFill>
                <a:srgbClr val="FF82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43" name="Rectangle 109"/>
            <p:cNvSpPr>
              <a:spLocks noChangeArrowheads="1"/>
            </p:cNvSpPr>
            <p:nvPr/>
          </p:nvSpPr>
          <p:spPr bwMode="auto">
            <a:xfrm>
              <a:off x="3060" y="2853"/>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55344" name="Rectangle 110"/>
            <p:cNvSpPr>
              <a:spLocks noChangeArrowheads="1"/>
            </p:cNvSpPr>
            <p:nvPr/>
          </p:nvSpPr>
          <p:spPr bwMode="auto">
            <a:xfrm>
              <a:off x="3672" y="2688"/>
              <a:ext cx="1788"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8200"/>
                  </a:solidFill>
                  <a:effectLst/>
                  <a:uLnTx/>
                  <a:uFillTx/>
                  <a:latin typeface="Calibri" panose="020F0502020204030204"/>
                  <a:ea typeface="+mn-ea"/>
                  <a:cs typeface="+mn-cs"/>
                </a:rPr>
                <a:t>Entry to be inserted in parent node.</a:t>
              </a:r>
            </a:p>
          </p:txBody>
        </p:sp>
        <p:sp>
          <p:nvSpPr>
            <p:cNvPr id="55345" name="Rectangle 111"/>
            <p:cNvSpPr>
              <a:spLocks noChangeArrowheads="1"/>
            </p:cNvSpPr>
            <p:nvPr/>
          </p:nvSpPr>
          <p:spPr bwMode="auto">
            <a:xfrm>
              <a:off x="3672" y="2807"/>
              <a:ext cx="1787"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8200"/>
                  </a:solidFill>
                  <a:effectLst/>
                  <a:uLnTx/>
                  <a:uFillTx/>
                  <a:latin typeface="Calibri" panose="020F0502020204030204"/>
                  <a:ea typeface="+mn-ea"/>
                  <a:cs typeface="+mn-cs"/>
                </a:rPr>
                <a:t>(Note that 17 is pushed up and only</a:t>
              </a:r>
            </a:p>
          </p:txBody>
        </p:sp>
        <p:sp>
          <p:nvSpPr>
            <p:cNvPr id="55346" name="Rectangle 112"/>
            <p:cNvSpPr>
              <a:spLocks noChangeArrowheads="1"/>
            </p:cNvSpPr>
            <p:nvPr/>
          </p:nvSpPr>
          <p:spPr bwMode="auto">
            <a:xfrm>
              <a:off x="3672" y="3015"/>
              <a:ext cx="110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8200"/>
                  </a:solidFill>
                  <a:effectLst/>
                  <a:uLnTx/>
                  <a:uFillTx/>
                  <a:latin typeface="Calibri" panose="020F0502020204030204"/>
                  <a:ea typeface="+mn-ea"/>
                  <a:cs typeface="+mn-cs"/>
                </a:rPr>
                <a:t>this with a leaf split.)</a:t>
              </a:r>
            </a:p>
          </p:txBody>
        </p:sp>
        <p:sp>
          <p:nvSpPr>
            <p:cNvPr id="55347" name="Rectangle 113"/>
            <p:cNvSpPr>
              <a:spLocks noChangeArrowheads="1"/>
            </p:cNvSpPr>
            <p:nvPr/>
          </p:nvSpPr>
          <p:spPr bwMode="auto">
            <a:xfrm>
              <a:off x="4371" y="2808"/>
              <a:ext cx="682"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48" name="Rectangle 114"/>
            <p:cNvSpPr>
              <a:spLocks noChangeArrowheads="1"/>
            </p:cNvSpPr>
            <p:nvPr/>
          </p:nvSpPr>
          <p:spPr bwMode="auto">
            <a:xfrm>
              <a:off x="4895" y="2808"/>
              <a:ext cx="31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49" name="Arc 115"/>
            <p:cNvSpPr>
              <a:spLocks/>
            </p:cNvSpPr>
            <p:nvPr/>
          </p:nvSpPr>
          <p:spPr bwMode="auto">
            <a:xfrm>
              <a:off x="3321" y="3043"/>
              <a:ext cx="192"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2"/>
              </a:solidFill>
              <a:round/>
              <a:headEnd type="none" w="sm" len="sm"/>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116"/>
          <p:cNvGrpSpPr>
            <a:grpSpLocks/>
          </p:cNvGrpSpPr>
          <p:nvPr/>
        </p:nvGrpSpPr>
        <p:grpSpPr bwMode="auto">
          <a:xfrm>
            <a:off x="7772400" y="3810000"/>
            <a:ext cx="2324100" cy="465138"/>
            <a:chOff x="3936" y="2400"/>
            <a:chExt cx="1464" cy="293"/>
          </a:xfrm>
        </p:grpSpPr>
        <p:sp>
          <p:nvSpPr>
            <p:cNvPr id="55313" name="Freeform 117"/>
            <p:cNvSpPr>
              <a:spLocks/>
            </p:cNvSpPr>
            <p:nvPr/>
          </p:nvSpPr>
          <p:spPr bwMode="auto">
            <a:xfrm>
              <a:off x="3936" y="2400"/>
              <a:ext cx="351" cy="293"/>
            </a:xfrm>
            <a:custGeom>
              <a:avLst/>
              <a:gdLst>
                <a:gd name="T0" fmla="*/ 0 w 351"/>
                <a:gd name="T1" fmla="*/ 292 h 293"/>
                <a:gd name="T2" fmla="*/ 0 w 351"/>
                <a:gd name="T3" fmla="*/ 0 h 293"/>
                <a:gd name="T4" fmla="*/ 350 w 351"/>
                <a:gd name="T5" fmla="*/ 0 h 293"/>
                <a:gd name="T6" fmla="*/ 350 w 351"/>
                <a:gd name="T7" fmla="*/ 292 h 293"/>
                <a:gd name="T8" fmla="*/ 0 w 351"/>
                <a:gd name="T9" fmla="*/ 292 h 293"/>
                <a:gd name="T10" fmla="*/ 0 60000 65536"/>
                <a:gd name="T11" fmla="*/ 0 60000 65536"/>
                <a:gd name="T12" fmla="*/ 0 60000 65536"/>
                <a:gd name="T13" fmla="*/ 0 60000 65536"/>
                <a:gd name="T14" fmla="*/ 0 60000 65536"/>
                <a:gd name="T15" fmla="*/ 0 w 351"/>
                <a:gd name="T16" fmla="*/ 0 h 293"/>
                <a:gd name="T17" fmla="*/ 351 w 351"/>
                <a:gd name="T18" fmla="*/ 293 h 293"/>
              </a:gdLst>
              <a:ahLst/>
              <a:cxnLst>
                <a:cxn ang="T10">
                  <a:pos x="T0" y="T1"/>
                </a:cxn>
                <a:cxn ang="T11">
                  <a:pos x="T2" y="T3"/>
                </a:cxn>
                <a:cxn ang="T12">
                  <a:pos x="T4" y="T5"/>
                </a:cxn>
                <a:cxn ang="T13">
                  <a:pos x="T6" y="T7"/>
                </a:cxn>
                <a:cxn ang="T14">
                  <a:pos x="T8" y="T9"/>
                </a:cxn>
              </a:cxnLst>
              <a:rect l="T15" t="T16" r="T17" b="T18"/>
              <a:pathLst>
                <a:path w="351" h="293">
                  <a:moveTo>
                    <a:pt x="0" y="292"/>
                  </a:moveTo>
                  <a:lnTo>
                    <a:pt x="0" y="0"/>
                  </a:lnTo>
                  <a:lnTo>
                    <a:pt x="350" y="0"/>
                  </a:lnTo>
                  <a:lnTo>
                    <a:pt x="350"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5314" name="Group 118"/>
            <p:cNvGrpSpPr>
              <a:grpSpLocks/>
            </p:cNvGrpSpPr>
            <p:nvPr/>
          </p:nvGrpSpPr>
          <p:grpSpPr bwMode="auto">
            <a:xfrm>
              <a:off x="3995" y="2400"/>
              <a:ext cx="1405" cy="293"/>
              <a:chOff x="3995" y="2400"/>
              <a:chExt cx="1405" cy="293"/>
            </a:xfrm>
          </p:grpSpPr>
          <p:sp>
            <p:nvSpPr>
              <p:cNvPr id="55315" name="Freeform 119"/>
              <p:cNvSpPr>
                <a:spLocks/>
              </p:cNvSpPr>
              <p:nvPr/>
            </p:nvSpPr>
            <p:spPr bwMode="auto">
              <a:xfrm>
                <a:off x="3995" y="2400"/>
                <a:ext cx="1" cy="293"/>
              </a:xfrm>
              <a:custGeom>
                <a:avLst/>
                <a:gdLst>
                  <a:gd name="T0" fmla="*/ 0 w 1"/>
                  <a:gd name="T1" fmla="*/ 0 h 293"/>
                  <a:gd name="T2" fmla="*/ 0 w 1"/>
                  <a:gd name="T3" fmla="*/ 292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16" name="Freeform 120"/>
              <p:cNvSpPr>
                <a:spLocks/>
              </p:cNvSpPr>
              <p:nvPr/>
            </p:nvSpPr>
            <p:spPr bwMode="auto">
              <a:xfrm>
                <a:off x="4286" y="2400"/>
                <a:ext cx="353" cy="293"/>
              </a:xfrm>
              <a:custGeom>
                <a:avLst/>
                <a:gdLst>
                  <a:gd name="T0" fmla="*/ 0 w 353"/>
                  <a:gd name="T1" fmla="*/ 292 h 293"/>
                  <a:gd name="T2" fmla="*/ 0 w 353"/>
                  <a:gd name="T3" fmla="*/ 0 h 293"/>
                  <a:gd name="T4" fmla="*/ 352 w 353"/>
                  <a:gd name="T5" fmla="*/ 0 h 293"/>
                  <a:gd name="T6" fmla="*/ 352 w 353"/>
                  <a:gd name="T7" fmla="*/ 292 h 293"/>
                  <a:gd name="T8" fmla="*/ 0 w 353"/>
                  <a:gd name="T9" fmla="*/ 292 h 293"/>
                  <a:gd name="T10" fmla="*/ 0 60000 65536"/>
                  <a:gd name="T11" fmla="*/ 0 60000 65536"/>
                  <a:gd name="T12" fmla="*/ 0 60000 65536"/>
                  <a:gd name="T13" fmla="*/ 0 60000 65536"/>
                  <a:gd name="T14" fmla="*/ 0 60000 65536"/>
                  <a:gd name="T15" fmla="*/ 0 w 353"/>
                  <a:gd name="T16" fmla="*/ 0 h 293"/>
                  <a:gd name="T17" fmla="*/ 353 w 353"/>
                  <a:gd name="T18" fmla="*/ 293 h 293"/>
                </a:gdLst>
                <a:ahLst/>
                <a:cxnLst>
                  <a:cxn ang="T10">
                    <a:pos x="T0" y="T1"/>
                  </a:cxn>
                  <a:cxn ang="T11">
                    <a:pos x="T2" y="T3"/>
                  </a:cxn>
                  <a:cxn ang="T12">
                    <a:pos x="T4" y="T5"/>
                  </a:cxn>
                  <a:cxn ang="T13">
                    <a:pos x="T6" y="T7"/>
                  </a:cxn>
                  <a:cxn ang="T14">
                    <a:pos x="T8" y="T9"/>
                  </a:cxn>
                </a:cxnLst>
                <a:rect l="T15" t="T16" r="T17" b="T18"/>
                <a:pathLst>
                  <a:path w="353" h="293">
                    <a:moveTo>
                      <a:pt x="0" y="292"/>
                    </a:moveTo>
                    <a:lnTo>
                      <a:pt x="0" y="0"/>
                    </a:lnTo>
                    <a:lnTo>
                      <a:pt x="352" y="0"/>
                    </a:lnTo>
                    <a:lnTo>
                      <a:pt x="352"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17" name="Freeform 121"/>
              <p:cNvSpPr>
                <a:spLocks/>
              </p:cNvSpPr>
              <p:nvPr/>
            </p:nvSpPr>
            <p:spPr bwMode="auto">
              <a:xfrm>
                <a:off x="4346" y="2400"/>
                <a:ext cx="1" cy="293"/>
              </a:xfrm>
              <a:custGeom>
                <a:avLst/>
                <a:gdLst>
                  <a:gd name="T0" fmla="*/ 0 w 1"/>
                  <a:gd name="T1" fmla="*/ 0 h 293"/>
                  <a:gd name="T2" fmla="*/ 0 w 1"/>
                  <a:gd name="T3" fmla="*/ 292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18" name="Freeform 122"/>
              <p:cNvSpPr>
                <a:spLocks/>
              </p:cNvSpPr>
              <p:nvPr/>
            </p:nvSpPr>
            <p:spPr bwMode="auto">
              <a:xfrm>
                <a:off x="4638" y="2400"/>
                <a:ext cx="352" cy="293"/>
              </a:xfrm>
              <a:custGeom>
                <a:avLst/>
                <a:gdLst>
                  <a:gd name="T0" fmla="*/ 0 w 352"/>
                  <a:gd name="T1" fmla="*/ 292 h 293"/>
                  <a:gd name="T2" fmla="*/ 0 w 352"/>
                  <a:gd name="T3" fmla="*/ 0 h 293"/>
                  <a:gd name="T4" fmla="*/ 351 w 352"/>
                  <a:gd name="T5" fmla="*/ 0 h 293"/>
                  <a:gd name="T6" fmla="*/ 351 w 352"/>
                  <a:gd name="T7" fmla="*/ 292 h 293"/>
                  <a:gd name="T8" fmla="*/ 0 w 352"/>
                  <a:gd name="T9" fmla="*/ 292 h 293"/>
                  <a:gd name="T10" fmla="*/ 0 60000 65536"/>
                  <a:gd name="T11" fmla="*/ 0 60000 65536"/>
                  <a:gd name="T12" fmla="*/ 0 60000 65536"/>
                  <a:gd name="T13" fmla="*/ 0 60000 65536"/>
                  <a:gd name="T14" fmla="*/ 0 60000 65536"/>
                  <a:gd name="T15" fmla="*/ 0 w 352"/>
                  <a:gd name="T16" fmla="*/ 0 h 293"/>
                  <a:gd name="T17" fmla="*/ 352 w 352"/>
                  <a:gd name="T18" fmla="*/ 293 h 293"/>
                </a:gdLst>
                <a:ahLst/>
                <a:cxnLst>
                  <a:cxn ang="T10">
                    <a:pos x="T0" y="T1"/>
                  </a:cxn>
                  <a:cxn ang="T11">
                    <a:pos x="T2" y="T3"/>
                  </a:cxn>
                  <a:cxn ang="T12">
                    <a:pos x="T4" y="T5"/>
                  </a:cxn>
                  <a:cxn ang="T13">
                    <a:pos x="T6" y="T7"/>
                  </a:cxn>
                  <a:cxn ang="T14">
                    <a:pos x="T8" y="T9"/>
                  </a:cxn>
                </a:cxnLst>
                <a:rect l="T15" t="T16" r="T17" b="T18"/>
                <a:pathLst>
                  <a:path w="352" h="293">
                    <a:moveTo>
                      <a:pt x="0" y="292"/>
                    </a:moveTo>
                    <a:lnTo>
                      <a:pt x="0" y="0"/>
                    </a:lnTo>
                    <a:lnTo>
                      <a:pt x="351" y="0"/>
                    </a:lnTo>
                    <a:lnTo>
                      <a:pt x="351"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19" name="Freeform 123"/>
              <p:cNvSpPr>
                <a:spLocks/>
              </p:cNvSpPr>
              <p:nvPr/>
            </p:nvSpPr>
            <p:spPr bwMode="auto">
              <a:xfrm>
                <a:off x="4697" y="2400"/>
                <a:ext cx="1" cy="293"/>
              </a:xfrm>
              <a:custGeom>
                <a:avLst/>
                <a:gdLst>
                  <a:gd name="T0" fmla="*/ 0 w 1"/>
                  <a:gd name="T1" fmla="*/ 0 h 293"/>
                  <a:gd name="T2" fmla="*/ 0 w 1"/>
                  <a:gd name="T3" fmla="*/ 292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20" name="Freeform 124"/>
              <p:cNvSpPr>
                <a:spLocks/>
              </p:cNvSpPr>
              <p:nvPr/>
            </p:nvSpPr>
            <p:spPr bwMode="auto">
              <a:xfrm>
                <a:off x="4989" y="2400"/>
                <a:ext cx="353" cy="293"/>
              </a:xfrm>
              <a:custGeom>
                <a:avLst/>
                <a:gdLst>
                  <a:gd name="T0" fmla="*/ 0 w 353"/>
                  <a:gd name="T1" fmla="*/ 292 h 293"/>
                  <a:gd name="T2" fmla="*/ 0 w 353"/>
                  <a:gd name="T3" fmla="*/ 0 h 293"/>
                  <a:gd name="T4" fmla="*/ 352 w 353"/>
                  <a:gd name="T5" fmla="*/ 0 h 293"/>
                  <a:gd name="T6" fmla="*/ 352 w 353"/>
                  <a:gd name="T7" fmla="*/ 292 h 293"/>
                  <a:gd name="T8" fmla="*/ 0 w 353"/>
                  <a:gd name="T9" fmla="*/ 292 h 293"/>
                  <a:gd name="T10" fmla="*/ 0 60000 65536"/>
                  <a:gd name="T11" fmla="*/ 0 60000 65536"/>
                  <a:gd name="T12" fmla="*/ 0 60000 65536"/>
                  <a:gd name="T13" fmla="*/ 0 60000 65536"/>
                  <a:gd name="T14" fmla="*/ 0 60000 65536"/>
                  <a:gd name="T15" fmla="*/ 0 w 353"/>
                  <a:gd name="T16" fmla="*/ 0 h 293"/>
                  <a:gd name="T17" fmla="*/ 353 w 353"/>
                  <a:gd name="T18" fmla="*/ 293 h 293"/>
                </a:gdLst>
                <a:ahLst/>
                <a:cxnLst>
                  <a:cxn ang="T10">
                    <a:pos x="T0" y="T1"/>
                  </a:cxn>
                  <a:cxn ang="T11">
                    <a:pos x="T2" y="T3"/>
                  </a:cxn>
                  <a:cxn ang="T12">
                    <a:pos x="T4" y="T5"/>
                  </a:cxn>
                  <a:cxn ang="T13">
                    <a:pos x="T6" y="T7"/>
                  </a:cxn>
                  <a:cxn ang="T14">
                    <a:pos x="T8" y="T9"/>
                  </a:cxn>
                </a:cxnLst>
                <a:rect l="T15" t="T16" r="T17" b="T18"/>
                <a:pathLst>
                  <a:path w="353" h="293">
                    <a:moveTo>
                      <a:pt x="0" y="292"/>
                    </a:moveTo>
                    <a:lnTo>
                      <a:pt x="0" y="0"/>
                    </a:lnTo>
                    <a:lnTo>
                      <a:pt x="352" y="0"/>
                    </a:lnTo>
                    <a:lnTo>
                      <a:pt x="352"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21" name="Freeform 125"/>
              <p:cNvSpPr>
                <a:spLocks/>
              </p:cNvSpPr>
              <p:nvPr/>
            </p:nvSpPr>
            <p:spPr bwMode="auto">
              <a:xfrm>
                <a:off x="5047" y="2400"/>
                <a:ext cx="1" cy="293"/>
              </a:xfrm>
              <a:custGeom>
                <a:avLst/>
                <a:gdLst>
                  <a:gd name="T0" fmla="*/ 0 w 1"/>
                  <a:gd name="T1" fmla="*/ 0 h 293"/>
                  <a:gd name="T2" fmla="*/ 0 w 1"/>
                  <a:gd name="T3" fmla="*/ 292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22" name="Freeform 126"/>
              <p:cNvSpPr>
                <a:spLocks/>
              </p:cNvSpPr>
              <p:nvPr/>
            </p:nvSpPr>
            <p:spPr bwMode="auto">
              <a:xfrm>
                <a:off x="5341" y="2400"/>
                <a:ext cx="59" cy="293"/>
              </a:xfrm>
              <a:custGeom>
                <a:avLst/>
                <a:gdLst>
                  <a:gd name="T0" fmla="*/ 0 w 59"/>
                  <a:gd name="T1" fmla="*/ 292 h 293"/>
                  <a:gd name="T2" fmla="*/ 0 w 59"/>
                  <a:gd name="T3" fmla="*/ 0 h 293"/>
                  <a:gd name="T4" fmla="*/ 58 w 59"/>
                  <a:gd name="T5" fmla="*/ 0 h 293"/>
                  <a:gd name="T6" fmla="*/ 58 w 59"/>
                  <a:gd name="T7" fmla="*/ 292 h 293"/>
                  <a:gd name="T8" fmla="*/ 0 w 59"/>
                  <a:gd name="T9" fmla="*/ 292 h 293"/>
                  <a:gd name="T10" fmla="*/ 0 60000 65536"/>
                  <a:gd name="T11" fmla="*/ 0 60000 65536"/>
                  <a:gd name="T12" fmla="*/ 0 60000 65536"/>
                  <a:gd name="T13" fmla="*/ 0 60000 65536"/>
                  <a:gd name="T14" fmla="*/ 0 60000 65536"/>
                  <a:gd name="T15" fmla="*/ 0 w 59"/>
                  <a:gd name="T16" fmla="*/ 0 h 293"/>
                  <a:gd name="T17" fmla="*/ 59 w 59"/>
                  <a:gd name="T18" fmla="*/ 293 h 293"/>
                </a:gdLst>
                <a:ahLst/>
                <a:cxnLst>
                  <a:cxn ang="T10">
                    <a:pos x="T0" y="T1"/>
                  </a:cxn>
                  <a:cxn ang="T11">
                    <a:pos x="T2" y="T3"/>
                  </a:cxn>
                  <a:cxn ang="T12">
                    <a:pos x="T4" y="T5"/>
                  </a:cxn>
                  <a:cxn ang="T13">
                    <a:pos x="T6" y="T7"/>
                  </a:cxn>
                  <a:cxn ang="T14">
                    <a:pos x="T8" y="T9"/>
                  </a:cxn>
                </a:cxnLst>
                <a:rect l="T15" t="T16" r="T17" b="T18"/>
                <a:pathLst>
                  <a:path w="59" h="293">
                    <a:moveTo>
                      <a:pt x="0" y="292"/>
                    </a:moveTo>
                    <a:lnTo>
                      <a:pt x="0" y="0"/>
                    </a:lnTo>
                    <a:lnTo>
                      <a:pt x="58" y="0"/>
                    </a:lnTo>
                    <a:lnTo>
                      <a:pt x="58"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23" name="Rectangle 127"/>
              <p:cNvSpPr>
                <a:spLocks noChangeArrowheads="1"/>
              </p:cNvSpPr>
              <p:nvPr/>
            </p:nvSpPr>
            <p:spPr bwMode="auto">
              <a:xfrm>
                <a:off x="4368" y="2445"/>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55324" name="Rectangle 128"/>
              <p:cNvSpPr>
                <a:spLocks noChangeArrowheads="1"/>
              </p:cNvSpPr>
              <p:nvPr/>
            </p:nvSpPr>
            <p:spPr bwMode="auto">
              <a:xfrm>
                <a:off x="4719" y="2444"/>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24</a:t>
                </a:r>
              </a:p>
            </p:txBody>
          </p:sp>
          <p:sp>
            <p:nvSpPr>
              <p:cNvPr id="55325" name="Rectangle 129"/>
              <p:cNvSpPr>
                <a:spLocks noChangeArrowheads="1"/>
              </p:cNvSpPr>
              <p:nvPr/>
            </p:nvSpPr>
            <p:spPr bwMode="auto">
              <a:xfrm>
                <a:off x="5078" y="2437"/>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30</a:t>
                </a:r>
              </a:p>
            </p:txBody>
          </p:sp>
          <p:sp>
            <p:nvSpPr>
              <p:cNvPr id="55326" name="Rectangle 130"/>
              <p:cNvSpPr>
                <a:spLocks noChangeArrowheads="1"/>
              </p:cNvSpPr>
              <p:nvPr/>
            </p:nvSpPr>
            <p:spPr bwMode="auto">
              <a:xfrm>
                <a:off x="4032" y="2445"/>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13</a:t>
                </a:r>
              </a:p>
            </p:txBody>
          </p:sp>
        </p:grpSp>
      </p:grpSp>
      <p:sp>
        <p:nvSpPr>
          <p:cNvPr id="132227" name="Text Box 131"/>
          <p:cNvSpPr txBox="1">
            <a:spLocks noChangeArrowheads="1"/>
          </p:cNvSpPr>
          <p:nvPr/>
        </p:nvSpPr>
        <p:spPr bwMode="auto">
          <a:xfrm>
            <a:off x="4724400" y="3733801"/>
            <a:ext cx="12954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rPr>
              <a:t>Index Page Split</a:t>
            </a:r>
          </a:p>
        </p:txBody>
      </p:sp>
      <p:grpSp>
        <p:nvGrpSpPr>
          <p:cNvPr id="11" name="Group 132"/>
          <p:cNvGrpSpPr>
            <a:grpSpLocks/>
          </p:cNvGrpSpPr>
          <p:nvPr/>
        </p:nvGrpSpPr>
        <p:grpSpPr bwMode="auto">
          <a:xfrm>
            <a:off x="7215188" y="3810000"/>
            <a:ext cx="557212" cy="465138"/>
            <a:chOff x="3585" y="2400"/>
            <a:chExt cx="351" cy="293"/>
          </a:xfrm>
        </p:grpSpPr>
        <p:sp>
          <p:nvSpPr>
            <p:cNvPr id="55310" name="Freeform 133"/>
            <p:cNvSpPr>
              <a:spLocks/>
            </p:cNvSpPr>
            <p:nvPr/>
          </p:nvSpPr>
          <p:spPr bwMode="auto">
            <a:xfrm>
              <a:off x="3585" y="2400"/>
              <a:ext cx="351" cy="293"/>
            </a:xfrm>
            <a:custGeom>
              <a:avLst/>
              <a:gdLst>
                <a:gd name="T0" fmla="*/ 0 w 351"/>
                <a:gd name="T1" fmla="*/ 292 h 293"/>
                <a:gd name="T2" fmla="*/ 0 w 351"/>
                <a:gd name="T3" fmla="*/ 0 h 293"/>
                <a:gd name="T4" fmla="*/ 350 w 351"/>
                <a:gd name="T5" fmla="*/ 0 h 293"/>
                <a:gd name="T6" fmla="*/ 350 w 351"/>
                <a:gd name="T7" fmla="*/ 292 h 293"/>
                <a:gd name="T8" fmla="*/ 0 w 351"/>
                <a:gd name="T9" fmla="*/ 292 h 293"/>
                <a:gd name="T10" fmla="*/ 0 60000 65536"/>
                <a:gd name="T11" fmla="*/ 0 60000 65536"/>
                <a:gd name="T12" fmla="*/ 0 60000 65536"/>
                <a:gd name="T13" fmla="*/ 0 60000 65536"/>
                <a:gd name="T14" fmla="*/ 0 60000 65536"/>
                <a:gd name="T15" fmla="*/ 0 w 351"/>
                <a:gd name="T16" fmla="*/ 0 h 293"/>
                <a:gd name="T17" fmla="*/ 351 w 351"/>
                <a:gd name="T18" fmla="*/ 293 h 293"/>
              </a:gdLst>
              <a:ahLst/>
              <a:cxnLst>
                <a:cxn ang="T10">
                  <a:pos x="T0" y="T1"/>
                </a:cxn>
                <a:cxn ang="T11">
                  <a:pos x="T2" y="T3"/>
                </a:cxn>
                <a:cxn ang="T12">
                  <a:pos x="T4" y="T5"/>
                </a:cxn>
                <a:cxn ang="T13">
                  <a:pos x="T6" y="T7"/>
                </a:cxn>
                <a:cxn ang="T14">
                  <a:pos x="T8" y="T9"/>
                </a:cxn>
              </a:cxnLst>
              <a:rect l="T15" t="T16" r="T17" b="T18"/>
              <a:pathLst>
                <a:path w="351" h="293">
                  <a:moveTo>
                    <a:pt x="0" y="292"/>
                  </a:moveTo>
                  <a:lnTo>
                    <a:pt x="0" y="0"/>
                  </a:lnTo>
                  <a:lnTo>
                    <a:pt x="350" y="0"/>
                  </a:lnTo>
                  <a:lnTo>
                    <a:pt x="350" y="292"/>
                  </a:lnTo>
                  <a:lnTo>
                    <a:pt x="0" y="29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11" name="Freeform 134"/>
            <p:cNvSpPr>
              <a:spLocks/>
            </p:cNvSpPr>
            <p:nvPr/>
          </p:nvSpPr>
          <p:spPr bwMode="auto">
            <a:xfrm>
              <a:off x="3644" y="2400"/>
              <a:ext cx="1" cy="293"/>
            </a:xfrm>
            <a:custGeom>
              <a:avLst/>
              <a:gdLst>
                <a:gd name="T0" fmla="*/ 0 w 1"/>
                <a:gd name="T1" fmla="*/ 0 h 293"/>
                <a:gd name="T2" fmla="*/ 0 w 1"/>
                <a:gd name="T3" fmla="*/ 292 h 293"/>
                <a:gd name="T4" fmla="*/ 0 w 1"/>
                <a:gd name="T5" fmla="*/ 0 h 293"/>
                <a:gd name="T6" fmla="*/ 0 60000 65536"/>
                <a:gd name="T7" fmla="*/ 0 60000 65536"/>
                <a:gd name="T8" fmla="*/ 0 60000 65536"/>
                <a:gd name="T9" fmla="*/ 0 w 1"/>
                <a:gd name="T10" fmla="*/ 0 h 293"/>
                <a:gd name="T11" fmla="*/ 1 w 1"/>
                <a:gd name="T12" fmla="*/ 293 h 293"/>
              </a:gdLst>
              <a:ahLst/>
              <a:cxnLst>
                <a:cxn ang="T6">
                  <a:pos x="T0" y="T1"/>
                </a:cxn>
                <a:cxn ang="T7">
                  <a:pos x="T2" y="T3"/>
                </a:cxn>
                <a:cxn ang="T8">
                  <a:pos x="T4" y="T5"/>
                </a:cxn>
              </a:cxnLst>
              <a:rect l="T9" t="T10" r="T11" b="T12"/>
              <a:pathLst>
                <a:path w="1" h="293">
                  <a:moveTo>
                    <a:pt x="0" y="0"/>
                  </a:moveTo>
                  <a:lnTo>
                    <a:pt x="0" y="292"/>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12" name="Rectangle 135"/>
            <p:cNvSpPr>
              <a:spLocks noChangeArrowheads="1"/>
            </p:cNvSpPr>
            <p:nvPr/>
          </p:nvSpPr>
          <p:spPr bwMode="auto">
            <a:xfrm>
              <a:off x="3681" y="2445"/>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5</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2227"/>
                                        </p:tgtEl>
                                        <p:attrNameLst>
                                          <p:attrName>style.visibility</p:attrName>
                                        </p:attrNameLst>
                                      </p:cBhvr>
                                      <p:to>
                                        <p:strVal val="visible"/>
                                      </p:to>
                                    </p:set>
                                    <p:animEffect transition="in" filter="dissolve">
                                      <p:cBhvr>
                                        <p:cTn id="23" dur="500"/>
                                        <p:tgtEl>
                                          <p:spTgt spid="13222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1"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227"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7E19-4A32-4A1C-A099-47D1C531173F}"/>
              </a:ext>
            </a:extLst>
          </p:cNvPr>
          <p:cNvSpPr>
            <a:spLocks noGrp="1"/>
          </p:cNvSpPr>
          <p:nvPr>
            <p:ph type="title"/>
          </p:nvPr>
        </p:nvSpPr>
        <p:spPr/>
        <p:txBody>
          <a:bodyPr/>
          <a:lstStyle/>
          <a:p>
            <a:r>
              <a:rPr lang="en-US" dirty="0"/>
              <a:t>Insertion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59AFF0-7CE1-411F-A2AC-E75AFB44BB35}"/>
                  </a:ext>
                </a:extLst>
              </p:cNvPr>
              <p:cNvSpPr>
                <a:spLocks noGrp="1"/>
              </p:cNvSpPr>
              <p:nvPr>
                <p:ph sz="half" idx="1"/>
              </p:nvPr>
            </p:nvSpPr>
            <p:spPr/>
            <p:txBody>
              <a:bodyPr>
                <a:normAutofit fontScale="92500" lnSpcReduction="20000"/>
              </a:bodyPr>
              <a:lstStyle/>
              <a:p>
                <a:pPr marL="514350" indent="-514350">
                  <a:buFont typeface="+mj-lt"/>
                  <a:buAutoNum type="arabicPeriod"/>
                </a:pPr>
                <a:r>
                  <a:rPr lang="en-US" dirty="0"/>
                  <a:t>Insert the key in its leaf in a sorted order</a:t>
                </a:r>
              </a:p>
              <a:p>
                <a:pPr marL="514350" indent="-514350">
                  <a:buFont typeface="+mj-lt"/>
                  <a:buAutoNum type="arabicPeriod"/>
                </a:pPr>
                <a:r>
                  <a:rPr lang="en-US" dirty="0"/>
                  <a:t>If the leaf ends up with M keys, </a:t>
                </a:r>
                <a:r>
                  <a:rPr lang="en-US" b="1" dirty="0"/>
                  <a:t>overflow!</a:t>
                </a:r>
              </a:p>
              <a:p>
                <a:pPr marL="971550" lvl="1" indent="-514350">
                  <a:buFont typeface="+mj-lt"/>
                  <a:buAutoNum type="romanLcPeriod"/>
                </a:pPr>
                <a:r>
                  <a:rPr lang="en-US" dirty="0"/>
                  <a:t>Split the leaf into two nodes</a:t>
                </a:r>
              </a:p>
              <a:p>
                <a:pPr lvl="2"/>
                <a:r>
                  <a:rPr lang="en-US" dirty="0"/>
                  <a:t>Original with </a:t>
                </a:r>
                <a14:m>
                  <m:oMath xmlns:m="http://schemas.openxmlformats.org/officeDocument/2006/math">
                    <m:d>
                      <m:dPr>
                        <m:begChr m:val="⌊"/>
                        <m:endChr m:val="⌋"/>
                        <m:ctrlPr>
                          <a:rPr lang="en-US" i="1" smtClean="0">
                            <a:latin typeface="Cambria Math" panose="02040503050406030204" pitchFamily="18" charset="0"/>
                          </a:rPr>
                        </m:ctrlPr>
                      </m:dPr>
                      <m:e>
                        <m:r>
                          <m:rPr>
                            <m:nor/>
                          </m:rPr>
                          <a:rPr lang="en-US" dirty="0"/>
                          <m:t>M</m:t>
                        </m:r>
                        <m:r>
                          <m:rPr>
                            <m:nor/>
                          </m:rPr>
                          <a:rPr lang="en-US" dirty="0"/>
                          <m:t>/2</m:t>
                        </m:r>
                      </m:e>
                    </m:d>
                  </m:oMath>
                </a14:m>
                <a:r>
                  <a:rPr lang="en-US" dirty="0"/>
                  <a:t> keys</a:t>
                </a:r>
              </a:p>
              <a:p>
                <a:pPr lvl="2"/>
                <a:r>
                  <a:rPr lang="en-US" dirty="0"/>
                  <a:t>New one with ⌈M/2⌉ keys</a:t>
                </a:r>
              </a:p>
              <a:p>
                <a:pPr marL="971550" lvl="1" indent="-514350">
                  <a:buFont typeface="+mj-lt"/>
                  <a:buAutoNum type="romanLcPeriod"/>
                </a:pPr>
                <a:r>
                  <a:rPr lang="en-US" dirty="0"/>
                  <a:t>Add the middle element to the parent</a:t>
                </a:r>
              </a:p>
              <a:p>
                <a:pPr marL="971550" lvl="1" indent="-514350">
                  <a:buFont typeface="+mj-lt"/>
                  <a:buAutoNum type="romanLcPeriod"/>
                </a:pPr>
                <a:r>
                  <a:rPr lang="en-US" dirty="0"/>
                  <a:t>If the parent ends up with M keys, </a:t>
                </a:r>
                <a:r>
                  <a:rPr lang="en-US" b="1" dirty="0"/>
                  <a:t>overflow!</a:t>
                </a:r>
              </a:p>
              <a:p>
                <a:pPr lvl="1"/>
                <a:endParaRPr lang="en-US" dirty="0"/>
              </a:p>
            </p:txBody>
          </p:sp>
        </mc:Choice>
        <mc:Fallback xmlns="">
          <p:sp>
            <p:nvSpPr>
              <p:cNvPr id="3" name="Content Placeholder 2">
                <a:extLst>
                  <a:ext uri="{FF2B5EF4-FFF2-40B4-BE49-F238E27FC236}">
                    <a16:creationId xmlns:a16="http://schemas.microsoft.com/office/drawing/2014/main" id="{A159AFF0-7CE1-411F-A2AC-E75AFB44BB35}"/>
                  </a:ext>
                </a:extLst>
              </p:cNvPr>
              <p:cNvSpPr>
                <a:spLocks noGrp="1" noRot="1" noChangeAspect="1" noMove="1" noResize="1" noEditPoints="1" noAdjustHandles="1" noChangeArrowheads="1" noChangeShapeType="1" noTextEdit="1"/>
              </p:cNvSpPr>
              <p:nvPr>
                <p:ph sz="half" idx="1"/>
              </p:nvPr>
            </p:nvSpPr>
            <p:spPr>
              <a:blipFill>
                <a:blip r:embed="rId2"/>
                <a:stretch>
                  <a:fillRect l="-2235" t="-3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36DEB0-5A1C-4168-A8C0-E081D2153B5A}"/>
                  </a:ext>
                </a:extLst>
              </p:cNvPr>
              <p:cNvSpPr>
                <a:spLocks noGrp="1"/>
              </p:cNvSpPr>
              <p:nvPr>
                <p:ph sz="half" idx="2"/>
              </p:nvPr>
            </p:nvSpPr>
            <p:spPr/>
            <p:txBody>
              <a:bodyPr>
                <a:normAutofit fontScale="92500" lnSpcReduction="20000"/>
              </a:bodyPr>
              <a:lstStyle/>
              <a:p>
                <a:pPr marL="514350" indent="-514350">
                  <a:buFont typeface="+mj-lt"/>
                  <a:buAutoNum type="arabicPeriod" startAt="3"/>
                </a:pPr>
                <a:r>
                  <a:rPr lang="nb-NO" dirty="0"/>
                  <a:t>If an </a:t>
                </a:r>
                <a:r>
                  <a:rPr lang="en-US" dirty="0"/>
                  <a:t>internal node ends up with M keys, </a:t>
                </a:r>
                <a:r>
                  <a:rPr lang="en-US" b="1" dirty="0"/>
                  <a:t>overflow</a:t>
                </a:r>
                <a:r>
                  <a:rPr lang="en-US" dirty="0"/>
                  <a:t>!</a:t>
                </a:r>
              </a:p>
              <a:p>
                <a:pPr marL="971550" marR="0" lvl="1" indent="-514350" algn="l" defTabSz="914400" rtl="0" eaLnBrk="1" fontAlgn="auto" latinLnBrk="0" hangingPunct="1">
                  <a:lnSpc>
                    <a:spcPct val="90000"/>
                  </a:lnSpc>
                  <a:spcBef>
                    <a:spcPts val="500"/>
                  </a:spcBef>
                  <a:spcAft>
                    <a:spcPts val="0"/>
                  </a:spcAft>
                  <a:buClrTx/>
                  <a:buSzTx/>
                  <a:buFont typeface="+mj-lt"/>
                  <a:buAutoNum type="romanL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Split the leaf into two nodes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Original with </a:t>
                </a:r>
                <a14:m>
                  <m:oMath xmlns:m="http://schemas.openxmlformats.org/officeDocument/2006/math">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m:rPr>
                            <m:nor/>
                          </m:rP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m:t>M</m:t>
                        </m:r>
                        <m:r>
                          <m:rPr>
                            <m:nor/>
                          </m:rP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m:t>/2</m:t>
                        </m:r>
                      </m:e>
                    </m:d>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keys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New one with ⌈M/2⌉ keys</a:t>
                </a:r>
              </a:p>
              <a:p>
                <a:pPr marL="971550" marR="0" lvl="1" indent="-514350" algn="l" defTabSz="914400" rtl="0" eaLnBrk="1" fontAlgn="auto" latinLnBrk="0" hangingPunct="1">
                  <a:lnSpc>
                    <a:spcPct val="90000"/>
                  </a:lnSpc>
                  <a:spcBef>
                    <a:spcPts val="500"/>
                  </a:spcBef>
                  <a:spcAft>
                    <a:spcPts val="0"/>
                  </a:spcAft>
                  <a:buClrTx/>
                  <a:buSzTx/>
                  <a:buFont typeface="+mj-lt"/>
                  <a:buAutoNum type="romanL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Add the </a:t>
                </a:r>
                <a:r>
                  <a:rPr lang="en-US" dirty="0"/>
                  <a:t>middle element to</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to the parent</a:t>
                </a:r>
              </a:p>
              <a:p>
                <a:pPr marL="971550" marR="0" lvl="1" indent="-514350" algn="l" defTabSz="914400" rtl="0" eaLnBrk="1" fontAlgn="auto" latinLnBrk="0" hangingPunct="1">
                  <a:lnSpc>
                    <a:spcPct val="90000"/>
                  </a:lnSpc>
                  <a:spcBef>
                    <a:spcPts val="500"/>
                  </a:spcBef>
                  <a:spcAft>
                    <a:spcPts val="0"/>
                  </a:spcAft>
                  <a:buClrTx/>
                  <a:buSzTx/>
                  <a:buFont typeface="+mj-lt"/>
                  <a:buAutoNum type="romanL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the parent ends up with M keys,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overflow!</a:t>
                </a:r>
              </a:p>
              <a:p>
                <a:pPr marL="514350" indent="-514350">
                  <a:buFont typeface="+mj-lt"/>
                  <a:buAutoNum type="arabicPeriod" startAt="3"/>
                </a:pPr>
                <a:r>
                  <a:rPr lang="en-US" dirty="0"/>
                  <a:t>Split an overflowed root in two and hang new nodes under a new root </a:t>
                </a:r>
                <a:r>
                  <a:rPr lang="en-US" dirty="0">
                    <a:solidFill>
                      <a:srgbClr val="FF0000"/>
                    </a:solidFill>
                  </a:rPr>
                  <a:t>(This makes the tree deeper)</a:t>
                </a:r>
              </a:p>
              <a:p>
                <a:pPr marL="514350" indent="-514350">
                  <a:buFont typeface="+mj-lt"/>
                  <a:buAutoNum type="arabicPeriod" startAt="3"/>
                </a:pPr>
                <a:r>
                  <a:rPr lang="en-US" dirty="0"/>
                  <a:t>Propagate keys up in the tree.</a:t>
                </a:r>
              </a:p>
              <a:p>
                <a:pPr marL="514350" indent="-514350">
                  <a:buFont typeface="+mj-lt"/>
                  <a:buAutoNum type="arabicPeriod" startAt="3"/>
                </a:pPr>
                <a:endParaRPr lang="en-US" dirty="0"/>
              </a:p>
            </p:txBody>
          </p:sp>
        </mc:Choice>
        <mc:Fallback xmlns="">
          <p:sp>
            <p:nvSpPr>
              <p:cNvPr id="4" name="Content Placeholder 3">
                <a:extLst>
                  <a:ext uri="{FF2B5EF4-FFF2-40B4-BE49-F238E27FC236}">
                    <a16:creationId xmlns:a16="http://schemas.microsoft.com/office/drawing/2014/main" id="{6336DEB0-5A1C-4168-A8C0-E081D2153B5A}"/>
                  </a:ext>
                </a:extLst>
              </p:cNvPr>
              <p:cNvSpPr>
                <a:spLocks noGrp="1" noRot="1" noChangeAspect="1" noMove="1" noResize="1" noEditPoints="1" noAdjustHandles="1" noChangeArrowheads="1" noChangeShapeType="1" noTextEdit="1"/>
              </p:cNvSpPr>
              <p:nvPr>
                <p:ph sz="half" idx="2"/>
              </p:nvPr>
            </p:nvSpPr>
            <p:spPr>
              <a:blipFill>
                <a:blip r:embed="rId3"/>
                <a:stretch>
                  <a:fillRect l="-2235" t="-3641" b="-280"/>
                </a:stretch>
              </a:blipFill>
            </p:spPr>
            <p:txBody>
              <a:bodyPr/>
              <a:lstStyle/>
              <a:p>
                <a:r>
                  <a:rPr lang="en-US">
                    <a:noFill/>
                  </a:rPr>
                  <a:t> </a:t>
                </a:r>
              </a:p>
            </p:txBody>
          </p:sp>
        </mc:Fallback>
      </mc:AlternateContent>
    </p:spTree>
    <p:extLst>
      <p:ext uri="{BB962C8B-B14F-4D97-AF65-F5344CB8AC3E}">
        <p14:creationId xmlns:p14="http://schemas.microsoft.com/office/powerpoint/2010/main" val="4160824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D31C-E727-4DBA-A234-D115FB12622E}"/>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BC02B2A5-6C08-4A83-B00A-D7D78320238E}"/>
              </a:ext>
            </a:extLst>
          </p:cNvPr>
          <p:cNvSpPr>
            <a:spLocks noGrp="1"/>
          </p:cNvSpPr>
          <p:nvPr>
            <p:ph idx="1"/>
          </p:nvPr>
        </p:nvSpPr>
        <p:spPr>
          <a:xfrm>
            <a:off x="838200" y="1825625"/>
            <a:ext cx="10358120" cy="4351338"/>
          </a:xfrm>
        </p:spPr>
        <p:txBody>
          <a:bodyPr/>
          <a:lstStyle/>
          <a:p>
            <a:r>
              <a:rPr lang="en-US" dirty="0"/>
              <a:t>Create a tree of order 3 and insert the elements 1,5,6 in the tree and draw the resulting tree.</a:t>
            </a:r>
          </a:p>
          <a:p>
            <a:r>
              <a:rPr lang="en-US" dirty="0"/>
              <a:t>Now insert 7 and draw the updated tree.</a:t>
            </a:r>
          </a:p>
          <a:p>
            <a:r>
              <a:rPr lang="en-US" dirty="0"/>
              <a:t>Now insert 10 and draw the resulting tree.</a:t>
            </a:r>
          </a:p>
          <a:p>
            <a:r>
              <a:rPr lang="en-US" dirty="0"/>
              <a:t>For a tree of order M=3, the </a:t>
            </a:r>
            <a:r>
              <a:rPr lang="en-US" b="1" dirty="0"/>
              <a:t>maximum number of keys per node is </a:t>
            </a:r>
            <a:r>
              <a:rPr lang="en-US" dirty="0"/>
              <a:t>M-1=</a:t>
            </a:r>
            <a:r>
              <a:rPr lang="en-US" b="1" dirty="0"/>
              <a:t>2</a:t>
            </a:r>
            <a:r>
              <a:rPr lang="en-US" dirty="0"/>
              <a:t>.  </a:t>
            </a:r>
          </a:p>
        </p:txBody>
      </p:sp>
    </p:spTree>
    <p:extLst>
      <p:ext uri="{BB962C8B-B14F-4D97-AF65-F5344CB8AC3E}">
        <p14:creationId xmlns:p14="http://schemas.microsoft.com/office/powerpoint/2010/main" val="3327129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D31C-E727-4DBA-A234-D115FB12622E}"/>
              </a:ext>
            </a:extLst>
          </p:cNvPr>
          <p:cNvSpPr>
            <a:spLocks noGrp="1"/>
          </p:cNvSpPr>
          <p:nvPr>
            <p:ph type="title"/>
          </p:nvPr>
        </p:nvSpPr>
        <p:spPr/>
        <p:txBody>
          <a:bodyPr/>
          <a:lstStyle/>
          <a:p>
            <a:r>
              <a:rPr lang="en-US" dirty="0"/>
              <a:t>Exercise Solution</a:t>
            </a:r>
          </a:p>
        </p:txBody>
      </p:sp>
      <p:sp>
        <p:nvSpPr>
          <p:cNvPr id="3" name="Content Placeholder 2">
            <a:extLst>
              <a:ext uri="{FF2B5EF4-FFF2-40B4-BE49-F238E27FC236}">
                <a16:creationId xmlns:a16="http://schemas.microsoft.com/office/drawing/2014/main" id="{BC02B2A5-6C08-4A83-B00A-D7D78320238E}"/>
              </a:ext>
            </a:extLst>
          </p:cNvPr>
          <p:cNvSpPr>
            <a:spLocks noGrp="1"/>
          </p:cNvSpPr>
          <p:nvPr>
            <p:ph sz="half" idx="1"/>
          </p:nvPr>
        </p:nvSpPr>
        <p:spPr/>
        <p:txBody>
          <a:bodyPr>
            <a:normAutofit fontScale="92500" lnSpcReduction="10000"/>
          </a:bodyPr>
          <a:lstStyle/>
          <a:p>
            <a:r>
              <a:rPr lang="en-US" dirty="0"/>
              <a:t>The </a:t>
            </a:r>
            <a:r>
              <a:rPr lang="en-US" b="1" dirty="0"/>
              <a:t>maximum number of keys per node is 2</a:t>
            </a:r>
            <a:r>
              <a:rPr lang="en-US" dirty="0"/>
              <a:t>.  </a:t>
            </a:r>
          </a:p>
          <a:p>
            <a:r>
              <a:rPr lang="en-US" dirty="0"/>
              <a:t>Create a tree of order 3 and insert the elements 1,5,6 in the tree and draw the resulting tree.</a:t>
            </a:r>
          </a:p>
          <a:p>
            <a:endParaRPr lang="en-US" dirty="0"/>
          </a:p>
          <a:p>
            <a:r>
              <a:rPr lang="en-US" dirty="0"/>
              <a:t>Now insert 7 and draw the updated tree.</a:t>
            </a:r>
          </a:p>
          <a:p>
            <a:endParaRPr lang="en-US" dirty="0"/>
          </a:p>
          <a:p>
            <a:r>
              <a:rPr lang="en-US" dirty="0"/>
              <a:t>Now insert 10 and draw the resulting tree.</a:t>
            </a:r>
          </a:p>
        </p:txBody>
      </p:sp>
      <p:pic>
        <p:nvPicPr>
          <p:cNvPr id="5" name="Picture 4">
            <a:extLst>
              <a:ext uri="{FF2B5EF4-FFF2-40B4-BE49-F238E27FC236}">
                <a16:creationId xmlns:a16="http://schemas.microsoft.com/office/drawing/2014/main" id="{E71FB7D3-F769-4BB1-9CC7-D6D591B2C85D}"/>
              </a:ext>
            </a:extLst>
          </p:cNvPr>
          <p:cNvPicPr>
            <a:picLocks noChangeAspect="1"/>
          </p:cNvPicPr>
          <p:nvPr/>
        </p:nvPicPr>
        <p:blipFill rotWithShape="1">
          <a:blip r:embed="rId2"/>
          <a:srcRect l="11791" t="7250" b="15714"/>
          <a:stretch/>
        </p:blipFill>
        <p:spPr>
          <a:xfrm>
            <a:off x="8292504" y="1825625"/>
            <a:ext cx="1967152" cy="1076961"/>
          </a:xfrm>
          <a:prstGeom prst="rect">
            <a:avLst/>
          </a:prstGeom>
        </p:spPr>
      </p:pic>
      <p:pic>
        <p:nvPicPr>
          <p:cNvPr id="7" name="Picture 6">
            <a:extLst>
              <a:ext uri="{FF2B5EF4-FFF2-40B4-BE49-F238E27FC236}">
                <a16:creationId xmlns:a16="http://schemas.microsoft.com/office/drawing/2014/main" id="{3A9C0D1D-05A5-4B4B-BB55-5F779FB1E414}"/>
              </a:ext>
            </a:extLst>
          </p:cNvPr>
          <p:cNvPicPr>
            <a:picLocks noChangeAspect="1"/>
          </p:cNvPicPr>
          <p:nvPr/>
        </p:nvPicPr>
        <p:blipFill>
          <a:blip r:embed="rId3"/>
          <a:stretch>
            <a:fillRect/>
          </a:stretch>
        </p:blipFill>
        <p:spPr>
          <a:xfrm>
            <a:off x="8114030" y="3553142"/>
            <a:ext cx="2324100" cy="1133475"/>
          </a:xfrm>
          <a:prstGeom prst="rect">
            <a:avLst/>
          </a:prstGeom>
        </p:spPr>
      </p:pic>
      <p:pic>
        <p:nvPicPr>
          <p:cNvPr id="10" name="Picture 9">
            <a:extLst>
              <a:ext uri="{FF2B5EF4-FFF2-40B4-BE49-F238E27FC236}">
                <a16:creationId xmlns:a16="http://schemas.microsoft.com/office/drawing/2014/main" id="{E91F4260-CAF5-4851-B594-41C8D5FC8593}"/>
              </a:ext>
            </a:extLst>
          </p:cNvPr>
          <p:cNvPicPr>
            <a:picLocks noChangeAspect="1"/>
          </p:cNvPicPr>
          <p:nvPr/>
        </p:nvPicPr>
        <p:blipFill>
          <a:blip r:embed="rId4"/>
          <a:stretch>
            <a:fillRect/>
          </a:stretch>
        </p:blipFill>
        <p:spPr>
          <a:xfrm>
            <a:off x="7842567" y="4765040"/>
            <a:ext cx="2867025" cy="1562100"/>
          </a:xfrm>
          <a:prstGeom prst="rect">
            <a:avLst/>
          </a:prstGeom>
        </p:spPr>
      </p:pic>
    </p:spTree>
    <p:extLst>
      <p:ext uri="{BB962C8B-B14F-4D97-AF65-F5344CB8AC3E}">
        <p14:creationId xmlns:p14="http://schemas.microsoft.com/office/powerpoint/2010/main" val="36042272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D31C-E727-4DBA-A234-D115FB12622E}"/>
              </a:ext>
            </a:extLst>
          </p:cNvPr>
          <p:cNvSpPr>
            <a:spLocks noGrp="1"/>
          </p:cNvSpPr>
          <p:nvPr>
            <p:ph type="title"/>
          </p:nvPr>
        </p:nvSpPr>
        <p:spPr/>
        <p:txBody>
          <a:bodyPr/>
          <a:lstStyle/>
          <a:p>
            <a:r>
              <a:rPr lang="en-US" dirty="0"/>
              <a:t>Nice Animation On-Line</a:t>
            </a:r>
          </a:p>
        </p:txBody>
      </p:sp>
      <p:sp>
        <p:nvSpPr>
          <p:cNvPr id="3" name="Content Placeholder 2">
            <a:extLst>
              <a:ext uri="{FF2B5EF4-FFF2-40B4-BE49-F238E27FC236}">
                <a16:creationId xmlns:a16="http://schemas.microsoft.com/office/drawing/2014/main" id="{BC02B2A5-6C08-4A83-B00A-D7D78320238E}"/>
              </a:ext>
            </a:extLst>
          </p:cNvPr>
          <p:cNvSpPr>
            <a:spLocks noGrp="1"/>
          </p:cNvSpPr>
          <p:nvPr>
            <p:ph idx="1"/>
          </p:nvPr>
        </p:nvSpPr>
        <p:spPr>
          <a:xfrm>
            <a:off x="838200" y="1825625"/>
            <a:ext cx="10358120" cy="4351338"/>
          </a:xfrm>
        </p:spPr>
        <p:txBody>
          <a:bodyPr/>
          <a:lstStyle/>
          <a:p>
            <a:r>
              <a:rPr lang="en-US" dirty="0">
                <a:hlinkClick r:id="rId2"/>
              </a:rPr>
              <a:t>https://www.cs.usfca.edu/~galles/visualization/BPlusTree.html</a:t>
            </a:r>
            <a:endParaRPr lang="en-US" dirty="0"/>
          </a:p>
          <a:p>
            <a:endParaRPr lang="en-US" dirty="0"/>
          </a:p>
        </p:txBody>
      </p:sp>
    </p:spTree>
    <p:extLst>
      <p:ext uri="{BB962C8B-B14F-4D97-AF65-F5344CB8AC3E}">
        <p14:creationId xmlns:p14="http://schemas.microsoft.com/office/powerpoint/2010/main" val="24854914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b-NO" sz="4000" dirty="0"/>
              <a:t>DB Security</a:t>
            </a:r>
          </a:p>
          <a:p>
            <a:endParaRPr lang="en-US" dirty="0"/>
          </a:p>
        </p:txBody>
      </p:sp>
    </p:spTree>
    <p:extLst>
      <p:ext uri="{BB962C8B-B14F-4D97-AF65-F5344CB8AC3E}">
        <p14:creationId xmlns:p14="http://schemas.microsoft.com/office/powerpoint/2010/main" val="2788538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Security</a:t>
            </a:r>
            <a:endParaRPr lang="en-US" sz="2000" b="0" dirty="0"/>
          </a:p>
        </p:txBody>
      </p:sp>
      <p:sp>
        <p:nvSpPr>
          <p:cNvPr id="3" name="Text Placeholder 2"/>
          <p:cNvSpPr>
            <a:spLocks noGrp="1"/>
          </p:cNvSpPr>
          <p:nvPr>
            <p:ph idx="1"/>
          </p:nvPr>
        </p:nvSpPr>
        <p:spPr/>
        <p:txBody>
          <a:bodyPr/>
          <a:lstStyle/>
          <a:p>
            <a:r>
              <a:rPr lang="en-US" altLang="en-US" sz="2400" dirty="0"/>
              <a:t>Data is a valuable resource that must be strictly controlled and managed, as with any corporate resource.</a:t>
            </a:r>
          </a:p>
          <a:p>
            <a:r>
              <a:rPr lang="en-US" altLang="en-US" sz="2400" dirty="0"/>
              <a:t>Part or all of the corporate data may have strategic importance and therefore needs to be kept secure and confidential.</a:t>
            </a:r>
          </a:p>
        </p:txBody>
      </p:sp>
    </p:spTree>
    <p:extLst>
      <p:ext uri="{BB962C8B-B14F-4D97-AF65-F5344CB8AC3E}">
        <p14:creationId xmlns:p14="http://schemas.microsoft.com/office/powerpoint/2010/main" val="94495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Security</a:t>
            </a:r>
            <a:endParaRPr lang="en-US" sz="2400" dirty="0"/>
          </a:p>
        </p:txBody>
      </p:sp>
      <p:sp>
        <p:nvSpPr>
          <p:cNvPr id="3" name="Content Placeholder 2"/>
          <p:cNvSpPr>
            <a:spLocks noGrp="1"/>
          </p:cNvSpPr>
          <p:nvPr>
            <p:ph idx="1"/>
          </p:nvPr>
        </p:nvSpPr>
        <p:spPr>
          <a:xfrm>
            <a:off x="705853" y="1925053"/>
            <a:ext cx="10478615" cy="4437247"/>
          </a:xfrm>
        </p:spPr>
        <p:txBody>
          <a:bodyPr>
            <a:normAutofit/>
          </a:bodyPr>
          <a:lstStyle/>
          <a:p>
            <a:r>
              <a:rPr lang="en-US" dirty="0"/>
              <a:t>The mechanisms that protect the database against unauthorized access, either intentional or accidental</a:t>
            </a:r>
          </a:p>
          <a:p>
            <a:pPr lvl="1"/>
            <a:r>
              <a:rPr lang="en-US" dirty="0"/>
              <a:t>Encompasses hardware, software, people, and data</a:t>
            </a:r>
          </a:p>
          <a:p>
            <a:pPr lvl="1"/>
            <a:r>
              <a:rPr lang="en-US" dirty="0"/>
              <a:t>Aims to minimize losses caused by anticipated events in a cost effective manner</a:t>
            </a:r>
          </a:p>
          <a:p>
            <a:pPr lvl="1"/>
            <a:r>
              <a:rPr lang="en-US" dirty="0"/>
              <a:t>Requires appropriate controls defined in the mission objectives of the system</a:t>
            </a:r>
          </a:p>
        </p:txBody>
      </p:sp>
    </p:spTree>
    <p:extLst>
      <p:ext uri="{BB962C8B-B14F-4D97-AF65-F5344CB8AC3E}">
        <p14:creationId xmlns:p14="http://schemas.microsoft.com/office/powerpoint/2010/main" val="97051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Three Main Objectives</a:t>
            </a:r>
          </a:p>
        </p:txBody>
      </p:sp>
      <p:sp>
        <p:nvSpPr>
          <p:cNvPr id="4" name="Content Placeholder 3"/>
          <p:cNvSpPr>
            <a:spLocks noGrp="1"/>
          </p:cNvSpPr>
          <p:nvPr>
            <p:ph idx="1"/>
          </p:nvPr>
        </p:nvSpPr>
        <p:spPr/>
        <p:txBody>
          <a:bodyPr>
            <a:normAutofit fontScale="92500" lnSpcReduction="10000"/>
          </a:bodyPr>
          <a:lstStyle/>
          <a:p>
            <a:pPr marL="514350" indent="-514350">
              <a:buAutoNum type="arabicParenR"/>
            </a:pPr>
            <a:r>
              <a:rPr lang="en-US" sz="2700" b="1" dirty="0">
                <a:solidFill>
                  <a:schemeClr val="accent1">
                    <a:lumMod val="75000"/>
                  </a:schemeClr>
                </a:solidFill>
              </a:rPr>
              <a:t>Secrecy: </a:t>
            </a:r>
            <a:r>
              <a:rPr lang="en-US" dirty="0"/>
              <a:t>Information should not be disclosed to unauthorized users. </a:t>
            </a:r>
          </a:p>
          <a:p>
            <a:pPr marL="1115468" lvl="2" indent="-514350"/>
            <a:r>
              <a:rPr lang="en-US" dirty="0"/>
              <a:t>Example: a student should not be allowed to examine other students' grades.</a:t>
            </a:r>
          </a:p>
          <a:p>
            <a:pPr marL="514350" indent="-514350">
              <a:buAutoNum type="arabicParenR" startAt="2"/>
            </a:pPr>
            <a:r>
              <a:rPr lang="en-US" sz="2700" b="1" dirty="0">
                <a:solidFill>
                  <a:schemeClr val="accent1">
                    <a:lumMod val="75000"/>
                  </a:schemeClr>
                </a:solidFill>
              </a:rPr>
              <a:t>Integrity</a:t>
            </a:r>
            <a:r>
              <a:rPr lang="en-US" dirty="0"/>
              <a:t>: Only authorized users should be allowed to modify data. </a:t>
            </a:r>
          </a:p>
          <a:p>
            <a:pPr marL="1115468" lvl="2" indent="-514350"/>
            <a:r>
              <a:rPr lang="en-US" dirty="0"/>
              <a:t>For example: students may be allowed to see their grades, but not allowed (obviously) to modify them.</a:t>
            </a:r>
          </a:p>
          <a:p>
            <a:pPr marL="514350" indent="-514350">
              <a:buAutoNum type="arabicParenR" startAt="3"/>
            </a:pPr>
            <a:r>
              <a:rPr lang="en-US" b="1" dirty="0">
                <a:solidFill>
                  <a:schemeClr val="accent1">
                    <a:lumMod val="75000"/>
                  </a:schemeClr>
                </a:solidFill>
              </a:rPr>
              <a:t>Availability</a:t>
            </a:r>
            <a:r>
              <a:rPr lang="en-US" dirty="0"/>
              <a:t>: Authorized users should not be denied access. </a:t>
            </a:r>
          </a:p>
          <a:p>
            <a:pPr marL="1115468" lvl="2" indent="-514350"/>
            <a:r>
              <a:rPr lang="en-US" dirty="0"/>
              <a:t>For example: an instructor who wishes to change a grade should be allowed to do so.</a:t>
            </a:r>
          </a:p>
        </p:txBody>
      </p:sp>
    </p:spTree>
    <p:extLst>
      <p:ext uri="{BB962C8B-B14F-4D97-AF65-F5344CB8AC3E}">
        <p14:creationId xmlns:p14="http://schemas.microsoft.com/office/powerpoint/2010/main" val="160445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1000"/>
                                        <p:tgtEl>
                                          <p:spTgt spid="4">
                                            <p:txEl>
                                              <p:pRg st="5" end="5"/>
                                            </p:txEl>
                                          </p:spTgt>
                                        </p:tgtEl>
                                      </p:cBhvr>
                                    </p:animEffect>
                                    <p:anim calcmode="lin" valueType="num">
                                      <p:cBhvr>
                                        <p:cTn id="3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Security</a:t>
            </a:r>
            <a:endParaRPr lang="en-US" sz="2000" b="0" dirty="0"/>
          </a:p>
        </p:txBody>
      </p:sp>
      <p:sp>
        <p:nvSpPr>
          <p:cNvPr id="3" name="Text Placeholder 2"/>
          <p:cNvSpPr>
            <a:spLocks noGrp="1"/>
          </p:cNvSpPr>
          <p:nvPr>
            <p:ph idx="1"/>
          </p:nvPr>
        </p:nvSpPr>
        <p:spPr>
          <a:xfrm>
            <a:off x="783004" y="2126456"/>
            <a:ext cx="10707595" cy="4001627"/>
          </a:xfrm>
        </p:spPr>
        <p:txBody>
          <a:bodyPr>
            <a:normAutofit/>
          </a:bodyPr>
          <a:lstStyle/>
          <a:p>
            <a:r>
              <a:rPr lang="en-GB" altLang="en-US" sz="2400" dirty="0"/>
              <a:t>Database security involves measures to avoid:</a:t>
            </a:r>
          </a:p>
          <a:p>
            <a:pPr lvl="1"/>
            <a:r>
              <a:rPr lang="en-GB" altLang="en-US" sz="2400" dirty="0"/>
              <a:t>Theft and fraud</a:t>
            </a:r>
          </a:p>
          <a:p>
            <a:pPr lvl="1"/>
            <a:r>
              <a:rPr lang="en-GB" altLang="en-US" sz="2400" dirty="0"/>
              <a:t>Loss of confidentiality (secrecy)</a:t>
            </a:r>
          </a:p>
          <a:p>
            <a:pPr lvl="1"/>
            <a:r>
              <a:rPr lang="en-GB" altLang="en-US" sz="2400" dirty="0"/>
              <a:t>Loss of privacy</a:t>
            </a:r>
          </a:p>
          <a:p>
            <a:pPr lvl="1"/>
            <a:r>
              <a:rPr lang="en-GB" altLang="en-US" sz="2400" dirty="0"/>
              <a:t>Loss of integrity</a:t>
            </a:r>
          </a:p>
          <a:p>
            <a:pPr lvl="1"/>
            <a:r>
              <a:rPr lang="en-GB" altLang="en-US" sz="2400" dirty="0"/>
              <a:t>Loss of availability</a:t>
            </a:r>
          </a:p>
          <a:p>
            <a:pPr lvl="1"/>
            <a:endParaRPr lang="en-GB" altLang="en-US" sz="2400" dirty="0"/>
          </a:p>
        </p:txBody>
      </p:sp>
    </p:spTree>
    <p:extLst>
      <p:ext uri="{BB962C8B-B14F-4D97-AF65-F5344CB8AC3E}">
        <p14:creationId xmlns:p14="http://schemas.microsoft.com/office/powerpoint/2010/main" val="216913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sz="4400" dirty="0"/>
              <a:t>Database Management System (DBMS)</a:t>
            </a:r>
            <a:endParaRPr lang="nb-NO" dirty="0"/>
          </a:p>
        </p:txBody>
      </p:sp>
      <p:sp>
        <p:nvSpPr>
          <p:cNvPr id="3" name="Slide Number Placeholder 2">
            <a:extLst>
              <a:ext uri="{FF2B5EF4-FFF2-40B4-BE49-F238E27FC236}">
                <a16:creationId xmlns:a16="http://schemas.microsoft.com/office/drawing/2014/main" id="{B6D4E813-58C7-45FD-ADB7-89ACEC3C82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
        <p:nvSpPr>
          <p:cNvPr id="7" name="Can 26">
            <a:extLst>
              <a:ext uri="{FF2B5EF4-FFF2-40B4-BE49-F238E27FC236}">
                <a16:creationId xmlns:a16="http://schemas.microsoft.com/office/drawing/2014/main" id="{FE61184C-541E-4A40-A80F-10696B5152B5}"/>
              </a:ext>
            </a:extLst>
          </p:cNvPr>
          <p:cNvSpPr/>
          <p:nvPr/>
        </p:nvSpPr>
        <p:spPr>
          <a:xfrm>
            <a:off x="7264205" y="2806725"/>
            <a:ext cx="2349046" cy="194550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6E7C30D8-2B01-4996-96FA-DD170BD8C124}"/>
              </a:ext>
            </a:extLst>
          </p:cNvPr>
          <p:cNvSpPr txBox="1"/>
          <p:nvPr/>
        </p:nvSpPr>
        <p:spPr>
          <a:xfrm>
            <a:off x="7839315" y="2854720"/>
            <a:ext cx="121030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Database</a:t>
            </a:r>
          </a:p>
        </p:txBody>
      </p:sp>
      <p:pic>
        <p:nvPicPr>
          <p:cNvPr id="9" name="Content Placeholder 24">
            <a:extLst>
              <a:ext uri="{FF2B5EF4-FFF2-40B4-BE49-F238E27FC236}">
                <a16:creationId xmlns:a16="http://schemas.microsoft.com/office/drawing/2014/main" id="{844B7C19-B035-46D0-A7D6-25F2A3D0F8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310" y="2339921"/>
            <a:ext cx="1251819" cy="938864"/>
          </a:xfrm>
          <a:prstGeom prst="rect">
            <a:avLst/>
          </a:prstGeom>
        </p:spPr>
      </p:pic>
      <p:pic>
        <p:nvPicPr>
          <p:cNvPr id="10" name="Picture 6" descr="نتيجة بحث الصور عن ‪database design‬‏">
            <a:extLst>
              <a:ext uri="{FF2B5EF4-FFF2-40B4-BE49-F238E27FC236}">
                <a16:creationId xmlns:a16="http://schemas.microsoft.com/office/drawing/2014/main" id="{471B4A01-8763-462F-B104-D59933D8B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7117" y="3315303"/>
            <a:ext cx="1784202" cy="132719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7EB17BE-D31F-4E5B-8671-7B408826473A}"/>
              </a:ext>
            </a:extLst>
          </p:cNvPr>
          <p:cNvSpPr txBox="1"/>
          <p:nvPr/>
        </p:nvSpPr>
        <p:spPr>
          <a:xfrm>
            <a:off x="926765" y="3211426"/>
            <a:ext cx="136402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Sales Department</a:t>
            </a:r>
          </a:p>
        </p:txBody>
      </p:sp>
      <p:sp>
        <p:nvSpPr>
          <p:cNvPr id="12" name="TextBox 11">
            <a:extLst>
              <a:ext uri="{FF2B5EF4-FFF2-40B4-BE49-F238E27FC236}">
                <a16:creationId xmlns:a16="http://schemas.microsoft.com/office/drawing/2014/main" id="{0894AF46-CE34-4F6E-A82F-3357DADB6C23}"/>
              </a:ext>
            </a:extLst>
          </p:cNvPr>
          <p:cNvSpPr txBox="1"/>
          <p:nvPr/>
        </p:nvSpPr>
        <p:spPr>
          <a:xfrm>
            <a:off x="1022971" y="4934916"/>
            <a:ext cx="136402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Contracts Department </a:t>
            </a:r>
          </a:p>
        </p:txBody>
      </p:sp>
      <p:sp>
        <p:nvSpPr>
          <p:cNvPr id="13" name="Rectangle 12">
            <a:extLst>
              <a:ext uri="{FF2B5EF4-FFF2-40B4-BE49-F238E27FC236}">
                <a16:creationId xmlns:a16="http://schemas.microsoft.com/office/drawing/2014/main" id="{A3FAC20F-CE7D-40E1-A62B-F3456EF5B102}"/>
              </a:ext>
            </a:extLst>
          </p:cNvPr>
          <p:cNvSpPr/>
          <p:nvPr/>
        </p:nvSpPr>
        <p:spPr>
          <a:xfrm>
            <a:off x="5919075" y="3620242"/>
            <a:ext cx="818060" cy="58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a:ea typeface="+mn-ea"/>
                <a:cs typeface="+mn-cs"/>
              </a:rPr>
              <a:t>DBMS</a:t>
            </a:r>
          </a:p>
        </p:txBody>
      </p:sp>
      <p:sp>
        <p:nvSpPr>
          <p:cNvPr id="14" name="TextBox 13">
            <a:extLst>
              <a:ext uri="{FF2B5EF4-FFF2-40B4-BE49-F238E27FC236}">
                <a16:creationId xmlns:a16="http://schemas.microsoft.com/office/drawing/2014/main" id="{E13C7196-C0C0-4F3D-A357-14E58BE712FC}"/>
              </a:ext>
            </a:extLst>
          </p:cNvPr>
          <p:cNvSpPr txBox="1"/>
          <p:nvPr/>
        </p:nvSpPr>
        <p:spPr>
          <a:xfrm>
            <a:off x="9984595" y="3353405"/>
            <a:ext cx="145477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2400" b="1" i="0" u="none" strike="noStrike" kern="1200" cap="none" spc="0" normalizeH="0" baseline="0" noProof="0" dirty="0">
                <a:ln>
                  <a:noFill/>
                </a:ln>
                <a:solidFill>
                  <a:srgbClr val="252525"/>
                </a:solidFill>
                <a:effectLst/>
                <a:uLnTx/>
                <a:uFillTx/>
                <a:latin typeface="Calibri"/>
                <a:ea typeface="+mn-ea"/>
                <a:cs typeface="+mn-cs"/>
              </a:rPr>
              <a:t>Database approach</a:t>
            </a:r>
          </a:p>
        </p:txBody>
      </p:sp>
      <p:sp>
        <p:nvSpPr>
          <p:cNvPr id="15" name="Rectangle 14">
            <a:extLst>
              <a:ext uri="{FF2B5EF4-FFF2-40B4-BE49-F238E27FC236}">
                <a16:creationId xmlns:a16="http://schemas.microsoft.com/office/drawing/2014/main" id="{4B93F4F5-25A1-429B-8272-104CF05EC59E}"/>
              </a:ext>
            </a:extLst>
          </p:cNvPr>
          <p:cNvSpPr/>
          <p:nvPr/>
        </p:nvSpPr>
        <p:spPr>
          <a:xfrm>
            <a:off x="3472722" y="2549514"/>
            <a:ext cx="1510414" cy="572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entry and reports</a:t>
            </a:r>
          </a:p>
        </p:txBody>
      </p:sp>
      <p:pic>
        <p:nvPicPr>
          <p:cNvPr id="16" name="Content Placeholder 24">
            <a:extLst>
              <a:ext uri="{FF2B5EF4-FFF2-40B4-BE49-F238E27FC236}">
                <a16:creationId xmlns:a16="http://schemas.microsoft.com/office/drawing/2014/main" id="{69CFB0F0-4CA6-472A-A68B-1E74F17A7D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8930" y="4001366"/>
            <a:ext cx="1364023" cy="1023017"/>
          </a:xfrm>
          <a:prstGeom prst="rect">
            <a:avLst/>
          </a:prstGeom>
        </p:spPr>
      </p:pic>
      <p:cxnSp>
        <p:nvCxnSpPr>
          <p:cNvPr id="17" name="Straight Arrow Connector 16">
            <a:extLst>
              <a:ext uri="{FF2B5EF4-FFF2-40B4-BE49-F238E27FC236}">
                <a16:creationId xmlns:a16="http://schemas.microsoft.com/office/drawing/2014/main" id="{27344BCA-EAEC-47EF-A727-B4FA39853816}"/>
              </a:ext>
            </a:extLst>
          </p:cNvPr>
          <p:cNvCxnSpPr/>
          <p:nvPr/>
        </p:nvCxnSpPr>
        <p:spPr>
          <a:xfrm flipH="1">
            <a:off x="6747268" y="3918238"/>
            <a:ext cx="510138" cy="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DE4D4B-3805-45E8-ACD7-CF348CA18805}"/>
              </a:ext>
            </a:extLst>
          </p:cNvPr>
          <p:cNvCxnSpPr>
            <a:cxnSpLocks/>
            <a:endCxn id="15" idx="3"/>
          </p:cNvCxnSpPr>
          <p:nvPr/>
        </p:nvCxnSpPr>
        <p:spPr>
          <a:xfrm flipH="1" flipV="1">
            <a:off x="4983136" y="2835946"/>
            <a:ext cx="925806" cy="89967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137E11-F6FE-408C-A124-19CF49D20004}"/>
              </a:ext>
            </a:extLst>
          </p:cNvPr>
          <p:cNvCxnSpPr>
            <a:cxnSpLocks/>
          </p:cNvCxnSpPr>
          <p:nvPr/>
        </p:nvCxnSpPr>
        <p:spPr>
          <a:xfrm>
            <a:off x="1989304" y="2743388"/>
            <a:ext cx="1483418"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7D90932-6F55-441C-A11A-1CB447DFF7B0}"/>
              </a:ext>
            </a:extLst>
          </p:cNvPr>
          <p:cNvSpPr/>
          <p:nvPr/>
        </p:nvSpPr>
        <p:spPr>
          <a:xfrm>
            <a:off x="3013364" y="2067794"/>
            <a:ext cx="6709615" cy="38446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4D676334-D836-465B-B17D-F46E91C4CB9C}"/>
              </a:ext>
            </a:extLst>
          </p:cNvPr>
          <p:cNvSpPr txBox="1"/>
          <p:nvPr/>
        </p:nvSpPr>
        <p:spPr>
          <a:xfrm>
            <a:off x="3144257" y="2047861"/>
            <a:ext cx="18388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Database system</a:t>
            </a:r>
          </a:p>
        </p:txBody>
      </p:sp>
      <p:sp>
        <p:nvSpPr>
          <p:cNvPr id="22" name="Rectangle 21">
            <a:extLst>
              <a:ext uri="{FF2B5EF4-FFF2-40B4-BE49-F238E27FC236}">
                <a16:creationId xmlns:a16="http://schemas.microsoft.com/office/drawing/2014/main" id="{55B4BBF0-C9EF-44D4-8FAD-BF4AA2624079}"/>
              </a:ext>
            </a:extLst>
          </p:cNvPr>
          <p:cNvSpPr/>
          <p:nvPr/>
        </p:nvSpPr>
        <p:spPr>
          <a:xfrm>
            <a:off x="3472722" y="4212205"/>
            <a:ext cx="1510414" cy="58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entry and reports</a:t>
            </a:r>
          </a:p>
        </p:txBody>
      </p:sp>
      <p:sp>
        <p:nvSpPr>
          <p:cNvPr id="23" name="Rectangle 22">
            <a:extLst>
              <a:ext uri="{FF2B5EF4-FFF2-40B4-BE49-F238E27FC236}">
                <a16:creationId xmlns:a16="http://schemas.microsoft.com/office/drawing/2014/main" id="{E9C7075D-8851-4ED0-9E18-39B0898D3262}"/>
              </a:ext>
            </a:extLst>
          </p:cNvPr>
          <p:cNvSpPr/>
          <p:nvPr/>
        </p:nvSpPr>
        <p:spPr>
          <a:xfrm>
            <a:off x="3164257" y="2417193"/>
            <a:ext cx="2053520" cy="307959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D840449E-D777-4944-B123-3BCD2A4CB4A1}"/>
              </a:ext>
            </a:extLst>
          </p:cNvPr>
          <p:cNvSpPr txBox="1"/>
          <p:nvPr/>
        </p:nvSpPr>
        <p:spPr>
          <a:xfrm>
            <a:off x="3216337" y="3250910"/>
            <a:ext cx="1766799"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Sales application programs</a:t>
            </a:r>
          </a:p>
        </p:txBody>
      </p:sp>
      <p:cxnSp>
        <p:nvCxnSpPr>
          <p:cNvPr id="25" name="Straight Arrow Connector 24">
            <a:extLst>
              <a:ext uri="{FF2B5EF4-FFF2-40B4-BE49-F238E27FC236}">
                <a16:creationId xmlns:a16="http://schemas.microsoft.com/office/drawing/2014/main" id="{A964041E-031A-4CDF-A9CB-76FFB3386EC1}"/>
              </a:ext>
            </a:extLst>
          </p:cNvPr>
          <p:cNvCxnSpPr>
            <a:cxnSpLocks/>
          </p:cNvCxnSpPr>
          <p:nvPr/>
        </p:nvCxnSpPr>
        <p:spPr>
          <a:xfrm>
            <a:off x="1997858" y="4479312"/>
            <a:ext cx="1483418"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377F1A9-A411-4D30-BE07-F22C7CC2ADE8}"/>
              </a:ext>
            </a:extLst>
          </p:cNvPr>
          <p:cNvSpPr txBox="1"/>
          <p:nvPr/>
        </p:nvSpPr>
        <p:spPr>
          <a:xfrm>
            <a:off x="3114797" y="4774912"/>
            <a:ext cx="2166214"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Contracts  application programs</a:t>
            </a:r>
          </a:p>
        </p:txBody>
      </p:sp>
      <p:cxnSp>
        <p:nvCxnSpPr>
          <p:cNvPr id="27" name="Straight Arrow Connector 26">
            <a:extLst>
              <a:ext uri="{FF2B5EF4-FFF2-40B4-BE49-F238E27FC236}">
                <a16:creationId xmlns:a16="http://schemas.microsoft.com/office/drawing/2014/main" id="{3E6D8978-5186-4FDA-A24E-816CA264488A}"/>
              </a:ext>
            </a:extLst>
          </p:cNvPr>
          <p:cNvCxnSpPr>
            <a:cxnSpLocks/>
          </p:cNvCxnSpPr>
          <p:nvPr/>
        </p:nvCxnSpPr>
        <p:spPr>
          <a:xfrm flipH="1">
            <a:off x="5000453" y="4001366"/>
            <a:ext cx="906927" cy="44171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19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Common Breach Situations and Their Impacts </a:t>
            </a:r>
          </a:p>
        </p:txBody>
      </p:sp>
      <p:sp>
        <p:nvSpPr>
          <p:cNvPr id="3" name="Content Placeholder 2"/>
          <p:cNvSpPr>
            <a:spLocks noGrp="1"/>
          </p:cNvSpPr>
          <p:nvPr>
            <p:ph idx="1"/>
          </p:nvPr>
        </p:nvSpPr>
        <p:spPr>
          <a:xfrm>
            <a:off x="412570" y="1948087"/>
            <a:ext cx="10639036" cy="4075737"/>
          </a:xfrm>
        </p:spPr>
        <p:txBody>
          <a:bodyPr>
            <a:normAutofit fontScale="85000" lnSpcReduction="10000"/>
          </a:bodyPr>
          <a:lstStyle/>
          <a:p>
            <a:r>
              <a:rPr lang="en-US" dirty="0"/>
              <a:t>Fraud or loss of privacy may not result in changes to the database</a:t>
            </a:r>
          </a:p>
          <a:p>
            <a:r>
              <a:rPr lang="en-US" dirty="0"/>
              <a:t>Theft and fraud affect the database environment and the entire organization, and may not alter the data, but may result in loss of confidentiality or loss of privacy</a:t>
            </a:r>
          </a:p>
          <a:p>
            <a:pPr lvl="1"/>
            <a:r>
              <a:rPr lang="en-US" dirty="0"/>
              <a:t>Confidentiality is concerned with maintaining secrecy of </a:t>
            </a:r>
            <a:r>
              <a:rPr lang="en-US" b="1" dirty="0">
                <a:solidFill>
                  <a:schemeClr val="accent1">
                    <a:lumMod val="75000"/>
                  </a:schemeClr>
                </a:solidFill>
              </a:rPr>
              <a:t>critical data to the organization</a:t>
            </a:r>
            <a:r>
              <a:rPr lang="en-US" dirty="0"/>
              <a:t> (loss of confidentiality results in </a:t>
            </a:r>
            <a:r>
              <a:rPr lang="en-US" b="1" dirty="0">
                <a:solidFill>
                  <a:schemeClr val="accent1">
                    <a:lumMod val="75000"/>
                  </a:schemeClr>
                </a:solidFill>
              </a:rPr>
              <a:t>loss of competitiveness</a:t>
            </a:r>
            <a:r>
              <a:rPr lang="en-US" dirty="0"/>
              <a:t>)</a:t>
            </a:r>
          </a:p>
          <a:p>
            <a:pPr lvl="1"/>
            <a:r>
              <a:rPr lang="en-US" dirty="0"/>
              <a:t>Privacy is concerned with protecting </a:t>
            </a:r>
            <a:r>
              <a:rPr lang="en-US" b="1" dirty="0">
                <a:solidFill>
                  <a:schemeClr val="accent1">
                    <a:lumMod val="75000"/>
                  </a:schemeClr>
                </a:solidFill>
              </a:rPr>
              <a:t>data about individuals</a:t>
            </a:r>
            <a:r>
              <a:rPr lang="en-US" dirty="0"/>
              <a:t> (loss of privacy results in a </a:t>
            </a:r>
            <a:r>
              <a:rPr lang="en-US" b="1" dirty="0">
                <a:solidFill>
                  <a:schemeClr val="accent1">
                    <a:lumMod val="75000"/>
                  </a:schemeClr>
                </a:solidFill>
              </a:rPr>
              <a:t>legal action being taken against the organization</a:t>
            </a:r>
            <a:r>
              <a:rPr lang="en-US" dirty="0"/>
              <a:t>)</a:t>
            </a:r>
          </a:p>
          <a:p>
            <a:r>
              <a:rPr lang="en-US" dirty="0"/>
              <a:t>Loss of integrity results in invalid or </a:t>
            </a:r>
            <a:r>
              <a:rPr lang="en-US" b="1" dirty="0">
                <a:solidFill>
                  <a:schemeClr val="accent1">
                    <a:lumMod val="75000"/>
                  </a:schemeClr>
                </a:solidFill>
              </a:rPr>
              <a:t>corrupted data </a:t>
            </a:r>
            <a:r>
              <a:rPr lang="en-US" dirty="0"/>
              <a:t>and can seriously affect the operations of an organization </a:t>
            </a:r>
          </a:p>
          <a:p>
            <a:r>
              <a:rPr lang="en-US" dirty="0"/>
              <a:t>Loss of availability results in the </a:t>
            </a:r>
            <a:r>
              <a:rPr lang="en-US" b="1" dirty="0">
                <a:solidFill>
                  <a:schemeClr val="accent1">
                    <a:lumMod val="75000"/>
                  </a:schemeClr>
                </a:solidFill>
              </a:rPr>
              <a:t>data, or the system, or both cannot be accessed</a:t>
            </a:r>
            <a:r>
              <a:rPr lang="en-US" dirty="0"/>
              <a:t>, and may affect seriously the organization’s financial performance or cause data corruption</a:t>
            </a:r>
          </a:p>
        </p:txBody>
      </p:sp>
    </p:spTree>
    <p:extLst>
      <p:ext uri="{BB962C8B-B14F-4D97-AF65-F5344CB8AC3E}">
        <p14:creationId xmlns:p14="http://schemas.microsoft.com/office/powerpoint/2010/main" val="19582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Security </a:t>
            </a:r>
            <a:endParaRPr lang="en-US" sz="2000" b="0" dirty="0"/>
          </a:p>
        </p:txBody>
      </p:sp>
      <p:sp>
        <p:nvSpPr>
          <p:cNvPr id="3" name="Text Placeholder 2"/>
          <p:cNvSpPr>
            <a:spLocks noGrp="1"/>
          </p:cNvSpPr>
          <p:nvPr>
            <p:ph idx="1"/>
          </p:nvPr>
        </p:nvSpPr>
        <p:spPr/>
        <p:txBody>
          <a:bodyPr/>
          <a:lstStyle/>
          <a:p>
            <a:r>
              <a:rPr lang="en-GB" altLang="en-US" sz="2400" dirty="0"/>
              <a:t>Threat</a:t>
            </a:r>
          </a:p>
          <a:p>
            <a:pPr lvl="1"/>
            <a:r>
              <a:rPr lang="en-GB" altLang="en-US" sz="2400" dirty="0"/>
              <a:t>Any situation or event, whether intentional or unintentional, that will adversely affect a system and consequently an organization.</a:t>
            </a:r>
          </a:p>
          <a:p>
            <a:pPr lvl="2"/>
            <a:r>
              <a:rPr lang="en-US" dirty="0"/>
              <a:t>Tangible harm (loss of hardware, software, or data</a:t>
            </a:r>
            <a:r>
              <a:rPr lang="nb-NO" dirty="0"/>
              <a:t>)</a:t>
            </a:r>
          </a:p>
          <a:p>
            <a:pPr lvl="2"/>
            <a:r>
              <a:rPr lang="en-US" dirty="0"/>
              <a:t>Intangible harm (loss of credibility or client confidence</a:t>
            </a:r>
            <a:r>
              <a:rPr lang="nb-NO" dirty="0"/>
              <a:t>)</a:t>
            </a:r>
            <a:endParaRPr lang="en-GB" altLang="en-US" sz="2400" dirty="0"/>
          </a:p>
        </p:txBody>
      </p:sp>
    </p:spTree>
    <p:extLst>
      <p:ext uri="{BB962C8B-B14F-4D97-AF65-F5344CB8AC3E}">
        <p14:creationId xmlns:p14="http://schemas.microsoft.com/office/powerpoint/2010/main" val="192590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Summary of Threats to Computer Systems</a:t>
            </a:r>
            <a:endParaRPr lang="en-US" sz="2000" b="0" dirty="0"/>
          </a:p>
        </p:txBody>
      </p:sp>
      <p:pic>
        <p:nvPicPr>
          <p:cNvPr id="5" name="Picture 1029" descr="A diagram of the summary of potential threats to computer systems. The diagram consists of three computer system images that are placed vertically on the left, an image of a C P U in the middle, and a cylinder to the right of the C P U. A double arrow from each computer system connects it with the C P U. Another double arrow connects the C P U with the cylinder. The C P U is labeled on as Hardware. The risks to hardware are: fire, flood, bombs; data corruption due to power loss or surge; failure of security mechanisms giving greater access; theft of equipment; physical damage to equipment; electronic interference and radiation. The cylinder is labeled as Data Base Management System (D B M S) and Application software. Risks to DBMS are: failure of security mechanisms giving greater access; program alteration; theft of programs. The double arrows represent communication networks, the risks to which are: wire-tapping, breaking or disconnection of cable; electronic interference and radiation. The risks to the cylinder as database are unauthorized amendments or copying of the data; theft of data; data corruption due to power loss or surge. Three types of human operators are also listed: Users, Programmers or operators, and Data or Database administrators. Users would access the computer terminals. The risks they might create are: using another person’s means of access; viewing and disclosing unauthorized data; inadequate staff training; illegal entry by hacker; blackmail; introduction of viruses. Programmers or operators work on the C P U, and could create the following risks: creating trapdoors; program alteration such as creating software that is insecure; inadequate staff training; inadequate security policies and procedures; staff shortages or strikes. Data or Database administrators manage the DBMS and can create risks through inadequate security policies and procedur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5186" y="1425196"/>
            <a:ext cx="5441628" cy="531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518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B20D8-938A-AA0E-9C21-47B3D19BD6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695873-23E5-5AAC-54D8-F221A2EDA42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074865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Countermeasures – Computer-Based Controls </a:t>
            </a:r>
            <a:r>
              <a:rPr lang="en-US" sz="2000" b="0" dirty="0"/>
              <a:t>(1 of 8)</a:t>
            </a:r>
          </a:p>
        </p:txBody>
      </p:sp>
      <p:sp>
        <p:nvSpPr>
          <p:cNvPr id="3" name="Text Placeholder 2"/>
          <p:cNvSpPr>
            <a:spLocks noGrp="1"/>
          </p:cNvSpPr>
          <p:nvPr>
            <p:ph idx="1"/>
          </p:nvPr>
        </p:nvSpPr>
        <p:spPr/>
        <p:txBody>
          <a:bodyPr/>
          <a:lstStyle/>
          <a:p>
            <a:r>
              <a:rPr lang="en-GB" altLang="en-US" sz="2400" dirty="0"/>
              <a:t>Concerned with physical controls to administrative procedures and includes:</a:t>
            </a:r>
          </a:p>
          <a:p>
            <a:pPr lvl="1"/>
            <a:r>
              <a:rPr lang="en-GB" altLang="en-US" sz="2400" dirty="0"/>
              <a:t>Authorization</a:t>
            </a:r>
          </a:p>
          <a:p>
            <a:pPr lvl="1"/>
            <a:r>
              <a:rPr lang="en-GB" altLang="en-US" sz="2400" dirty="0"/>
              <a:t>Access controls</a:t>
            </a:r>
          </a:p>
          <a:p>
            <a:pPr lvl="1"/>
            <a:r>
              <a:rPr lang="en-GB" altLang="en-US" sz="2400" dirty="0"/>
              <a:t>Views</a:t>
            </a:r>
          </a:p>
          <a:p>
            <a:pPr lvl="1"/>
            <a:r>
              <a:rPr lang="en-GB" altLang="en-US" sz="2400" dirty="0"/>
              <a:t>Backup and recovery</a:t>
            </a:r>
          </a:p>
          <a:p>
            <a:pPr lvl="1"/>
            <a:r>
              <a:rPr lang="en-GB" altLang="en-US" sz="2400" dirty="0"/>
              <a:t>Integrity</a:t>
            </a:r>
          </a:p>
          <a:p>
            <a:pPr lvl="1"/>
            <a:r>
              <a:rPr lang="en-GB" altLang="en-US" sz="2400" dirty="0"/>
              <a:t>Encryption</a:t>
            </a:r>
          </a:p>
        </p:txBody>
      </p:sp>
    </p:spTree>
    <p:extLst>
      <p:ext uri="{BB962C8B-B14F-4D97-AF65-F5344CB8AC3E}">
        <p14:creationId xmlns:p14="http://schemas.microsoft.com/office/powerpoint/2010/main" val="207450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Countermeasures – Computer-Based Controls </a:t>
            </a:r>
            <a:r>
              <a:rPr lang="en-US" sz="2000" b="0" dirty="0"/>
              <a:t>(2 of 8)</a:t>
            </a:r>
          </a:p>
        </p:txBody>
      </p:sp>
      <p:sp>
        <p:nvSpPr>
          <p:cNvPr id="3" name="Text Placeholder 2"/>
          <p:cNvSpPr>
            <a:spLocks noGrp="1"/>
          </p:cNvSpPr>
          <p:nvPr>
            <p:ph idx="1"/>
          </p:nvPr>
        </p:nvSpPr>
        <p:spPr/>
        <p:txBody>
          <a:bodyPr/>
          <a:lstStyle/>
          <a:p>
            <a:r>
              <a:rPr lang="en-GB" altLang="en-US" sz="2400" dirty="0"/>
              <a:t>Authorization</a:t>
            </a:r>
          </a:p>
          <a:p>
            <a:pPr lvl="1"/>
            <a:r>
              <a:rPr lang="en-GB" altLang="en-US" sz="2400" dirty="0"/>
              <a:t>The granting of a right or privilege, which enables a subject to legitimately have access to a system or a system’s object </a:t>
            </a:r>
            <a:r>
              <a:rPr lang="en-US" altLang="en-US" sz="2400" dirty="0"/>
              <a:t>(such as a relation, view, and index)</a:t>
            </a:r>
            <a:r>
              <a:rPr lang="en-GB" altLang="en-US" sz="2400" dirty="0"/>
              <a:t>.</a:t>
            </a:r>
          </a:p>
          <a:p>
            <a:pPr lvl="1"/>
            <a:r>
              <a:rPr lang="en-GB" altLang="en-US" sz="2400" dirty="0"/>
              <a:t>Authorization is a mechanism that determines whether a user is, who he or she claims to be.</a:t>
            </a:r>
          </a:p>
        </p:txBody>
      </p:sp>
    </p:spTree>
    <p:extLst>
      <p:ext uri="{BB962C8B-B14F-4D97-AF65-F5344CB8AC3E}">
        <p14:creationId xmlns:p14="http://schemas.microsoft.com/office/powerpoint/2010/main" val="301953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Countermeasures – Computer-Based Controls </a:t>
            </a:r>
            <a:r>
              <a:rPr lang="en-US" sz="2000" b="0" dirty="0"/>
              <a:t>(3 of 8)</a:t>
            </a:r>
          </a:p>
        </p:txBody>
      </p:sp>
      <p:sp>
        <p:nvSpPr>
          <p:cNvPr id="3" name="Text Placeholder 2"/>
          <p:cNvSpPr>
            <a:spLocks noGrp="1"/>
          </p:cNvSpPr>
          <p:nvPr>
            <p:ph idx="1"/>
          </p:nvPr>
        </p:nvSpPr>
        <p:spPr/>
        <p:txBody>
          <a:bodyPr/>
          <a:lstStyle/>
          <a:p>
            <a:r>
              <a:rPr lang="en-GB" altLang="en-US" sz="2400" dirty="0"/>
              <a:t>Access control</a:t>
            </a:r>
          </a:p>
          <a:p>
            <a:pPr lvl="1"/>
            <a:r>
              <a:rPr lang="en-GB" altLang="en-US" sz="2400" dirty="0"/>
              <a:t>Based on the granting and revoking of privileges.</a:t>
            </a:r>
          </a:p>
          <a:p>
            <a:pPr lvl="1"/>
            <a:r>
              <a:rPr lang="en-US" altLang="en-US" sz="2400" dirty="0"/>
              <a:t>A privilege allows a user to create or access (that is read, write, or modify) some database object (such as a relation, view, and index) or to run certain D</a:t>
            </a:r>
            <a:r>
              <a:rPr lang="en-US" altLang="en-US" sz="100" dirty="0"/>
              <a:t> </a:t>
            </a:r>
            <a:r>
              <a:rPr lang="en-US" altLang="en-US" sz="2400" dirty="0"/>
              <a:t>B</a:t>
            </a:r>
            <a:r>
              <a:rPr lang="en-US" altLang="en-US" sz="100" dirty="0"/>
              <a:t> </a:t>
            </a:r>
            <a:r>
              <a:rPr lang="en-US" altLang="en-US" sz="2400" dirty="0"/>
              <a:t>M</a:t>
            </a:r>
            <a:r>
              <a:rPr lang="en-US" altLang="en-US" sz="100" dirty="0"/>
              <a:t> </a:t>
            </a:r>
            <a:r>
              <a:rPr lang="en-US" altLang="en-US" sz="2400" dirty="0"/>
              <a:t>S utilities.</a:t>
            </a:r>
          </a:p>
          <a:p>
            <a:pPr lvl="1"/>
            <a:r>
              <a:rPr lang="en-US" altLang="en-US" sz="2400" dirty="0"/>
              <a:t>Privileges are granted to users to accomplish the tasks required for their jobs.</a:t>
            </a:r>
            <a:endParaRPr lang="en-GB" altLang="en-US" sz="2400" dirty="0"/>
          </a:p>
        </p:txBody>
      </p:sp>
    </p:spTree>
    <p:extLst>
      <p:ext uri="{BB962C8B-B14F-4D97-AF65-F5344CB8AC3E}">
        <p14:creationId xmlns:p14="http://schemas.microsoft.com/office/powerpoint/2010/main" val="371046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Countermeasures – Computer-Based Controls </a:t>
            </a:r>
            <a:r>
              <a:rPr lang="en-US" sz="2000" b="0" dirty="0"/>
              <a:t>(4 of 8)</a:t>
            </a:r>
          </a:p>
        </p:txBody>
      </p:sp>
      <p:sp>
        <p:nvSpPr>
          <p:cNvPr id="3" name="Text Placeholder 2"/>
          <p:cNvSpPr>
            <a:spLocks noGrp="1"/>
          </p:cNvSpPr>
          <p:nvPr>
            <p:ph idx="1"/>
          </p:nvPr>
        </p:nvSpPr>
        <p:spPr/>
        <p:txBody>
          <a:bodyPr/>
          <a:lstStyle/>
          <a:p>
            <a:r>
              <a:rPr lang="en-GB" altLang="en-US" sz="2400" dirty="0"/>
              <a:t>Most D</a:t>
            </a:r>
            <a:r>
              <a:rPr lang="en-GB" altLang="en-US" sz="100" dirty="0"/>
              <a:t> </a:t>
            </a:r>
            <a:r>
              <a:rPr lang="en-GB" altLang="en-US" sz="2400" dirty="0"/>
              <a:t>B</a:t>
            </a:r>
            <a:r>
              <a:rPr lang="en-GB" altLang="en-US" sz="100" dirty="0"/>
              <a:t> </a:t>
            </a:r>
            <a:r>
              <a:rPr lang="en-GB" altLang="en-US" sz="2400" dirty="0"/>
              <a:t>M</a:t>
            </a:r>
            <a:r>
              <a:rPr lang="en-GB" altLang="en-US" sz="100" dirty="0"/>
              <a:t> </a:t>
            </a:r>
            <a:r>
              <a:rPr lang="en-GB" altLang="en-US" sz="2400" dirty="0"/>
              <a:t>S provide an approach called Discretionary Access Control (D</a:t>
            </a:r>
            <a:r>
              <a:rPr lang="en-GB" altLang="en-US" sz="100" dirty="0"/>
              <a:t> </a:t>
            </a:r>
            <a:r>
              <a:rPr lang="en-GB" altLang="en-US" sz="2400" dirty="0"/>
              <a:t>A</a:t>
            </a:r>
            <a:r>
              <a:rPr lang="en-GB" altLang="en-US" sz="100" dirty="0"/>
              <a:t> </a:t>
            </a:r>
            <a:r>
              <a:rPr lang="en-GB" altLang="en-US" sz="2400" dirty="0"/>
              <a:t>C).</a:t>
            </a:r>
            <a:endParaRPr lang="en-US" altLang="en-US" sz="2400" dirty="0"/>
          </a:p>
          <a:p>
            <a:r>
              <a:rPr lang="en-US" altLang="en-US" sz="2400" b="1" dirty="0"/>
              <a:t>S</a:t>
            </a:r>
            <a:r>
              <a:rPr lang="en-US" altLang="en-US" sz="100" b="1" dirty="0"/>
              <a:t> </a:t>
            </a:r>
            <a:r>
              <a:rPr lang="en-US" altLang="en-US" sz="2400" b="1" dirty="0"/>
              <a:t>Q</a:t>
            </a:r>
            <a:r>
              <a:rPr lang="en-US" altLang="en-US" sz="100" b="1" dirty="0"/>
              <a:t> </a:t>
            </a:r>
            <a:r>
              <a:rPr lang="en-US" altLang="en-US" sz="2400" b="1" dirty="0"/>
              <a:t>L standard supports D</a:t>
            </a:r>
            <a:r>
              <a:rPr lang="en-US" altLang="en-US" sz="100" b="1" dirty="0"/>
              <a:t> </a:t>
            </a:r>
            <a:r>
              <a:rPr lang="en-US" altLang="en-US" sz="2400" b="1" dirty="0"/>
              <a:t>A</a:t>
            </a:r>
            <a:r>
              <a:rPr lang="en-US" altLang="en-US" sz="100" b="1" dirty="0"/>
              <a:t> </a:t>
            </a:r>
            <a:r>
              <a:rPr lang="en-US" altLang="en-US" sz="2400" b="1" dirty="0"/>
              <a:t>C through the GRANT and REVOKE commands.</a:t>
            </a:r>
          </a:p>
          <a:p>
            <a:r>
              <a:rPr lang="en-US" altLang="en-US" sz="2400" dirty="0"/>
              <a:t>The GRANT command gives privileges to users, and the REVOKE command takes away privileges.</a:t>
            </a:r>
            <a:endParaRPr lang="en-GB" altLang="en-US" sz="2400" dirty="0"/>
          </a:p>
        </p:txBody>
      </p:sp>
      <p:sp>
        <p:nvSpPr>
          <p:cNvPr id="4" name="Rectangle 3"/>
          <p:cNvSpPr/>
          <p:nvPr/>
        </p:nvSpPr>
        <p:spPr>
          <a:xfrm>
            <a:off x="230742" y="4026561"/>
            <a:ext cx="6096000" cy="1754326"/>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4CAD">
                    <a:lumMod val="75000"/>
                  </a:srgbClr>
                </a:solidFill>
                <a:effectLst/>
                <a:uLnTx/>
                <a:uFillTx/>
                <a:latin typeface="Calibri"/>
                <a:ea typeface="+mn-ea"/>
                <a:cs typeface="+mn-cs"/>
              </a:rPr>
              <a:t>Structure of GRANT statement: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GRANT &lt;list of privileges e.g., SELECT, INSERT, UPDATE, DELETE&gt;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ON &lt;relation or another object (view for example)&gt;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TO &lt;list of authorization IDs&gt;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WITH GRANT OPTION; </a:t>
            </a:r>
            <a:r>
              <a:rPr kumimoji="0" lang="en-US" sz="1800" b="0" i="0" u="none" strike="noStrike" kern="1200" cap="none" spc="0" normalizeH="0" baseline="0" noProof="0" dirty="0">
                <a:ln>
                  <a:noFill/>
                </a:ln>
                <a:solidFill>
                  <a:srgbClr val="252525"/>
                </a:solidFill>
                <a:effectLst/>
                <a:uLnTx/>
                <a:uFillTx/>
                <a:latin typeface="Calibri"/>
                <a:ea typeface="+mn-ea"/>
                <a:cs typeface="+mn-cs"/>
                <a:sym typeface="Wingdings" panose="05000000000000000000" pitchFamily="2" charset="2"/>
              </a:rPr>
              <a:t> The user granted the privilege can grant that privilege to other users</a:t>
            </a:r>
          </a:p>
        </p:txBody>
      </p:sp>
      <p:sp>
        <p:nvSpPr>
          <p:cNvPr id="5" name="Rectangle 4"/>
          <p:cNvSpPr/>
          <p:nvPr/>
        </p:nvSpPr>
        <p:spPr>
          <a:xfrm>
            <a:off x="6615065" y="4026560"/>
            <a:ext cx="5190654"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4CAD">
                    <a:lumMod val="75000"/>
                  </a:srgbClr>
                </a:solidFill>
                <a:effectLst/>
                <a:uLnTx/>
                <a:uFillTx/>
                <a:latin typeface="Calibri"/>
                <a:ea typeface="+mn-ea"/>
                <a:cs typeface="+mn-cs"/>
              </a:rPr>
              <a:t>Structure of REVOKE statement: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REVOKE &lt;list of privileges&gt;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ON &lt;relation or another object&gt;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FROM &lt;list of authorization IDs&gt;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CASCADE</a:t>
            </a:r>
            <a:r>
              <a:rPr kumimoji="0" lang="en-US" sz="1800" b="0" i="0" u="none" strike="noStrike" kern="1200" cap="none" spc="0" normalizeH="0" baseline="0" noProof="0">
                <a:ln>
                  <a:noFill/>
                </a:ln>
                <a:solidFill>
                  <a:srgbClr val="252525"/>
                </a:solidFill>
                <a:effectLst/>
                <a:uLnTx/>
                <a:uFillTx/>
                <a:latin typeface="Calibri"/>
                <a:ea typeface="+mn-ea"/>
                <a:cs typeface="+mn-cs"/>
              </a:rPr>
              <a:t>/RESTRICT; </a:t>
            </a:r>
            <a:r>
              <a:rPr kumimoji="0" lang="en-US" sz="1800" b="0" i="0" u="none" strike="noStrike" kern="1200" cap="none" spc="0" normalizeH="0" baseline="0" noProof="0" dirty="0">
                <a:ln>
                  <a:noFill/>
                </a:ln>
                <a:solidFill>
                  <a:srgbClr val="252525"/>
                </a:solidFill>
                <a:effectLst/>
                <a:uLnTx/>
                <a:uFillTx/>
                <a:latin typeface="Calibri"/>
                <a:ea typeface="+mn-ea"/>
                <a:cs typeface="+mn-cs"/>
                <a:sym typeface="Wingdings" panose="05000000000000000000" pitchFamily="2" charset="2"/>
              </a:rPr>
              <a:t> the grant given by the </a:t>
            </a:r>
            <a:r>
              <a:rPr kumimoji="0" lang="en-US" sz="1800" b="0" i="0" u="none" strike="noStrike" kern="1200" cap="none" spc="0" normalizeH="0" baseline="0" noProof="0" dirty="0" err="1">
                <a:ln>
                  <a:noFill/>
                </a:ln>
                <a:solidFill>
                  <a:srgbClr val="252525"/>
                </a:solidFill>
                <a:effectLst/>
                <a:uLnTx/>
                <a:uFillTx/>
                <a:latin typeface="Calibri"/>
                <a:ea typeface="+mn-ea"/>
                <a:cs typeface="+mn-cs"/>
                <a:sym typeface="Wingdings" panose="05000000000000000000" pitchFamily="2" charset="2"/>
              </a:rPr>
              <a:t>revokee</a:t>
            </a:r>
            <a:r>
              <a:rPr kumimoji="0" lang="en-US" sz="1800" b="0" i="0" u="none" strike="noStrike" kern="1200" cap="none" spc="0" normalizeH="0" baseline="0" noProof="0" dirty="0">
                <a:ln>
                  <a:noFill/>
                </a:ln>
                <a:solidFill>
                  <a:srgbClr val="252525"/>
                </a:solidFill>
                <a:effectLst/>
                <a:uLnTx/>
                <a:uFillTx/>
                <a:latin typeface="Calibri"/>
                <a:ea typeface="+mn-ea"/>
                <a:cs typeface="+mn-cs"/>
                <a:sym typeface="Wingdings" panose="05000000000000000000" pitchFamily="2" charset="2"/>
              </a:rPr>
              <a:t> is not in force anymore</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322059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GRANT - REVOKE</a:t>
            </a:r>
          </a:p>
        </p:txBody>
      </p:sp>
      <p:sp>
        <p:nvSpPr>
          <p:cNvPr id="3" name="Content Placeholder 2"/>
          <p:cNvSpPr>
            <a:spLocks noGrp="1"/>
          </p:cNvSpPr>
          <p:nvPr>
            <p:ph idx="1"/>
          </p:nvPr>
        </p:nvSpPr>
        <p:spPr/>
        <p:txBody>
          <a:bodyPr>
            <a:normAutofit fontScale="85000" lnSpcReduction="20000"/>
          </a:bodyPr>
          <a:lstStyle/>
          <a:p>
            <a:r>
              <a:rPr lang="en-US" sz="2700" b="1" i="1" dirty="0">
                <a:solidFill>
                  <a:schemeClr val="accent2"/>
                </a:solidFill>
              </a:rPr>
              <a:t>Joe</a:t>
            </a:r>
            <a:r>
              <a:rPr lang="en-US" i="1" dirty="0"/>
              <a:t> is the creator of Sailors table</a:t>
            </a:r>
          </a:p>
          <a:p>
            <a:endParaRPr lang="en-US" i="1" dirty="0">
              <a:solidFill>
                <a:schemeClr val="accent1">
                  <a:lumMod val="75000"/>
                </a:schemeClr>
              </a:solidFill>
            </a:endParaRPr>
          </a:p>
          <a:p>
            <a:r>
              <a:rPr lang="en-US" i="1" dirty="0">
                <a:solidFill>
                  <a:schemeClr val="accent1">
                    <a:lumMod val="75000"/>
                  </a:schemeClr>
                </a:solidFill>
                <a:latin typeface="Bahnschrift Light" panose="020B0502040204020203" pitchFamily="34" charset="0"/>
              </a:rPr>
              <a:t>GRANT</a:t>
            </a:r>
            <a:r>
              <a:rPr lang="en-US" i="1" dirty="0">
                <a:latin typeface="Bahnschrift Light" panose="020B0502040204020203" pitchFamily="34" charset="0"/>
              </a:rPr>
              <a:t> </a:t>
            </a:r>
            <a:r>
              <a:rPr lang="en-US" i="1" dirty="0">
                <a:solidFill>
                  <a:schemeClr val="accent1">
                    <a:lumMod val="75000"/>
                  </a:schemeClr>
                </a:solidFill>
                <a:latin typeface="Bahnschrift Light" panose="020B0502040204020203" pitchFamily="34" charset="0"/>
              </a:rPr>
              <a:t>SELECT</a:t>
            </a:r>
            <a:r>
              <a:rPr lang="en-US" i="1" dirty="0">
                <a:latin typeface="Bahnschrift Light" panose="020B0502040204020203" pitchFamily="34" charset="0"/>
              </a:rPr>
              <a:t> </a:t>
            </a:r>
            <a:r>
              <a:rPr lang="en-US" i="1" dirty="0">
                <a:solidFill>
                  <a:schemeClr val="accent1">
                    <a:lumMod val="75000"/>
                  </a:schemeClr>
                </a:solidFill>
                <a:latin typeface="Bahnschrift Light" panose="020B0502040204020203" pitchFamily="34" charset="0"/>
              </a:rPr>
              <a:t>ON</a:t>
            </a:r>
            <a:r>
              <a:rPr lang="en-US" i="1" dirty="0">
                <a:latin typeface="Bahnschrift Light" panose="020B0502040204020203" pitchFamily="34" charset="0"/>
              </a:rPr>
              <a:t> </a:t>
            </a:r>
            <a:r>
              <a:rPr lang="en-US" dirty="0">
                <a:latin typeface="Bahnschrift Light" panose="020B0502040204020203" pitchFamily="34" charset="0"/>
              </a:rPr>
              <a:t>Sailors </a:t>
            </a:r>
            <a:r>
              <a:rPr lang="en-US" i="1" dirty="0">
                <a:solidFill>
                  <a:schemeClr val="accent1">
                    <a:lumMod val="75000"/>
                  </a:schemeClr>
                </a:solidFill>
                <a:latin typeface="Bahnschrift Light" panose="020B0502040204020203" pitchFamily="34" charset="0"/>
              </a:rPr>
              <a:t>TO</a:t>
            </a:r>
            <a:r>
              <a:rPr lang="en-US" dirty="0">
                <a:latin typeface="Bahnschrift Light" panose="020B0502040204020203" pitchFamily="34" charset="0"/>
              </a:rPr>
              <a:t> </a:t>
            </a:r>
            <a:r>
              <a:rPr lang="en-US" dirty="0">
                <a:solidFill>
                  <a:srgbClr val="FF0000"/>
                </a:solidFill>
                <a:latin typeface="Bahnschrift Light" panose="020B0502040204020203" pitchFamily="34" charset="0"/>
              </a:rPr>
              <a:t>Alice</a:t>
            </a:r>
            <a:r>
              <a:rPr lang="en-US" dirty="0">
                <a:latin typeface="Bahnschrift Light" panose="020B0502040204020203" pitchFamily="34" charset="0"/>
              </a:rPr>
              <a:t> </a:t>
            </a:r>
            <a:r>
              <a:rPr lang="en-US" i="1" dirty="0">
                <a:solidFill>
                  <a:schemeClr val="accent1">
                    <a:lumMod val="75000"/>
                  </a:schemeClr>
                </a:solidFill>
                <a:latin typeface="Bahnschrift Light" panose="020B0502040204020203" pitchFamily="34" charset="0"/>
              </a:rPr>
              <a:t>WITH</a:t>
            </a:r>
            <a:r>
              <a:rPr lang="en-US" i="1" dirty="0">
                <a:latin typeface="Bahnschrift Light" panose="020B0502040204020203" pitchFamily="34" charset="0"/>
              </a:rPr>
              <a:t> </a:t>
            </a:r>
            <a:r>
              <a:rPr lang="en-US" i="1" dirty="0">
                <a:solidFill>
                  <a:schemeClr val="accent1">
                    <a:lumMod val="75000"/>
                  </a:schemeClr>
                </a:solidFill>
                <a:latin typeface="Bahnschrift Light" panose="020B0502040204020203" pitchFamily="34" charset="0"/>
              </a:rPr>
              <a:t>GRANT</a:t>
            </a:r>
            <a:r>
              <a:rPr lang="en-US" i="1" dirty="0">
                <a:latin typeface="Bahnschrift Light" panose="020B0502040204020203" pitchFamily="34" charset="0"/>
              </a:rPr>
              <a:t> </a:t>
            </a:r>
            <a:r>
              <a:rPr lang="en-US" i="1" dirty="0">
                <a:solidFill>
                  <a:schemeClr val="accent1">
                    <a:lumMod val="75000"/>
                  </a:schemeClr>
                </a:solidFill>
                <a:latin typeface="Bahnschrift Light" panose="020B0502040204020203" pitchFamily="34" charset="0"/>
              </a:rPr>
              <a:t>OPTION</a:t>
            </a:r>
            <a:r>
              <a:rPr lang="en-US" i="1" dirty="0">
                <a:latin typeface="Bahnschrift Light" panose="020B0502040204020203" pitchFamily="34" charset="0"/>
              </a:rPr>
              <a:t> </a:t>
            </a:r>
            <a:r>
              <a:rPr lang="en-US" i="1" dirty="0"/>
              <a:t>(executed by </a:t>
            </a:r>
            <a:r>
              <a:rPr lang="en-US" b="1" i="1" dirty="0">
                <a:solidFill>
                  <a:schemeClr val="accent2"/>
                </a:solidFill>
              </a:rPr>
              <a:t>Joe</a:t>
            </a:r>
            <a:r>
              <a:rPr lang="en-US" i="1" dirty="0"/>
              <a:t>)</a:t>
            </a:r>
          </a:p>
          <a:p>
            <a:pPr marL="0" indent="0">
              <a:buNone/>
            </a:pPr>
            <a:endParaRPr lang="en-US" dirty="0"/>
          </a:p>
          <a:p>
            <a:r>
              <a:rPr lang="en-US" i="1" dirty="0">
                <a:solidFill>
                  <a:schemeClr val="accent1">
                    <a:lumMod val="75000"/>
                  </a:schemeClr>
                </a:solidFill>
                <a:latin typeface="Bahnschrift Light" panose="020B0502040204020203" pitchFamily="34" charset="0"/>
              </a:rPr>
              <a:t>GRANT SELECT ON </a:t>
            </a:r>
            <a:r>
              <a:rPr lang="en-US" dirty="0">
                <a:latin typeface="Bahnschrift Light" panose="020B0502040204020203" pitchFamily="34" charset="0"/>
              </a:rPr>
              <a:t>Sailors </a:t>
            </a:r>
            <a:r>
              <a:rPr lang="en-US" i="1" dirty="0">
                <a:solidFill>
                  <a:schemeClr val="accent1">
                    <a:lumMod val="75000"/>
                  </a:schemeClr>
                </a:solidFill>
                <a:latin typeface="Bahnschrift Light" panose="020B0502040204020203" pitchFamily="34" charset="0"/>
              </a:rPr>
              <a:t>TO</a:t>
            </a:r>
            <a:r>
              <a:rPr lang="en-US" dirty="0">
                <a:latin typeface="Bahnschrift Light" panose="020B0502040204020203" pitchFamily="34" charset="0"/>
              </a:rPr>
              <a:t> Bob </a:t>
            </a:r>
            <a:r>
              <a:rPr lang="en-US" i="1" dirty="0">
                <a:solidFill>
                  <a:schemeClr val="accent1">
                    <a:lumMod val="75000"/>
                  </a:schemeClr>
                </a:solidFill>
                <a:latin typeface="Bahnschrift Light" panose="020B0502040204020203" pitchFamily="34" charset="0"/>
              </a:rPr>
              <a:t>WITH</a:t>
            </a:r>
            <a:r>
              <a:rPr lang="en-US" i="1" dirty="0">
                <a:latin typeface="Bahnschrift Light" panose="020B0502040204020203" pitchFamily="34" charset="0"/>
              </a:rPr>
              <a:t> </a:t>
            </a:r>
            <a:r>
              <a:rPr lang="en-US" i="1" dirty="0">
                <a:solidFill>
                  <a:schemeClr val="accent1">
                    <a:lumMod val="75000"/>
                  </a:schemeClr>
                </a:solidFill>
                <a:latin typeface="Bahnschrift Light" panose="020B0502040204020203" pitchFamily="34" charset="0"/>
              </a:rPr>
              <a:t>GRANT</a:t>
            </a:r>
            <a:r>
              <a:rPr lang="en-US" i="1" dirty="0">
                <a:latin typeface="Bahnschrift Light" panose="020B0502040204020203" pitchFamily="34" charset="0"/>
              </a:rPr>
              <a:t> </a:t>
            </a:r>
            <a:r>
              <a:rPr lang="en-US" i="1" dirty="0">
                <a:solidFill>
                  <a:schemeClr val="accent1">
                    <a:lumMod val="75000"/>
                  </a:schemeClr>
                </a:solidFill>
                <a:latin typeface="Bahnschrift Light" panose="020B0502040204020203" pitchFamily="34" charset="0"/>
              </a:rPr>
              <a:t>OPTION</a:t>
            </a:r>
            <a:r>
              <a:rPr lang="en-US" i="1" dirty="0">
                <a:latin typeface="Bahnschrift Light" panose="020B0502040204020203" pitchFamily="34" charset="0"/>
              </a:rPr>
              <a:t> </a:t>
            </a:r>
            <a:r>
              <a:rPr lang="en-US" i="1" dirty="0"/>
              <a:t>(executed by </a:t>
            </a:r>
            <a:r>
              <a:rPr lang="en-US" i="1" dirty="0">
                <a:solidFill>
                  <a:srgbClr val="FF0000"/>
                </a:solidFill>
              </a:rPr>
              <a:t>Alice</a:t>
            </a:r>
            <a:r>
              <a:rPr lang="en-US" i="1" dirty="0"/>
              <a:t>)</a:t>
            </a:r>
          </a:p>
          <a:p>
            <a:endParaRPr lang="en-US" dirty="0"/>
          </a:p>
          <a:p>
            <a:r>
              <a:rPr lang="en-US" i="1" dirty="0">
                <a:solidFill>
                  <a:schemeClr val="accent1">
                    <a:lumMod val="75000"/>
                  </a:schemeClr>
                </a:solidFill>
                <a:latin typeface="Bahnschrift Light" panose="020B0502040204020203" pitchFamily="34" charset="0"/>
              </a:rPr>
              <a:t>REVOKE SELECT ON </a:t>
            </a:r>
            <a:r>
              <a:rPr lang="en-US" dirty="0">
                <a:latin typeface="Bahnschrift Light" panose="020B0502040204020203" pitchFamily="34" charset="0"/>
              </a:rPr>
              <a:t>Sailors </a:t>
            </a:r>
            <a:r>
              <a:rPr lang="en-US" i="1" dirty="0">
                <a:solidFill>
                  <a:schemeClr val="accent1">
                    <a:lumMod val="75000"/>
                  </a:schemeClr>
                </a:solidFill>
                <a:latin typeface="Bahnschrift Light" panose="020B0502040204020203" pitchFamily="34" charset="0"/>
              </a:rPr>
              <a:t>FROM</a:t>
            </a:r>
            <a:r>
              <a:rPr lang="en-US" dirty="0">
                <a:latin typeface="Bahnschrift Light" panose="020B0502040204020203" pitchFamily="34" charset="0"/>
              </a:rPr>
              <a:t> </a:t>
            </a:r>
            <a:r>
              <a:rPr lang="en-US" sz="2700" dirty="0">
                <a:solidFill>
                  <a:srgbClr val="FF0000"/>
                </a:solidFill>
                <a:latin typeface="Bahnschrift Light" panose="020B0502040204020203" pitchFamily="34" charset="0"/>
              </a:rPr>
              <a:t>Alice</a:t>
            </a:r>
            <a:r>
              <a:rPr lang="en-US" i="1" dirty="0">
                <a:solidFill>
                  <a:schemeClr val="accent1">
                    <a:lumMod val="75000"/>
                  </a:schemeClr>
                </a:solidFill>
                <a:latin typeface="Bahnschrift Light" panose="020B0502040204020203" pitchFamily="34" charset="0"/>
              </a:rPr>
              <a:t> CASCADE </a:t>
            </a:r>
            <a:r>
              <a:rPr lang="en-US" i="1" dirty="0"/>
              <a:t>(executed by </a:t>
            </a:r>
            <a:r>
              <a:rPr lang="en-US" b="1" i="1" dirty="0">
                <a:solidFill>
                  <a:schemeClr val="accent2"/>
                </a:solidFill>
              </a:rPr>
              <a:t>Joe</a:t>
            </a:r>
            <a:r>
              <a:rPr lang="en-US" i="1" dirty="0"/>
              <a:t>)</a:t>
            </a:r>
            <a:endParaRPr lang="en-US" dirty="0"/>
          </a:p>
          <a:p>
            <a:endParaRPr lang="en-US" dirty="0"/>
          </a:p>
          <a:p>
            <a:r>
              <a:rPr lang="en-US" dirty="0"/>
              <a:t>Since the privilege is revoked from Alice with </a:t>
            </a:r>
            <a:r>
              <a:rPr lang="en-US" b="1" dirty="0"/>
              <a:t>cascade</a:t>
            </a:r>
            <a:r>
              <a:rPr lang="en-US" dirty="0"/>
              <a:t>. The privilege is automatically revoked from Bob, because Bob got its privilege from Alice (This is the impact of the keyword cascade).</a:t>
            </a:r>
          </a:p>
        </p:txBody>
      </p:sp>
    </p:spTree>
    <p:extLst>
      <p:ext uri="{BB962C8B-B14F-4D97-AF65-F5344CB8AC3E}">
        <p14:creationId xmlns:p14="http://schemas.microsoft.com/office/powerpoint/2010/main" val="176836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normAutofit/>
          </a:bodyPr>
          <a:lstStyle/>
          <a:p>
            <a:r>
              <a:rPr lang="en-US" sz="4400" dirty="0"/>
              <a:t>Authorization</a:t>
            </a:r>
            <a:endParaRPr lang="en-US" altLang="en-US" sz="4400" dirty="0"/>
          </a:p>
        </p:txBody>
      </p:sp>
      <p:sp>
        <p:nvSpPr>
          <p:cNvPr id="72707" name="Rectangle 3"/>
          <p:cNvSpPr>
            <a:spLocks noGrp="1" noChangeArrowheads="1"/>
          </p:cNvSpPr>
          <p:nvPr>
            <p:ph type="body" idx="1"/>
          </p:nvPr>
        </p:nvSpPr>
        <p:spPr>
          <a:xfrm>
            <a:off x="874805" y="1914525"/>
            <a:ext cx="10615794" cy="3937636"/>
          </a:xfrm>
        </p:spPr>
        <p:txBody>
          <a:bodyPr>
            <a:normAutofit/>
          </a:bodyPr>
          <a:lstStyle/>
          <a:p>
            <a:r>
              <a:rPr lang="en-US" altLang="en-US" sz="2400" dirty="0"/>
              <a:t>We may assign a user several forms of authorizations on parts of the database.</a:t>
            </a:r>
          </a:p>
          <a:p>
            <a:pPr lvl="1">
              <a:lnSpc>
                <a:spcPct val="160000"/>
              </a:lnSpc>
            </a:pPr>
            <a:r>
              <a:rPr lang="en-US" altLang="en-US" sz="2400" b="1" dirty="0"/>
              <a:t>Read</a:t>
            </a:r>
            <a:r>
              <a:rPr lang="en-US" altLang="en-US" sz="2400" b="1" dirty="0">
                <a:solidFill>
                  <a:schemeClr val="tx2"/>
                </a:solidFill>
              </a:rPr>
              <a:t> </a:t>
            </a:r>
            <a:r>
              <a:rPr lang="en-US" altLang="en-US" sz="2400" dirty="0"/>
              <a:t>- allows reading, but not modification of data.</a:t>
            </a:r>
          </a:p>
          <a:p>
            <a:pPr lvl="1"/>
            <a:r>
              <a:rPr lang="en-US" altLang="en-US" sz="2400" b="1" dirty="0"/>
              <a:t>Insert</a:t>
            </a:r>
            <a:r>
              <a:rPr lang="en-US" altLang="en-US" sz="2400" b="1" dirty="0">
                <a:solidFill>
                  <a:schemeClr val="tx2"/>
                </a:solidFill>
              </a:rPr>
              <a:t> </a:t>
            </a:r>
            <a:r>
              <a:rPr lang="en-US" altLang="en-US" sz="2400" dirty="0"/>
              <a:t>- allows insertion of new data, but not modification of existing data.</a:t>
            </a:r>
          </a:p>
          <a:p>
            <a:pPr lvl="1"/>
            <a:r>
              <a:rPr lang="en-US" altLang="en-US" sz="2400" b="1" dirty="0"/>
              <a:t>Update</a:t>
            </a:r>
            <a:r>
              <a:rPr lang="en-US" altLang="en-US" sz="2400" b="1" dirty="0">
                <a:solidFill>
                  <a:schemeClr val="tx2"/>
                </a:solidFill>
              </a:rPr>
              <a:t> </a:t>
            </a:r>
            <a:r>
              <a:rPr lang="en-US" altLang="en-US" sz="2400" dirty="0"/>
              <a:t>- allows modification, but not deletion of data.</a:t>
            </a:r>
          </a:p>
          <a:p>
            <a:pPr lvl="1"/>
            <a:r>
              <a:rPr lang="en-US" altLang="en-US" sz="2400" b="1" dirty="0"/>
              <a:t>Delete</a:t>
            </a:r>
            <a:r>
              <a:rPr lang="en-US" altLang="en-US" sz="2400" b="1" dirty="0">
                <a:solidFill>
                  <a:schemeClr val="tx2"/>
                </a:solidFill>
              </a:rPr>
              <a:t> </a:t>
            </a:r>
            <a:r>
              <a:rPr lang="en-US" altLang="en-US" sz="2400" dirty="0"/>
              <a:t>- allows deletion of data.</a:t>
            </a:r>
          </a:p>
          <a:p>
            <a:r>
              <a:rPr lang="en-US" altLang="en-US" sz="2400" dirty="0"/>
              <a:t>Each of these types of authorizations is called a </a:t>
            </a:r>
            <a:r>
              <a:rPr lang="en-US" altLang="en-US" sz="2400" b="1" dirty="0">
                <a:solidFill>
                  <a:srgbClr val="002060"/>
                </a:solidFill>
              </a:rPr>
              <a:t>privilege</a:t>
            </a:r>
            <a:r>
              <a:rPr lang="en-US" altLang="en-US" sz="2400" dirty="0"/>
              <a:t>. We may authorize the user all, none, or a combination of these types of privileges on specified parts of a database, such as a relation or a view.</a:t>
            </a:r>
          </a:p>
        </p:txBody>
      </p:sp>
    </p:spTree>
  </p:cSld>
  <p:clrMapOvr>
    <a:masterClrMapping/>
  </p:clrMapOvr>
</p:sld>
</file>

<file path=ppt/theme/theme1.xml><?xml version="1.0" encoding="utf-8"?>
<a:theme xmlns:a="http://schemas.openxmlformats.org/drawingml/2006/main" name="USN-SB">
  <a:themeElements>
    <a:clrScheme name="Custom 39">
      <a:dk1>
        <a:srgbClr val="252525"/>
      </a:dk1>
      <a:lt1>
        <a:sysClr val="window" lastClr="FFFFFF"/>
      </a:lt1>
      <a:dk2>
        <a:srgbClr val="7E9492"/>
      </a:dk2>
      <a:lt2>
        <a:srgbClr val="D6E0E3"/>
      </a:lt2>
      <a:accent1>
        <a:srgbClr val="4B4CAD"/>
      </a:accent1>
      <a:accent2>
        <a:srgbClr val="3BAFA2"/>
      </a:accent2>
      <a:accent3>
        <a:srgbClr val="00978A"/>
      </a:accent3>
      <a:accent4>
        <a:srgbClr val="FFD240"/>
      </a:accent4>
      <a:accent5>
        <a:srgbClr val="D64349"/>
      </a:accent5>
      <a:accent6>
        <a:srgbClr val="27B2D0"/>
      </a:accent6>
      <a:hlink>
        <a:srgbClr val="005B9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N-SB" id="{08F3C537-0B66-4DC5-B47A-6EDE0CB76E7A}" vid="{57A7A701-6819-4AA4-9B18-BDAEE0268160}"/>
    </a:ext>
  </a:extLst>
</a:theme>
</file>

<file path=ppt/theme/theme2.xml><?xml version="1.0" encoding="utf-8"?>
<a:theme xmlns:a="http://schemas.openxmlformats.org/drawingml/2006/main" name="1_USN-SB">
  <a:themeElements>
    <a:clrScheme name="Custom 39">
      <a:dk1>
        <a:srgbClr val="252525"/>
      </a:dk1>
      <a:lt1>
        <a:sysClr val="window" lastClr="FFFFFF"/>
      </a:lt1>
      <a:dk2>
        <a:srgbClr val="7E9492"/>
      </a:dk2>
      <a:lt2>
        <a:srgbClr val="D6E0E3"/>
      </a:lt2>
      <a:accent1>
        <a:srgbClr val="4B4CAD"/>
      </a:accent1>
      <a:accent2>
        <a:srgbClr val="3BAFA2"/>
      </a:accent2>
      <a:accent3>
        <a:srgbClr val="00978A"/>
      </a:accent3>
      <a:accent4>
        <a:srgbClr val="FFD240"/>
      </a:accent4>
      <a:accent5>
        <a:srgbClr val="D64349"/>
      </a:accent5>
      <a:accent6>
        <a:srgbClr val="27B2D0"/>
      </a:accent6>
      <a:hlink>
        <a:srgbClr val="005B9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N-SB" id="{08F3C537-0B66-4DC5-B47A-6EDE0CB76E7A}" vid="{57A7A701-6819-4AA4-9B18-BDAEE0268160}"/>
    </a:ext>
  </a:extLst>
</a:theme>
</file>

<file path=ppt/theme/theme3.xml><?xml version="1.0" encoding="utf-8"?>
<a:theme xmlns:a="http://schemas.openxmlformats.org/drawingml/2006/main" name="2_USN-SB">
  <a:themeElements>
    <a:clrScheme name="Custom 39">
      <a:dk1>
        <a:srgbClr val="252525"/>
      </a:dk1>
      <a:lt1>
        <a:sysClr val="window" lastClr="FFFFFF"/>
      </a:lt1>
      <a:dk2>
        <a:srgbClr val="7E9492"/>
      </a:dk2>
      <a:lt2>
        <a:srgbClr val="D6E0E3"/>
      </a:lt2>
      <a:accent1>
        <a:srgbClr val="4B4CAD"/>
      </a:accent1>
      <a:accent2>
        <a:srgbClr val="3BAFA2"/>
      </a:accent2>
      <a:accent3>
        <a:srgbClr val="00978A"/>
      </a:accent3>
      <a:accent4>
        <a:srgbClr val="FFD240"/>
      </a:accent4>
      <a:accent5>
        <a:srgbClr val="D64349"/>
      </a:accent5>
      <a:accent6>
        <a:srgbClr val="27B2D0"/>
      </a:accent6>
      <a:hlink>
        <a:srgbClr val="005B9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N-SB" id="{08F3C537-0B66-4DC5-B47A-6EDE0CB76E7A}" vid="{57A7A701-6819-4AA4-9B18-BDAEE0268160}"/>
    </a:ext>
  </a:extLst>
</a:theme>
</file>

<file path=ppt/theme/theme4.xml><?xml version="1.0" encoding="utf-8"?>
<a:theme xmlns:a="http://schemas.openxmlformats.org/drawingml/2006/main" name="3_USN-SB">
  <a:themeElements>
    <a:clrScheme name="Custom 39">
      <a:dk1>
        <a:srgbClr val="252525"/>
      </a:dk1>
      <a:lt1>
        <a:sysClr val="window" lastClr="FFFFFF"/>
      </a:lt1>
      <a:dk2>
        <a:srgbClr val="7E9492"/>
      </a:dk2>
      <a:lt2>
        <a:srgbClr val="D6E0E3"/>
      </a:lt2>
      <a:accent1>
        <a:srgbClr val="4B4CAD"/>
      </a:accent1>
      <a:accent2>
        <a:srgbClr val="3BAFA2"/>
      </a:accent2>
      <a:accent3>
        <a:srgbClr val="00978A"/>
      </a:accent3>
      <a:accent4>
        <a:srgbClr val="FFD240"/>
      </a:accent4>
      <a:accent5>
        <a:srgbClr val="D64349"/>
      </a:accent5>
      <a:accent6>
        <a:srgbClr val="27B2D0"/>
      </a:accent6>
      <a:hlink>
        <a:srgbClr val="005B9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N-SB" id="{08F3C537-0B66-4DC5-B47A-6EDE0CB76E7A}" vid="{57A7A701-6819-4AA4-9B18-BDAEE026816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USN-SB</Template>
  <TotalTime>7050</TotalTime>
  <Words>8479</Words>
  <Application>Microsoft Office PowerPoint</Application>
  <PresentationFormat>Widescreen</PresentationFormat>
  <Paragraphs>1151</Paragraphs>
  <Slides>115</Slides>
  <Notes>39</Notes>
  <HiddenSlides>0</HiddenSlides>
  <MMClips>0</MMClips>
  <ScaleCrop>false</ScaleCrop>
  <HeadingPairs>
    <vt:vector size="6" baseType="variant">
      <vt:variant>
        <vt:lpstr>Brukte skrifter</vt:lpstr>
      </vt:variant>
      <vt:variant>
        <vt:i4>16</vt:i4>
      </vt:variant>
      <vt:variant>
        <vt:lpstr>Tema</vt:lpstr>
      </vt:variant>
      <vt:variant>
        <vt:i4>5</vt:i4>
      </vt:variant>
      <vt:variant>
        <vt:lpstr>Lysbildetitler</vt:lpstr>
      </vt:variant>
      <vt:variant>
        <vt:i4>115</vt:i4>
      </vt:variant>
    </vt:vector>
  </HeadingPairs>
  <TitlesOfParts>
    <vt:vector size="136" baseType="lpstr">
      <vt:lpstr>MS Gothic</vt:lpstr>
      <vt:lpstr>Arial</vt:lpstr>
      <vt:lpstr>Bahnschrift Light</vt:lpstr>
      <vt:lpstr>BaskervilleBT-Roman</vt:lpstr>
      <vt:lpstr>Calibri</vt:lpstr>
      <vt:lpstr>Calibri Light</vt:lpstr>
      <vt:lpstr>Cambria Math</vt:lpstr>
      <vt:lpstr>GillSans</vt:lpstr>
      <vt:lpstr>Helvetica</vt:lpstr>
      <vt:lpstr>Monotype Sorts</vt:lpstr>
      <vt:lpstr>NewBaskervilleITCbyBT-Bold</vt:lpstr>
      <vt:lpstr>NewBaskervilleITCbyBT-Roman</vt:lpstr>
      <vt:lpstr>Noto Sans Symbols</vt:lpstr>
      <vt:lpstr>Tahoma</vt:lpstr>
      <vt:lpstr>Times New Roman</vt:lpstr>
      <vt:lpstr>Verdana</vt:lpstr>
      <vt:lpstr>USN-SB</vt:lpstr>
      <vt:lpstr>1_USN-SB</vt:lpstr>
      <vt:lpstr>2_USN-SB</vt:lpstr>
      <vt:lpstr>3_USN-SB</vt:lpstr>
      <vt:lpstr>Office Theme</vt:lpstr>
      <vt:lpstr>End-semester Review Part 1</vt:lpstr>
      <vt:lpstr>Exam Structure</vt:lpstr>
      <vt:lpstr>DBMS Basics</vt:lpstr>
      <vt:lpstr>PowerPoint-presentasjon</vt:lpstr>
      <vt:lpstr>File-Based Systems: Data Management Before Databases</vt:lpstr>
      <vt:lpstr>Limitations of File-Based Approach</vt:lpstr>
      <vt:lpstr>Limitations of File-Based Approach</vt:lpstr>
      <vt:lpstr>Database</vt:lpstr>
      <vt:lpstr>Database Management System (DBMS)</vt:lpstr>
      <vt:lpstr>Database Management System (DBMS)</vt:lpstr>
      <vt:lpstr>Database Approach</vt:lpstr>
      <vt:lpstr>PowerPoint-presentasjon</vt:lpstr>
      <vt:lpstr>File-based vs Database</vt:lpstr>
      <vt:lpstr>Components of DBMS Environment</vt:lpstr>
      <vt:lpstr>Multi-User D B M S Architectures</vt:lpstr>
      <vt:lpstr>Teleprocessing</vt:lpstr>
      <vt:lpstr>File-server architecture</vt:lpstr>
      <vt:lpstr>Two-tier Client-server architecture: </vt:lpstr>
      <vt:lpstr>Summary of Client-Server Functions</vt:lpstr>
      <vt:lpstr>Three-tier Client-server architecture</vt:lpstr>
      <vt:lpstr>n-Tier Client-Server (e.g. 4-Tier)</vt:lpstr>
      <vt:lpstr>PowerPoint-presentasjon</vt:lpstr>
      <vt:lpstr>Cloud Computing</vt:lpstr>
      <vt:lpstr>Cloud Computing – Key Characteristics (1 of 3)</vt:lpstr>
      <vt:lpstr>Cloud Computing – Key Characteristics (2 of 3)</vt:lpstr>
      <vt:lpstr>Cloud Computing – Key Characteristics (3 of 3)</vt:lpstr>
      <vt:lpstr>Cloud Computing –Service Models</vt:lpstr>
      <vt:lpstr>Cloud Computing Benefits and Risks</vt:lpstr>
      <vt:lpstr>PowerPoint-presentasjon</vt:lpstr>
      <vt:lpstr>Components of a D B M S</vt:lpstr>
      <vt:lpstr>Components of a D B M S</vt:lpstr>
      <vt:lpstr>Components of a D B M S</vt:lpstr>
      <vt:lpstr>Components of Database Manager (D M) (1 of 4)</vt:lpstr>
      <vt:lpstr>Components of Database Manager (DM) (2 of 4)</vt:lpstr>
      <vt:lpstr>Components of Database Manager (DM) (3 of 4)</vt:lpstr>
      <vt:lpstr>Components of Database Manager (DM) (4 of 4)</vt:lpstr>
      <vt:lpstr>PowerPoint-presentasjon</vt:lpstr>
      <vt:lpstr>Database Design Methodology</vt:lpstr>
      <vt:lpstr>Physical Database Design</vt:lpstr>
      <vt:lpstr>A Brief Note On Terminology</vt:lpstr>
      <vt:lpstr>A Brief Note On Terminology</vt:lpstr>
      <vt:lpstr>Disks and Files </vt:lpstr>
      <vt:lpstr>Components of a Disk </vt:lpstr>
      <vt:lpstr>Accessing a Disk Page</vt:lpstr>
      <vt:lpstr>Arranging Pages on Disk</vt:lpstr>
      <vt:lpstr>Disk Space Management</vt:lpstr>
      <vt:lpstr>PowerPoint-presentasjon</vt:lpstr>
      <vt:lpstr>Physical record vs. Logical record </vt:lpstr>
      <vt:lpstr>File Organization</vt:lpstr>
      <vt:lpstr>Heap Files</vt:lpstr>
      <vt:lpstr>Heap File Implemented as a 2 Lists </vt:lpstr>
      <vt:lpstr>Sequential Files (1 of 2)</vt:lpstr>
      <vt:lpstr>Sequential Files (2 of 2)</vt:lpstr>
      <vt:lpstr>Hash Files (1 of 2)</vt:lpstr>
      <vt:lpstr>Hash Files (2 of 2)</vt:lpstr>
      <vt:lpstr>PowerPoint-presentasjon</vt:lpstr>
      <vt:lpstr>What is an index?</vt:lpstr>
      <vt:lpstr>Basic Concepts</vt:lpstr>
      <vt:lpstr>Index Definition in SQL</vt:lpstr>
      <vt:lpstr>Select Index</vt:lpstr>
      <vt:lpstr>Why Index?</vt:lpstr>
      <vt:lpstr>Dense and Sparse Indexes</vt:lpstr>
      <vt:lpstr>Types of Index</vt:lpstr>
      <vt:lpstr>Main types of indexes</vt:lpstr>
      <vt:lpstr>Clustering Indexes</vt:lpstr>
      <vt:lpstr>Is Hash-Based Index Good Enough?</vt:lpstr>
      <vt:lpstr>B+ tree</vt:lpstr>
      <vt:lpstr>Example of B+-Tree</vt:lpstr>
      <vt:lpstr>B+-Tree Index Files</vt:lpstr>
      <vt:lpstr>PowerPoint-presentasjon</vt:lpstr>
      <vt:lpstr>Tree in Computer Science </vt:lpstr>
      <vt:lpstr>Balanced Tree Vs. Unbalanced Tree </vt:lpstr>
      <vt:lpstr>Balanced Tree Vs. Unbalanced Tree </vt:lpstr>
      <vt:lpstr>Balanced Tree Vs. Unbalanced Tree </vt:lpstr>
      <vt:lpstr>B+ Tree Structure Properties</vt:lpstr>
      <vt:lpstr>Simple structure of B+ tree</vt:lpstr>
      <vt:lpstr>Insertion Algorithm</vt:lpstr>
      <vt:lpstr>Animation: Insert 8*</vt:lpstr>
      <vt:lpstr>Final B+ Tree - Inserting 8*</vt:lpstr>
      <vt:lpstr>Data vs. Index Page Split  (from previous example of inserting “8*”)</vt:lpstr>
      <vt:lpstr>Insertion Algorithm</vt:lpstr>
      <vt:lpstr>Exercise</vt:lpstr>
      <vt:lpstr>Exercise Solution</vt:lpstr>
      <vt:lpstr>Nice Animation On-Line</vt:lpstr>
      <vt:lpstr>PowerPoint-presentasjon</vt:lpstr>
      <vt:lpstr>Database Security</vt:lpstr>
      <vt:lpstr>Database Security</vt:lpstr>
      <vt:lpstr>Three Main Objectives</vt:lpstr>
      <vt:lpstr>Database Security</vt:lpstr>
      <vt:lpstr>Examples of Common Breach Situations and Their Impacts </vt:lpstr>
      <vt:lpstr>Database Security </vt:lpstr>
      <vt:lpstr>Summary of Threats to Computer Systems</vt:lpstr>
      <vt:lpstr>PowerPoint-presentasjon</vt:lpstr>
      <vt:lpstr>Countermeasures – Computer-Based Controls (1 of 8)</vt:lpstr>
      <vt:lpstr>Countermeasures – Computer-Based Controls (2 of 8)</vt:lpstr>
      <vt:lpstr>Countermeasures – Computer-Based Controls (3 of 8)</vt:lpstr>
      <vt:lpstr>Countermeasures – Computer-Based Controls (4 of 8)</vt:lpstr>
      <vt:lpstr>Example GRANT - REVOKE</vt:lpstr>
      <vt:lpstr>Authorization</vt:lpstr>
      <vt:lpstr>Authorization Specification in SQL</vt:lpstr>
      <vt:lpstr>Privileges in SQL</vt:lpstr>
      <vt:lpstr>Revoking Authorization in SQL</vt:lpstr>
      <vt:lpstr>Countermeasures – Computer-Based Controls (5 of 8)</vt:lpstr>
      <vt:lpstr>Mandatory Access Control</vt:lpstr>
      <vt:lpstr>Mandatory Access Control</vt:lpstr>
      <vt:lpstr>Popular Model for MAC called Bell-LaPudula</vt:lpstr>
      <vt:lpstr>Popular Model for MAC called Bell-LaPudula</vt:lpstr>
      <vt:lpstr>Countermeasures – Computer-Based Controls (6 of 8)</vt:lpstr>
      <vt:lpstr>Countermeasures – Computer-Based Controls (7 of 8)</vt:lpstr>
      <vt:lpstr>Countermeasures – Computer-Based Controls (8 of 8)</vt:lpstr>
      <vt:lpstr>Encryption</vt:lpstr>
      <vt:lpstr>Symmetric Key Cryptography</vt:lpstr>
      <vt:lpstr>Public Key Cryptography</vt:lpstr>
      <vt:lpstr>PowerPoint-presentasjon</vt:lpstr>
      <vt:lpstr>PowerPoint-presentasjon</vt:lpstr>
    </vt:vector>
  </TitlesOfParts>
  <Company>HBV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Lecture</dc:title>
  <dc:creator>Rania El-Gazzar</dc:creator>
  <cp:lastModifiedBy>Roman Kollar</cp:lastModifiedBy>
  <cp:revision>149</cp:revision>
  <dcterms:created xsi:type="dcterms:W3CDTF">2017-07-05T19:13:56Z</dcterms:created>
  <dcterms:modified xsi:type="dcterms:W3CDTF">2022-12-18T12:47:46Z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4114459-e220-4ae9-b339-4ebe6008cdd4_Enabled">
    <vt:lpwstr>true</vt:lpwstr>
  </property>
  <property fmtid="{D5CDD505-2E9C-101B-9397-08002B2CF9AE}" pid="3" name="MSIP_Label_b4114459-e220-4ae9-b339-4ebe6008cdd4_SetDate">
    <vt:lpwstr>2021-11-10T22:53:21Z</vt:lpwstr>
  </property>
  <property fmtid="{D5CDD505-2E9C-101B-9397-08002B2CF9AE}" pid="4" name="MSIP_Label_b4114459-e220-4ae9-b339-4ebe6008cdd4_Method">
    <vt:lpwstr>Standard</vt:lpwstr>
  </property>
  <property fmtid="{D5CDD505-2E9C-101B-9397-08002B2CF9AE}" pid="5" name="MSIP_Label_b4114459-e220-4ae9-b339-4ebe6008cdd4_Name">
    <vt:lpwstr>b4114459-e220-4ae9-b339-4ebe6008cdd4</vt:lpwstr>
  </property>
  <property fmtid="{D5CDD505-2E9C-101B-9397-08002B2CF9AE}" pid="6" name="MSIP_Label_b4114459-e220-4ae9-b339-4ebe6008cdd4_SiteId">
    <vt:lpwstr>8482881e-3699-4b3f-b135-cf4800bc1efb</vt:lpwstr>
  </property>
  <property fmtid="{D5CDD505-2E9C-101B-9397-08002B2CF9AE}" pid="7" name="MSIP_Label_b4114459-e220-4ae9-b339-4ebe6008cdd4_ActionId">
    <vt:lpwstr>0ee2bf3e-6ac5-451f-b393-4fd1f264eba1</vt:lpwstr>
  </property>
  <property fmtid="{D5CDD505-2E9C-101B-9397-08002B2CF9AE}" pid="8" name="MSIP_Label_b4114459-e220-4ae9-b339-4ebe6008cdd4_ContentBits">
    <vt:lpwstr>0</vt:lpwstr>
  </property>
</Properties>
</file>